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2.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3.xml" ContentType="application/vnd.openxmlformats-officedocument.theme+xml"/>
  <Override PartName="/ppt/slideLayouts/slideLayout81.xml" ContentType="application/vnd.openxmlformats-officedocument.presentationml.slideLayout+xml"/>
  <Override PartName="/ppt/theme/theme4.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5.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omments/modernComment_10A_E71D26F4.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5607" r:id="rId5"/>
    <p:sldMasterId id="2147485644" r:id="rId6"/>
    <p:sldMasterId id="2147484877" r:id="rId7"/>
    <p:sldMasterId id="2147485652" r:id="rId8"/>
    <p:sldMasterId id="2147485670" r:id="rId9"/>
  </p:sldMasterIdLst>
  <p:notesMasterIdLst>
    <p:notesMasterId r:id="rId29"/>
  </p:notesMasterIdLst>
  <p:sldIdLst>
    <p:sldId id="2147478664" r:id="rId10"/>
    <p:sldId id="269" r:id="rId11"/>
    <p:sldId id="261" r:id="rId12"/>
    <p:sldId id="2147483198" r:id="rId13"/>
    <p:sldId id="2147483345" r:id="rId14"/>
    <p:sldId id="270" r:id="rId15"/>
    <p:sldId id="2147483625" r:id="rId16"/>
    <p:sldId id="2147470715" r:id="rId17"/>
    <p:sldId id="259" r:id="rId18"/>
    <p:sldId id="267" r:id="rId19"/>
    <p:sldId id="2147483646" r:id="rId20"/>
    <p:sldId id="2147483647" r:id="rId21"/>
    <p:sldId id="256" r:id="rId22"/>
    <p:sldId id="257" r:id="rId23"/>
    <p:sldId id="258" r:id="rId24"/>
    <p:sldId id="260" r:id="rId25"/>
    <p:sldId id="264" r:id="rId26"/>
    <p:sldId id="265" r:id="rId27"/>
    <p:sldId id="266" r:id="rId28"/>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14C01695-BCEF-4E37-865A-629DF8BAE6D0}">
          <p14:sldIdLst>
            <p14:sldId id="2147478664"/>
            <p14:sldId id="269"/>
          </p14:sldIdLst>
        </p14:section>
        <p14:section name="Section Title" id="{0FC5B4C9-5694-4695-AD55-847083A32964}">
          <p14:sldIdLst>
            <p14:sldId id="261"/>
            <p14:sldId id="2147483198"/>
            <p14:sldId id="2147483345"/>
            <p14:sldId id="270"/>
            <p14:sldId id="2147483625"/>
          </p14:sldIdLst>
        </p14:section>
        <p14:section name="Section Title" id="{79FA5541-9C96-4849-BEB8-3B2FE534BA6D}">
          <p14:sldIdLst>
            <p14:sldId id="2147470715"/>
            <p14:sldId id="259"/>
            <p14:sldId id="267"/>
            <p14:sldId id="2147483646"/>
            <p14:sldId id="2147483647"/>
            <p14:sldId id="256"/>
            <p14:sldId id="257"/>
            <p14:sldId id="258"/>
            <p14:sldId id="260"/>
            <p14:sldId id="264"/>
            <p14:sldId id="265"/>
            <p14:sldId id="266"/>
          </p14:sldIdLst>
        </p14:section>
        <p14:section name="Appendix" id="{43F3D75E-10F6-4D3D-A5C8-185120CBCB93}">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F87661F-3E43-64AD-FFC5-3C9252CC37AD}" name="Haytham Said" initials="HS" userId="S::hasaid@microsoft.com::fdf4dc47-8971-4a98-9fd6-1b18f02b75d0" providerId="AD"/>
  <p188:author id="{4D7C1538-D0B5-9B45-3CD8-F1E6B45F1FF1}" name="Steven Koppens" initials="SK" userId="S::stkop@microsoft.com::98600e50-5b6c-4d64-8310-f4f9237790df" providerId="AD"/>
  <p188:author id="{F7A7F549-97A1-259E-824C-972169A347E6}" name="Sigita Cepaitiene" initials="SC" userId="S::sigitac@microsoft.com::c1ef2e4f-9f2d-4d32-aced-87b7d15292cf" providerId="AD"/>
  <p188:author id="{A9CF4582-0C4E-5E8D-3B2A-45BFC1DA7D74}" name="Edison Lai" initials="EL" userId="S::edilai@microsoft.com::dce09857-9a2e-4916-96a6-ca44be0da48a" providerId="AD"/>
  <p188:author id="{9B8502B7-BF07-A20B-5E46-C59249721EBF}" name="Mike Szymecki" initials="MS" userId="S::mikeszy@microsoft.com::0f0de075-6a95-4bca-9c82-bc03ba9a8c12" providerId="AD"/>
  <p188:author id="{BB7FB2C4-F4BA-51CD-E7FF-6123717ABF13}" name="Rachel Profitt" initials="RP" userId="S::raprofit@microsoft.com::33e63d03-b0ce-4cee-8a7f-3417702ed3c2" providerId="AD"/>
  <p188:author id="{53E008E8-7A03-9008-5036-E1E16A4FC1E7}" name="Chaitali Shah" initials="CS" userId="S::chashah@microsoft.com::c97a9e46-96ad-4122-b06a-decdb565156b" providerId="AD"/>
  <p188:author id="{E85B61F4-0BE9-7496-072F-3F880432EE0B}" name="Anne Krupke" initials="AK" userId="S::annekrupke@microsoft.com::3e21586d-183f-4a88-9690-df4875223c52"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3" d="100"/>
          <a:sy n="93" d="100"/>
        </p:scale>
        <p:origin x="1236" y="306"/>
      </p:cViewPr>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customXml" Target="../customXml/item3.xml"/><Relationship Id="rId21" Type="http://schemas.openxmlformats.org/officeDocument/2006/relationships/slide" Target="slides/slide12.xml"/><Relationship Id="rId34" Type="http://schemas.microsoft.com/office/2018/10/relationships/authors" Target="authors.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presProps" Target="presProps.xml"/><Relationship Id="rId8" Type="http://schemas.openxmlformats.org/officeDocument/2006/relationships/slideMaster" Target="slideMasters/slideMaster5.xml"/></Relationships>
</file>

<file path=ppt/comments/modernComment_10A_E71D26F4.xml><?xml version="1.0" encoding="utf-8"?>
<p188:cmLst xmlns:a="http://schemas.openxmlformats.org/drawingml/2006/main" xmlns:r="http://schemas.openxmlformats.org/officeDocument/2006/relationships" xmlns:p188="http://schemas.microsoft.com/office/powerpoint/2018/8/main">
  <p188:cm id="{5F2F3FDF-98D3-4F3C-A202-9ACB4FD274EF}" authorId="{E85B61F4-0BE9-7496-072F-3F880432EE0B}" created="2023-01-25T18:39:06.832">
    <pc:sldMkLst xmlns:pc="http://schemas.microsoft.com/office/powerpoint/2013/main/command">
      <pc:docMk/>
      <pc:sldMk cId="330541073" sldId="266"/>
    </pc:sldMkLst>
    <p188:replyLst>
      <p188:reply id="{1084F8BC-7230-4EF0-B6AF-5E5A11EBB717}" authorId="{E85B61F4-0BE9-7496-072F-3F880432EE0B}" created="2023-01-25T18:39:27.104">
        <p188:txBody>
          <a:bodyPr/>
          <a:lstStyle/>
          <a:p>
            <a:r>
              <a:rPr lang="en-US"/>
              <a:t>Also a general survey link for new sessions</a:t>
            </a:r>
          </a:p>
        </p188:txBody>
      </p188:reply>
    </p188:replyLst>
    <p188:txBody>
      <a:bodyPr/>
      <a:lstStyle/>
      <a:p>
        <a:r>
          <a:rPr lang="en-US"/>
          <a:t>Need a new final slide with FastTrack LinkedIn and Newsletter links, as well as subscribe to TechTalks</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DCA1AB-F6A1-45B8-83AD-DD32B6B8E91D}" type="datetimeFigureOut">
              <a:rPr lang="en-US" smtClean="0"/>
              <a:t>11/17/2025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FC8DA6-769D-4AD8-9CCC-06C8B66E79B0}" type="slidenum">
              <a:rPr lang="en-US" smtClean="0"/>
              <a:t>‹#›</a:t>
            </a:fld>
            <a:endParaRPr lang="en-US"/>
          </a:p>
        </p:txBody>
      </p:sp>
    </p:spTree>
    <p:extLst>
      <p:ext uri="{BB962C8B-B14F-4D97-AF65-F5344CB8AC3E}">
        <p14:creationId xmlns:p14="http://schemas.microsoft.com/office/powerpoint/2010/main" val="366463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Ok so what are we going to cover today? We will start by talking about what asset management is, why we use it, and how we use it. Then we will cover the key concepts and terminology in the asset management area which will be built upon in further sessions. We will then have a brief demo of the module in Dynamics and wrap up by reviewing key resources with some time for Q&amp;A at the end. This presentation will be a bit more slide-heavy but the next sessions will focus more on how we take these concepts and implement them in the system.</a:t>
            </a:r>
          </a:p>
        </p:txBody>
      </p:sp>
      <p:sp>
        <p:nvSpPr>
          <p:cNvPr id="4" name="Slide Number Placeholder 3"/>
          <p:cNvSpPr>
            <a:spLocks noGrp="1"/>
          </p:cNvSpPr>
          <p:nvPr>
            <p:ph type="sldNum" sz="quarter" idx="5"/>
          </p:nvPr>
        </p:nvSpPr>
        <p:spPr/>
        <p:txBody>
          <a:bodyPr/>
          <a:lstStyle/>
          <a:p>
            <a:fld id="{5A59CE50-7BE9-45CC-86D2-24DC01C1D142}" type="slidenum">
              <a:rPr lang="en-US" smtClean="0"/>
              <a:t>2</a:t>
            </a:fld>
            <a:endParaRPr lang="en-US"/>
          </a:p>
        </p:txBody>
      </p:sp>
    </p:spTree>
    <p:extLst>
      <p:ext uri="{BB962C8B-B14F-4D97-AF65-F5344CB8AC3E}">
        <p14:creationId xmlns:p14="http://schemas.microsoft.com/office/powerpoint/2010/main" val="4883482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410E7-13D6-CB02-B2E1-C9999FCA0A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83A065-DF9E-70F4-96CD-D222CD33C5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F39AE5-6936-324C-2982-9ED260F16EE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DA95EDF-925B-E18D-F170-BC0DC14CA76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EEB03E-A77F-49DD-A3D4-1CA0C100AD15}"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808510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6EC74E-51B7-F303-E540-C9CF275D33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791E6E-4C5E-50A1-C9C1-0250DB759F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65324F-4A17-2FC3-4525-49469FE1661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What does strategic work look like for finance professionals? How can time be better spent than on the drudgery? Well, there’s a lot of opportunity. Only 13% of organizations are identifying performance issues before they hit. Whether it’s looking externally to negotiate better terms or enhance internal data or supporting colleagues with ad-hoc requests to drive financial clarity, it’s clear that time can be better spent.</a:t>
            </a:r>
          </a:p>
          <a:p>
            <a:endParaRPr lang="en-US"/>
          </a:p>
        </p:txBody>
      </p:sp>
      <p:sp>
        <p:nvSpPr>
          <p:cNvPr id="4" name="Slide Number Placeholder 3">
            <a:extLst>
              <a:ext uri="{FF2B5EF4-FFF2-40B4-BE49-F238E27FC236}">
                <a16:creationId xmlns:a16="http://schemas.microsoft.com/office/drawing/2014/main" id="{B23C883D-519B-5EBF-EA1B-47FFDDF62B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D1FFE4-1F8E-43B8-8FAA-25947220FD5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79161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C504A-D00F-FF34-F88E-897FD93064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831A0-0F17-0E13-FB09-463AC217A1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E6DD12-8647-1C14-55B9-1BD06F8B6642}"/>
              </a:ext>
            </a:extLst>
          </p:cNvPr>
          <p:cNvSpPr>
            <a:spLocks noGrp="1"/>
          </p:cNvSpPr>
          <p:nvPr>
            <p:ph type="body" idx="1"/>
          </p:nvPr>
        </p:nvSpPr>
        <p:spPr/>
        <p:txBody>
          <a:bodyPr/>
          <a:lstStyle/>
          <a:p>
            <a:r>
              <a:rPr lang="en-US" sz="1200" b="0" i="0" kern="1200">
                <a:solidFill>
                  <a:schemeClr val="tx1"/>
                </a:solidFill>
                <a:effectLst/>
                <a:latin typeface="+mn-lt"/>
                <a:ea typeface="+mn-ea"/>
                <a:cs typeface="+mn-cs"/>
              </a:rPr>
              <a:t>Branding update</a:t>
            </a:r>
          </a:p>
          <a:p>
            <a:r>
              <a:rPr lang="en-US" sz="1200" b="0" i="0" kern="1200">
                <a:solidFill>
                  <a:schemeClr val="tx1"/>
                </a:solidFill>
                <a:effectLst/>
                <a:latin typeface="+mn-lt"/>
                <a:ea typeface="+mn-ea"/>
                <a:cs typeface="+mn-cs"/>
              </a:rPr>
              <a:t>Spectrum of capabilities</a:t>
            </a:r>
          </a:p>
          <a:p>
            <a:r>
              <a:rPr lang="en-US" sz="1200" b="0" i="0" kern="1200">
                <a:solidFill>
                  <a:schemeClr val="tx1"/>
                </a:solidFill>
                <a:effectLst/>
                <a:latin typeface="+mn-lt"/>
                <a:ea typeface="+mn-ea"/>
                <a:cs typeface="+mn-cs"/>
              </a:rPr>
              <a:t>Focus today on Finance home</a:t>
            </a:r>
          </a:p>
          <a:p>
            <a:endParaRPr lang="en-US" sz="1200" b="0" i="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802F6A0C-7DAC-F291-AAC0-AC6ACD95CB6E}"/>
              </a:ext>
            </a:extLst>
          </p:cNvPr>
          <p:cNvSpPr>
            <a:spLocks noGrp="1"/>
          </p:cNvSpPr>
          <p:nvPr>
            <p:ph type="sldNum" sz="quarter" idx="5"/>
          </p:nvPr>
        </p:nvSpPr>
        <p:spPr/>
        <p:txBody>
          <a:bodyPr/>
          <a:lstStyle/>
          <a:p>
            <a:fld id="{56CD65C0-6D46-4827-88DC-18FB0BD01296}" type="slidenum">
              <a:rPr lang="en-US" smtClean="0"/>
              <a:t>6</a:t>
            </a:fld>
            <a:endParaRPr lang="en-US"/>
          </a:p>
        </p:txBody>
      </p:sp>
    </p:spTree>
    <p:extLst>
      <p:ext uri="{BB962C8B-B14F-4D97-AF65-F5344CB8AC3E}">
        <p14:creationId xmlns:p14="http://schemas.microsoft.com/office/powerpoint/2010/main" val="1487200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7253E-05B4-3DDA-B8B1-79B2040346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B01893-BCE1-12EF-C560-761E6FCE1D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3095F4-285B-A6F8-D5E8-AB9F85C9DDF4}"/>
              </a:ext>
            </a:extLst>
          </p:cNvPr>
          <p:cNvSpPr>
            <a:spLocks noGrp="1"/>
          </p:cNvSpPr>
          <p:nvPr>
            <p:ph type="body" idx="1"/>
          </p:nvPr>
        </p:nvSpPr>
        <p:spPr/>
        <p:txBody>
          <a:bodyPr/>
          <a:lstStyle/>
          <a:p>
            <a:r>
              <a:rPr lang="en-US" sz="1200" b="0" i="0" kern="1200">
                <a:solidFill>
                  <a:schemeClr val="tx1"/>
                </a:solidFill>
                <a:effectLst/>
                <a:latin typeface="+mn-lt"/>
                <a:ea typeface="+mn-ea"/>
                <a:cs typeface="+mn-cs"/>
              </a:rPr>
              <a:t>Overview</a:t>
            </a:r>
          </a:p>
          <a:p>
            <a:r>
              <a:rPr lang="en-US" sz="1200" b="0" i="0" kern="1200">
                <a:solidFill>
                  <a:schemeClr val="tx1"/>
                </a:solidFill>
                <a:effectLst/>
                <a:latin typeface="+mn-lt"/>
                <a:ea typeface="+mn-ea"/>
                <a:cs typeface="+mn-cs"/>
              </a:rPr>
              <a:t>Evolving from C4F, Agents</a:t>
            </a:r>
          </a:p>
          <a:p>
            <a:r>
              <a:rPr lang="en-US" sz="1200" b="0" i="0" kern="1200">
                <a:solidFill>
                  <a:schemeClr val="tx1"/>
                </a:solidFill>
                <a:effectLst/>
                <a:latin typeface="+mn-lt"/>
                <a:ea typeface="+mn-ea"/>
                <a:cs typeface="+mn-cs"/>
              </a:rPr>
              <a:t>GA </a:t>
            </a:r>
          </a:p>
        </p:txBody>
      </p:sp>
      <p:sp>
        <p:nvSpPr>
          <p:cNvPr id="4" name="Slide Number Placeholder 3">
            <a:extLst>
              <a:ext uri="{FF2B5EF4-FFF2-40B4-BE49-F238E27FC236}">
                <a16:creationId xmlns:a16="http://schemas.microsoft.com/office/drawing/2014/main" id="{C6766F07-E1DD-CE71-B2A7-659B43F18BC8}"/>
              </a:ext>
            </a:extLst>
          </p:cNvPr>
          <p:cNvSpPr>
            <a:spLocks noGrp="1"/>
          </p:cNvSpPr>
          <p:nvPr>
            <p:ph type="sldNum" sz="quarter" idx="5"/>
          </p:nvPr>
        </p:nvSpPr>
        <p:spPr/>
        <p:txBody>
          <a:bodyPr/>
          <a:lstStyle/>
          <a:p>
            <a:fld id="{56CD65C0-6D46-4827-88DC-18FB0BD01296}" type="slidenum">
              <a:rPr lang="en-US" smtClean="0"/>
              <a:t>7</a:t>
            </a:fld>
            <a:endParaRPr lang="en-US"/>
          </a:p>
        </p:txBody>
      </p:sp>
    </p:spTree>
    <p:extLst>
      <p:ext uri="{BB962C8B-B14F-4D97-AF65-F5344CB8AC3E}">
        <p14:creationId xmlns:p14="http://schemas.microsoft.com/office/powerpoint/2010/main" val="2894186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BECD4-B830-C1ED-D943-659AC76F9C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D31D3F-46A5-75E8-487A-F6B416CB28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FD364B-CEA2-3A88-7549-79C32350601C}"/>
              </a:ext>
            </a:extLst>
          </p:cNvPr>
          <p:cNvSpPr>
            <a:spLocks noGrp="1"/>
          </p:cNvSpPr>
          <p:nvPr>
            <p:ph type="body" idx="1"/>
          </p:nvPr>
        </p:nvSpPr>
        <p:spPr/>
        <p:txBody>
          <a:bodyPr/>
          <a:lstStyle/>
          <a:p>
            <a:r>
              <a:rPr lang="en-US"/>
              <a:t>The reconciliation agent executes autonomous reconciliation in 3 stages:</a:t>
            </a:r>
          </a:p>
          <a:p>
            <a:endParaRPr lang="en-US"/>
          </a:p>
          <a:p>
            <a:pPr marL="228600" indent="-228600">
              <a:buAutoNum type="arabicPeriod"/>
            </a:pPr>
            <a:r>
              <a:rPr lang="en-US"/>
              <a:t>First, the agent is triggered when (2) files are added to the source folder.</a:t>
            </a:r>
          </a:p>
          <a:p>
            <a:pPr marL="228600" indent="-228600">
              <a:buAutoNum type="arabicPeriod"/>
            </a:pPr>
            <a:endParaRPr lang="en-US"/>
          </a:p>
          <a:p>
            <a:pPr marL="228600" indent="-228600">
              <a:buAutoNum type="arabicPeriod"/>
            </a:pPr>
            <a:r>
              <a:rPr lang="en-US"/>
              <a:t>In the second stage, the agent retrieves details on the template, folder paths and recipients.</a:t>
            </a:r>
          </a:p>
          <a:p>
            <a:pPr marL="0" indent="0">
              <a:buNone/>
            </a:pPr>
            <a:endParaRPr lang="en-US"/>
          </a:p>
          <a:p>
            <a:pPr marL="0" indent="0">
              <a:buNone/>
            </a:pPr>
            <a:r>
              <a:rPr lang="en-US"/>
              <a:t>3. In the last stage, the agent executes the reconciliation </a:t>
            </a:r>
          </a:p>
          <a:p>
            <a:endParaRPr lang="en-US"/>
          </a:p>
        </p:txBody>
      </p:sp>
      <p:sp>
        <p:nvSpPr>
          <p:cNvPr id="4" name="Slide Number Placeholder 3">
            <a:extLst>
              <a:ext uri="{FF2B5EF4-FFF2-40B4-BE49-F238E27FC236}">
                <a16:creationId xmlns:a16="http://schemas.microsoft.com/office/drawing/2014/main" id="{9CB6A633-702C-3772-3EA9-45CC076162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F1125F-0692-403F-921F-EA35D1BA38D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120403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the custom version of the agent you can see we have several opportunities to tweak the triggers, data source inputs and targets for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F1125F-0692-403F-921F-EA35D1BA38D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1662987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the custom version of the agent you can see we have several opportunities to tweak the triggers, data source inputs and targets for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F1125F-0692-403F-921F-EA35D1BA38D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166033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the custom version of the agent you can see we have several opportunities to tweak the triggers, data source inputs and targets for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F1125F-0692-403F-921F-EA35D1BA38D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070068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the custom version of the agent you can see we have several opportunities to tweak the triggers, data source inputs and targets for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F1125F-0692-403F-921F-EA35D1BA38D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490562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Links to relevant Docs</a:t>
            </a:r>
          </a:p>
          <a:p>
            <a:r>
              <a:rPr lang="en-US"/>
              <a:t>Links to relevant Learn</a:t>
            </a:r>
          </a:p>
          <a:p>
            <a:r>
              <a:rPr lang="en-US"/>
              <a:t>Links to other TechTalks</a:t>
            </a:r>
          </a:p>
          <a:p>
            <a:r>
              <a:rPr lang="en-US"/>
              <a:t>Links to Git Hub samples</a:t>
            </a:r>
          </a:p>
          <a:p>
            <a:r>
              <a:rPr lang="en-US"/>
              <a:t>Links to Blogs</a:t>
            </a:r>
          </a:p>
          <a:p>
            <a:r>
              <a:rPr lang="en-US"/>
              <a:t>Links to Forms surveys</a:t>
            </a:r>
          </a:p>
          <a:p>
            <a:r>
              <a:rPr lang="en-US"/>
              <a:t>Links to Yammer groups</a:t>
            </a:r>
          </a:p>
          <a:p>
            <a:endParaRPr lang="en-US"/>
          </a:p>
        </p:txBody>
      </p:sp>
      <p:sp>
        <p:nvSpPr>
          <p:cNvPr id="4" name="Slide Number Placeholder 3"/>
          <p:cNvSpPr>
            <a:spLocks noGrp="1"/>
          </p:cNvSpPr>
          <p:nvPr>
            <p:ph type="sldNum" sz="quarter" idx="5"/>
          </p:nvPr>
        </p:nvSpPr>
        <p:spPr/>
        <p:txBody>
          <a:bodyPr/>
          <a:lstStyle/>
          <a:p>
            <a:fld id="{81FC8DA6-769D-4AD8-9CCC-06C8B66E79B0}" type="slidenum">
              <a:rPr lang="en-US" smtClean="0"/>
              <a:t>17</a:t>
            </a:fld>
            <a:endParaRPr lang="en-US"/>
          </a:p>
        </p:txBody>
      </p:sp>
    </p:spTree>
    <p:extLst>
      <p:ext uri="{BB962C8B-B14F-4D97-AF65-F5344CB8AC3E}">
        <p14:creationId xmlns:p14="http://schemas.microsoft.com/office/powerpoint/2010/main" val="31348394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9E3758A-C6B1-4885-815F-4729D92FAAEB}" type="datetime8">
              <a:rPr lang="en-US" smtClean="0"/>
              <a:t>11/17/2025 7:16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a:p>
        </p:txBody>
      </p:sp>
    </p:spTree>
    <p:extLst>
      <p:ext uri="{BB962C8B-B14F-4D97-AF65-F5344CB8AC3E}">
        <p14:creationId xmlns:p14="http://schemas.microsoft.com/office/powerpoint/2010/main" val="10034573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9.jpe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Master" Target="../slideMasters/slideMaster1.xml"/><Relationship Id="rId4" Type="http://schemas.openxmlformats.org/officeDocument/2006/relationships/image" Target="../media/image25.jpe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Master" Target="../slideMasters/slideMaster1.xml"/><Relationship Id="rId5" Type="http://schemas.openxmlformats.org/officeDocument/2006/relationships/image" Target="../media/image29.jpeg"/><Relationship Id="rId4" Type="http://schemas.openxmlformats.org/officeDocument/2006/relationships/image" Target="../media/image28.jpe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30.jpeg"/><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9.jpe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30.jpeg"/><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jpeg"/><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jpeg"/><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jpeg"/><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jpeg"/><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6.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6.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6.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6.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6.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6.xml"/><Relationship Id="rId4" Type="http://schemas.openxmlformats.org/officeDocument/2006/relationships/image" Target="../media/image19.jpeg"/></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6.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Master" Target="../slideMasters/slideMaster6.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Master" Target="../slideMasters/slideMaster6.xml"/><Relationship Id="rId4" Type="http://schemas.openxmlformats.org/officeDocument/2006/relationships/image" Target="../media/image25.jpeg"/></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Master" Target="../slideMasters/slideMaster6.xml"/><Relationship Id="rId5" Type="http://schemas.openxmlformats.org/officeDocument/2006/relationships/image" Target="../media/image29.jpeg"/><Relationship Id="rId4" Type="http://schemas.openxmlformats.org/officeDocument/2006/relationships/image" Target="../media/image28.jpeg"/></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6.xml"/><Relationship Id="rId6" Type="http://schemas.openxmlformats.org/officeDocument/2006/relationships/image" Target="../media/image30.jpeg"/><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6.xml"/><Relationship Id="rId4" Type="http://schemas.openxmlformats.org/officeDocument/2006/relationships/image" Target="../media/image19.jpeg"/></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6.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Master" Target="../slideMasters/slideMaster6.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Master" Target="../slideMasters/slideMaster6.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Master" Target="../slideMasters/slideMaster6.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6.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3">
    <p:bg>
      <p:bgPr>
        <a:solidFill>
          <a:srgbClr val="EAE4DC"/>
        </a:solidFill>
        <a:effectLst/>
      </p:bgPr>
    </p:bg>
    <p:spTree>
      <p:nvGrpSpPr>
        <p:cNvPr id="1" name=""/>
        <p:cNvGrpSpPr/>
        <p:nvPr/>
      </p:nvGrpSpPr>
      <p:grpSpPr>
        <a:xfrm>
          <a:off x="0" y="0"/>
          <a:ext cx="0" cy="0"/>
          <a:chOff x="0" y="0"/>
          <a:chExt cx="0" cy="0"/>
        </a:xfrm>
      </p:grpSpPr>
      <p:pic>
        <p:nvPicPr>
          <p:cNvPr id="8" name="Light: Adapt to anything ">
            <a:extLst>
              <a:ext uri="{FF2B5EF4-FFF2-40B4-BE49-F238E27FC236}">
                <a16:creationId xmlns:a16="http://schemas.microsoft.com/office/drawing/2014/main" id="{547E7F7C-2D58-481F-8331-3FE0241E1FB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880702" y="194129"/>
            <a:ext cx="6311298" cy="6311287"/>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Picture 6" descr="Logo&#10;&#10;Description automatically generated with medium confidence">
            <a:extLst>
              <a:ext uri="{FF2B5EF4-FFF2-40B4-BE49-F238E27FC236}">
                <a16:creationId xmlns:a16="http://schemas.microsoft.com/office/drawing/2014/main" id="{17AABFA6-6857-43EF-9CDC-D483A94CE64F}"/>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30758058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 Title">
    <p:bg>
      <p:bgPr>
        <a:solidFill>
          <a:srgbClr val="EAE4D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Graphic: Create impact faster metaphor" descr="Image of create impact faster metaphor">
            <a:extLst>
              <a:ext uri="{FF2B5EF4-FFF2-40B4-BE49-F238E27FC236}">
                <a16:creationId xmlns:a16="http://schemas.microsoft.com/office/drawing/2014/main" id="{71E6F1EB-96BE-40C0-8FF7-9CA9D6B5675E}"/>
              </a:ext>
            </a:extLst>
          </p:cNvPr>
          <p:cNvPicPr>
            <a:picLocks noChangeAspect="1"/>
          </p:cNvPicPr>
          <p:nvPr/>
        </p:nvPicPr>
        <p:blipFill rotWithShape="1">
          <a:blip r:embed="rId2">
            <a:extLst>
              <a:ext uri="{28A0092B-C50C-407E-A947-70E740481C1C}">
                <a14:useLocalDpi xmlns:a14="http://schemas.microsoft.com/office/drawing/2010/main" val="0"/>
              </a:ext>
            </a:extLst>
          </a:blip>
          <a:srcRect l="3570" t="3570" r="3570" b="828"/>
          <a:stretch/>
        </p:blipFill>
        <p:spPr>
          <a:xfrm>
            <a:off x="6065081" y="478972"/>
            <a:ext cx="5900060" cy="6074228"/>
          </a:xfrm>
          <a:prstGeom prst="rect">
            <a:avLst/>
          </a:prstGeom>
        </p:spPr>
      </p:pic>
      <p:pic>
        <p:nvPicPr>
          <p:cNvPr id="4" name="Picture 3" descr="Logo&#10;&#10;Description automatically generated with medium confidence">
            <a:extLst>
              <a:ext uri="{FF2B5EF4-FFF2-40B4-BE49-F238E27FC236}">
                <a16:creationId xmlns:a16="http://schemas.microsoft.com/office/drawing/2014/main" id="{C7D24C81-C6B4-4566-BEC3-F1E03E491846}"/>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24849717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2">
    <p:bg>
      <p:bgPr>
        <a:solidFill>
          <a:srgbClr val="EAE4DC"/>
        </a:solidFill>
        <a:effectLst/>
      </p:bgPr>
    </p:bg>
    <p:spTree>
      <p:nvGrpSpPr>
        <p:cNvPr id="1" name=""/>
        <p:cNvGrpSpPr/>
        <p:nvPr/>
      </p:nvGrpSpPr>
      <p:grpSpPr>
        <a:xfrm>
          <a:off x="0" y="0"/>
          <a:ext cx="0" cy="0"/>
          <a:chOff x="0" y="0"/>
          <a:chExt cx="0" cy="0"/>
        </a:xfrm>
      </p:grpSpPr>
      <p:pic>
        <p:nvPicPr>
          <p:cNvPr id="7" name="Light: Break through barriers">
            <a:extLst>
              <a:ext uri="{FF2B5EF4-FFF2-40B4-BE49-F238E27FC236}">
                <a16:creationId xmlns:a16="http://schemas.microsoft.com/office/drawing/2014/main" id="{168BE704-B556-45E9-BE93-C19A745DB3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638197" y="260049"/>
            <a:ext cx="6337904" cy="6337902"/>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6" name="Picture 5" descr="Logo&#10;&#10;Description automatically generated with medium confidence">
            <a:extLst>
              <a:ext uri="{FF2B5EF4-FFF2-40B4-BE49-F238E27FC236}">
                <a16:creationId xmlns:a16="http://schemas.microsoft.com/office/drawing/2014/main" id="{2A9CEB69-ACA2-426E-A1A5-54DB916D6182}"/>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33070569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3">
    <p:bg>
      <p:bgPr>
        <a:solidFill>
          <a:srgbClr val="EAE4DC"/>
        </a:solidFill>
        <a:effectLst/>
      </p:bgPr>
    </p:bg>
    <p:spTree>
      <p:nvGrpSpPr>
        <p:cNvPr id="1" name=""/>
        <p:cNvGrpSpPr/>
        <p:nvPr/>
      </p:nvGrpSpPr>
      <p:grpSpPr>
        <a:xfrm>
          <a:off x="0" y="0"/>
          <a:ext cx="0" cy="0"/>
          <a:chOff x="0" y="0"/>
          <a:chExt cx="0" cy="0"/>
        </a:xfrm>
      </p:grpSpPr>
      <p:pic>
        <p:nvPicPr>
          <p:cNvPr id="8" name="Light: Adapt to anything ">
            <a:extLst>
              <a:ext uri="{FF2B5EF4-FFF2-40B4-BE49-F238E27FC236}">
                <a16:creationId xmlns:a16="http://schemas.microsoft.com/office/drawing/2014/main" id="{547E7F7C-2D58-481F-8331-3FE0241E1FB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880702" y="194129"/>
            <a:ext cx="6311298" cy="6311287"/>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Picture 6" descr="Logo&#10;&#10;Description automatically generated with medium confidence">
            <a:extLst>
              <a:ext uri="{FF2B5EF4-FFF2-40B4-BE49-F238E27FC236}">
                <a16:creationId xmlns:a16="http://schemas.microsoft.com/office/drawing/2014/main" id="{17AABFA6-6857-43EF-9CDC-D483A94CE64F}"/>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26695061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4">
    <p:bg>
      <p:bgPr>
        <a:solidFill>
          <a:srgbClr val="EAE4DC"/>
        </a:solidFill>
        <a:effectLst/>
      </p:bgPr>
    </p:bg>
    <p:spTree>
      <p:nvGrpSpPr>
        <p:cNvPr id="1" name=""/>
        <p:cNvGrpSpPr/>
        <p:nvPr/>
      </p:nvGrpSpPr>
      <p:grpSpPr>
        <a:xfrm>
          <a:off x="0" y="0"/>
          <a:ext cx="0" cy="0"/>
          <a:chOff x="0" y="0"/>
          <a:chExt cx="0" cy="0"/>
        </a:xfrm>
      </p:grpSpPr>
      <p:pic>
        <p:nvPicPr>
          <p:cNvPr id="6" name="Light: Innovate everywhere">
            <a:extLst>
              <a:ext uri="{FF2B5EF4-FFF2-40B4-BE49-F238E27FC236}">
                <a16:creationId xmlns:a16="http://schemas.microsoft.com/office/drawing/2014/main" id="{DC04341E-C617-413D-A754-103CAA84E5C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456117" y="53298"/>
            <a:ext cx="6592960" cy="6592960"/>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Picture 6" descr="Logo&#10;&#10;Description automatically generated with medium confidence">
            <a:extLst>
              <a:ext uri="{FF2B5EF4-FFF2-40B4-BE49-F238E27FC236}">
                <a16:creationId xmlns:a16="http://schemas.microsoft.com/office/drawing/2014/main" id="{17AABFA6-6857-43EF-9CDC-D483A94CE64F}"/>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40566983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Dark Title 1">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4" name="Picture 3" descr="Graphical user interface&#10;&#10;Description automatically generated with low confidence">
            <a:extLst>
              <a:ext uri="{FF2B5EF4-FFF2-40B4-BE49-F238E27FC236}">
                <a16:creationId xmlns:a16="http://schemas.microsoft.com/office/drawing/2014/main" id="{E44A620F-90A5-4F90-A46E-589E29C354F0}"/>
              </a:ext>
            </a:extLst>
          </p:cNvPr>
          <p:cNvPicPr>
            <a:picLocks noChangeAspect="1"/>
          </p:cNvPicPr>
          <p:nvPr/>
        </p:nvPicPr>
        <p:blipFill rotWithShape="1">
          <a:blip r:embed="rId2"/>
          <a:srcRect l="8251" t="33298" r="8207" b="32992"/>
          <a:stretch/>
        </p:blipFill>
        <p:spPr bwMode="invGray">
          <a:xfrm>
            <a:off x="584200" y="585788"/>
            <a:ext cx="2855205" cy="289320"/>
          </a:xfrm>
          <a:prstGeom prst="rect">
            <a:avLst/>
          </a:prstGeom>
        </p:spPr>
      </p:pic>
      <p:pic>
        <p:nvPicPr>
          <p:cNvPr id="6" name="Dark: Create impact faster">
            <a:extLst>
              <a:ext uri="{FF2B5EF4-FFF2-40B4-BE49-F238E27FC236}">
                <a16:creationId xmlns:a16="http://schemas.microsoft.com/office/drawing/2014/main" id="{CFC91BBC-1960-4789-9C92-73EDA57735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ltGray">
          <a:xfrm>
            <a:off x="5852811" y="266700"/>
            <a:ext cx="6324600" cy="6324600"/>
          </a:xfrm>
          <a:prstGeom prst="rect">
            <a:avLst/>
          </a:prstGeom>
        </p:spPr>
      </p:pic>
    </p:spTree>
    <p:extLst>
      <p:ext uri="{BB962C8B-B14F-4D97-AF65-F5344CB8AC3E}">
        <p14:creationId xmlns:p14="http://schemas.microsoft.com/office/powerpoint/2010/main" val="354876219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Dark title 2">
    <p:bg>
      <p:bgRef idx="1001">
        <a:schemeClr val="bg2"/>
      </p:bgRef>
    </p:bg>
    <p:spTree>
      <p:nvGrpSpPr>
        <p:cNvPr id="1" name=""/>
        <p:cNvGrpSpPr/>
        <p:nvPr/>
      </p:nvGrpSpPr>
      <p:grpSpPr>
        <a:xfrm>
          <a:off x="0" y="0"/>
          <a:ext cx="0" cy="0"/>
          <a:chOff x="0" y="0"/>
          <a:chExt cx="0" cy="0"/>
        </a:xfrm>
      </p:grpSpPr>
      <p:pic>
        <p:nvPicPr>
          <p:cNvPr id="7" name="Dark: Break through barriers">
            <a:extLst>
              <a:ext uri="{FF2B5EF4-FFF2-40B4-BE49-F238E27FC236}">
                <a16:creationId xmlns:a16="http://schemas.microsoft.com/office/drawing/2014/main" id="{DD933C26-17AD-4009-92E5-51D531D61A8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ltGray">
          <a:xfrm>
            <a:off x="5693594" y="292101"/>
            <a:ext cx="6271552" cy="6271542"/>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8" name="Picture 7" descr="Graphical user interface&#10;&#10;Description automatically generated with low confidence">
            <a:extLst>
              <a:ext uri="{FF2B5EF4-FFF2-40B4-BE49-F238E27FC236}">
                <a16:creationId xmlns:a16="http://schemas.microsoft.com/office/drawing/2014/main" id="{5FFF0A47-7543-41B6-9868-D5B1EA735187}"/>
              </a:ext>
            </a:extLst>
          </p:cNvPr>
          <p:cNvPicPr>
            <a:picLocks noChangeAspect="1"/>
          </p:cNvPicPr>
          <p:nvPr/>
        </p:nvPicPr>
        <p:blipFill rotWithShape="1">
          <a:blip r:embed="rId3"/>
          <a:srcRect l="8251" t="33298" r="8207" b="32992"/>
          <a:stretch/>
        </p:blipFill>
        <p:spPr bwMode="invGray">
          <a:xfrm>
            <a:off x="584200" y="585788"/>
            <a:ext cx="2855205" cy="289320"/>
          </a:xfrm>
          <a:prstGeom prst="rect">
            <a:avLst/>
          </a:prstGeom>
        </p:spPr>
      </p:pic>
    </p:spTree>
    <p:extLst>
      <p:ext uri="{BB962C8B-B14F-4D97-AF65-F5344CB8AC3E}">
        <p14:creationId xmlns:p14="http://schemas.microsoft.com/office/powerpoint/2010/main" val="38600008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Dark title 3">
    <p:bg>
      <p:bgRef idx="1001">
        <a:schemeClr val="bg2"/>
      </p:bgRef>
    </p:bg>
    <p:spTree>
      <p:nvGrpSpPr>
        <p:cNvPr id="1" name=""/>
        <p:cNvGrpSpPr/>
        <p:nvPr/>
      </p:nvGrpSpPr>
      <p:grpSpPr>
        <a:xfrm>
          <a:off x="0" y="0"/>
          <a:ext cx="0" cy="0"/>
          <a:chOff x="0" y="0"/>
          <a:chExt cx="0" cy="0"/>
        </a:xfrm>
      </p:grpSpPr>
      <p:pic>
        <p:nvPicPr>
          <p:cNvPr id="8" name="Dark: Adapt to anything">
            <a:extLst>
              <a:ext uri="{FF2B5EF4-FFF2-40B4-BE49-F238E27FC236}">
                <a16:creationId xmlns:a16="http://schemas.microsoft.com/office/drawing/2014/main" id="{994EB93C-6F19-49E9-A6E6-6858355E51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ltGray">
          <a:xfrm>
            <a:off x="5854695" y="152401"/>
            <a:ext cx="6347416" cy="634740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6" name="Picture 5" descr="Graphical user interface&#10;&#10;Description automatically generated with low confidence">
            <a:extLst>
              <a:ext uri="{FF2B5EF4-FFF2-40B4-BE49-F238E27FC236}">
                <a16:creationId xmlns:a16="http://schemas.microsoft.com/office/drawing/2014/main" id="{80DE0B83-1A11-4323-B03A-220D262F53C9}"/>
              </a:ext>
            </a:extLst>
          </p:cNvPr>
          <p:cNvPicPr>
            <a:picLocks noChangeAspect="1"/>
          </p:cNvPicPr>
          <p:nvPr/>
        </p:nvPicPr>
        <p:blipFill rotWithShape="1">
          <a:blip r:embed="rId3"/>
          <a:srcRect l="8251" t="33298" r="8207" b="32992"/>
          <a:stretch/>
        </p:blipFill>
        <p:spPr bwMode="invGray">
          <a:xfrm>
            <a:off x="584200" y="585788"/>
            <a:ext cx="2855205" cy="289320"/>
          </a:xfrm>
          <a:prstGeom prst="rect">
            <a:avLst/>
          </a:prstGeom>
        </p:spPr>
      </p:pic>
    </p:spTree>
    <p:extLst>
      <p:ext uri="{BB962C8B-B14F-4D97-AF65-F5344CB8AC3E}">
        <p14:creationId xmlns:p14="http://schemas.microsoft.com/office/powerpoint/2010/main" val="364060023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Dark title 4">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6" name="Picture 5" descr="Graphical user interface&#10;&#10;Description automatically generated with low confidence">
            <a:extLst>
              <a:ext uri="{FF2B5EF4-FFF2-40B4-BE49-F238E27FC236}">
                <a16:creationId xmlns:a16="http://schemas.microsoft.com/office/drawing/2014/main" id="{80DE0B83-1A11-4323-B03A-220D262F53C9}"/>
              </a:ext>
            </a:extLst>
          </p:cNvPr>
          <p:cNvPicPr>
            <a:picLocks noChangeAspect="1"/>
          </p:cNvPicPr>
          <p:nvPr/>
        </p:nvPicPr>
        <p:blipFill rotWithShape="1">
          <a:blip r:embed="rId2"/>
          <a:srcRect l="8251" t="33298" r="8207" b="32992"/>
          <a:stretch/>
        </p:blipFill>
        <p:spPr bwMode="invGray">
          <a:xfrm>
            <a:off x="584200" y="585788"/>
            <a:ext cx="2855205" cy="289320"/>
          </a:xfrm>
          <a:prstGeom prst="rect">
            <a:avLst/>
          </a:prstGeom>
        </p:spPr>
      </p:pic>
      <p:pic>
        <p:nvPicPr>
          <p:cNvPr id="7" name="Dark:">
            <a:extLst>
              <a:ext uri="{FF2B5EF4-FFF2-40B4-BE49-F238E27FC236}">
                <a16:creationId xmlns:a16="http://schemas.microsoft.com/office/drawing/2014/main" id="{7D8593D0-D7C9-4321-A0F9-23E7597E2F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ltGray">
          <a:xfrm>
            <a:off x="5453615" y="50801"/>
            <a:ext cx="6597966" cy="6597956"/>
          </a:xfrm>
          <a:prstGeom prst="rect">
            <a:avLst/>
          </a:prstGeom>
        </p:spPr>
      </p:pic>
    </p:spTree>
    <p:extLst>
      <p:ext uri="{BB962C8B-B14F-4D97-AF65-F5344CB8AC3E}">
        <p14:creationId xmlns:p14="http://schemas.microsoft.com/office/powerpoint/2010/main" val="376984330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 Title square photo placeholder">
    <p:bg>
      <p:bgPr>
        <a:solidFill>
          <a:srgbClr val="EAE4D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7" name="Picture Placeholder" descr="This photo is a 'placeholder' only. Drag or drop your photo here, or click and tap the center to insert a photo.">
            <a:extLst>
              <a:ext uri="{FF2B5EF4-FFF2-40B4-BE49-F238E27FC236}">
                <a16:creationId xmlns:a16="http://schemas.microsoft.com/office/drawing/2014/main" id="{C1D9633D-0250-45DF-8C52-8A5F894D7FA7}"/>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pic>
        <p:nvPicPr>
          <p:cNvPr id="6" name="Picture 5" descr="Logo&#10;&#10;Description automatically generated with medium confidence">
            <a:extLst>
              <a:ext uri="{FF2B5EF4-FFF2-40B4-BE49-F238E27FC236}">
                <a16:creationId xmlns:a16="http://schemas.microsoft.com/office/drawing/2014/main" id="{D9214802-33BD-472E-84C0-CBCD65AD4E6E}"/>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35392026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Slide tan">
    <p:bg>
      <p:bgPr>
        <a:solidFill>
          <a:srgbClr val="EAE4DC"/>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Picture 6" descr="Logo&#10;&#10;Description automatically generated with medium confidence">
            <a:extLst>
              <a:ext uri="{FF2B5EF4-FFF2-40B4-BE49-F238E27FC236}">
                <a16:creationId xmlns:a16="http://schemas.microsoft.com/office/drawing/2014/main" id="{F4838EB7-9B13-4ACB-97C0-51BAB78757B4}"/>
              </a:ext>
            </a:extLst>
          </p:cNvPr>
          <p:cNvPicPr>
            <a:picLocks noChangeAspect="1"/>
          </p:cNvPicPr>
          <p:nvPr/>
        </p:nvPicPr>
        <p:blipFill rotWithShape="1">
          <a:blip r:embed="rId2"/>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1">
    <p:bg>
      <p:bgPr>
        <a:solidFill>
          <a:srgbClr val="EAE4DC"/>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614E108-2258-4959-A182-798030A0C286}"/>
              </a:ext>
            </a:extLst>
          </p:cNvPr>
          <p:cNvSpPr/>
          <p:nvPr/>
        </p:nvSpPr>
        <p:spPr bwMode="auto">
          <a:xfrm>
            <a:off x="0" y="0"/>
            <a:ext cx="35560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8D876633-3E8D-4CF4-A5D4-D4E9D88A6DE0}"/>
              </a:ext>
            </a:extLst>
          </p:cNvPr>
          <p:cNvSpPr>
            <a:spLocks noGrp="1"/>
          </p:cNvSpPr>
          <p:nvPr>
            <p:ph type="title" hasCustomPrompt="1"/>
          </p:nvPr>
        </p:nvSpPr>
        <p:spPr>
          <a:xfrm>
            <a:off x="588263" y="3152001"/>
            <a:ext cx="2053337" cy="553998"/>
          </a:xfrm>
        </p:spPr>
        <p:txBody>
          <a:bodyPr/>
          <a:lstStyle>
            <a:lvl1pPr>
              <a:defRPr>
                <a:solidFill>
                  <a:schemeClr val="bg1"/>
                </a:solidFill>
              </a:defRPr>
            </a:lvl1pPr>
          </a:lstStyle>
          <a:p>
            <a:r>
              <a:rPr lang="en-US"/>
              <a:t>Agenda</a:t>
            </a:r>
          </a:p>
        </p:txBody>
      </p:sp>
      <p:sp>
        <p:nvSpPr>
          <p:cNvPr id="4" name="Text Placeholder 3"/>
          <p:cNvSpPr>
            <a:spLocks noGrp="1"/>
          </p:cNvSpPr>
          <p:nvPr>
            <p:ph type="body" sz="quarter" idx="10"/>
          </p:nvPr>
        </p:nvSpPr>
        <p:spPr>
          <a:xfrm>
            <a:off x="4165600" y="2604159"/>
            <a:ext cx="5212080" cy="1649682"/>
          </a:xfrm>
        </p:spPr>
        <p:txBody>
          <a:bodyPr wrap="square" anchor="ctr" anchorCtr="0">
            <a:spAutoFit/>
          </a:bodyPr>
          <a:lstStyle>
            <a:lvl1pPr marL="457200" indent="-457200">
              <a:spcBef>
                <a:spcPts val="1224"/>
              </a:spcBef>
              <a:buClr>
                <a:schemeClr val="tx1"/>
              </a:buClr>
              <a:buFont typeface="Arial" panose="020B0604020202020204" pitchFamily="34" charset="0"/>
              <a:buChar char="•"/>
              <a:defRPr sz="2800" b="0">
                <a:latin typeface="Segoe UI" panose="020B0502040204020203" pitchFamily="34" charset="0"/>
                <a:cs typeface="Segoe UI" panose="020B0502040204020203" pitchFamily="34" charset="0"/>
              </a:defRPr>
            </a:lvl1pPr>
            <a:lvl2pPr marL="598488" indent="-342900">
              <a:buFont typeface="Arial" panose="020B0604020202020204" pitchFamily="34" charset="0"/>
              <a:buChar char="•"/>
              <a:defRPr sz="2000" b="0"/>
            </a:lvl2pPr>
            <a:lvl3pPr marL="736600" indent="-285750">
              <a:buFont typeface="Arial" panose="020B0604020202020204" pitchFamily="34" charset="0"/>
              <a:buChar char="•"/>
              <a:tabLst/>
              <a:defRPr sz="1600" b="0"/>
            </a:lvl3pPr>
            <a:lvl4pPr marL="938212" indent="-285750">
              <a:buFont typeface="Arial" panose="020B0604020202020204" pitchFamily="34" charset="0"/>
              <a:buChar char="•"/>
              <a:defRPr sz="1400" b="0"/>
            </a:lvl4pPr>
            <a:lvl5pPr marL="1139825" indent="-285750">
              <a:buFont typeface="Arial" panose="020B0604020202020204" pitchFamily="34" charset="0"/>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8526332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B3FA96-19FC-48A6-A985-267EB2138E23}"/>
              </a:ext>
            </a:extLst>
          </p:cNvPr>
          <p:cNvSpPr/>
          <p:nvPr/>
        </p:nvSpPr>
        <p:spPr bwMode="auto">
          <a:xfrm>
            <a:off x="0" y="0"/>
            <a:ext cx="12192000" cy="1208988"/>
          </a:xfrm>
          <a:prstGeom prst="rect">
            <a:avLst/>
          </a:prstGeom>
          <a:solidFill>
            <a:srgbClr val="EAE4D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chemeClr val="accent2"/>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lvl1pPr>
              <a:defRPr>
                <a:solidFill>
                  <a:schemeClr val="tx1"/>
                </a:solidFill>
              </a:defRPr>
            </a:lvl1p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666187"/>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51102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666187"/>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50438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666187"/>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51102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666187"/>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50438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2163246"/>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23299196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Title and Content">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7148906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7200658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367971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857019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070883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6918344"/>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3881619"/>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5518951"/>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0798454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6133845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324385852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48112344"/>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51151599"/>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3289300"/>
          </a:xfrm>
        </p:spPr>
        <p:txBody>
          <a:bodyPr anchor="t"/>
          <a:lstStyle>
            <a:lvl1pPr>
              <a:defRPr sz="2800"/>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6C2F1290-9237-4BEE-AAAC-6708F286265B}"/>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35627901"/>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657600"/>
            <a:ext cx="12192000"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61443602"/>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1D4894F6-B50F-43E1-83FC-4F2200B2FA6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03402083"/>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522720" y="0"/>
            <a:ext cx="5669280" cy="6858000"/>
          </a:xfrm>
          <a:gradFill flip="none" rotWithShape="1">
            <a:gsLst>
              <a:gs pos="50000">
                <a:srgbClr val="000000">
                  <a:alpha val="70000"/>
                </a:srgbClr>
              </a:gs>
              <a:gs pos="100000">
                <a:srgbClr val="000000">
                  <a:alpha val="0"/>
                </a:srgbClr>
              </a:gs>
            </a:gsLst>
            <a:lin ang="10800000" scaled="1"/>
            <a:tileRect/>
          </a:gradFill>
          <a:ln>
            <a:noFill/>
          </a:ln>
        </p:spPr>
        <p:txBody>
          <a:bodyPr lIns="585216" tIns="585216" rIns="585216" bIns="585216" anchor="ctr">
            <a:noAutofit/>
          </a:bodyPr>
          <a:lstStyle>
            <a:lvl1pPr algn="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A629011D-E3B4-416F-9D7F-7A99AE49F65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096866871"/>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157216"/>
            <a:ext cx="11018520"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28016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90838193"/>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25136582"/>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646059488"/>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842252135"/>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474357050"/>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62477256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982817732"/>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5299928"/>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Fiv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292608" y="4800600"/>
            <a:ext cx="180136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386584"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2743962" y="4799409"/>
            <a:ext cx="180136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2451354" y="2286000"/>
            <a:ext cx="2386584"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5195316" y="4799410"/>
            <a:ext cx="180136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4902708" y="2286000"/>
            <a:ext cx="2386584"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7646670"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7354062" y="2286000"/>
            <a:ext cx="2386584"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21" name="Text Placeholder 3">
            <a:extLst>
              <a:ext uri="{FF2B5EF4-FFF2-40B4-BE49-F238E27FC236}">
                <a16:creationId xmlns:a16="http://schemas.microsoft.com/office/drawing/2014/main" id="{5B1B6F72-F14C-40F1-8B29-8620AA34DC63}"/>
              </a:ext>
            </a:extLst>
          </p:cNvPr>
          <p:cNvSpPr>
            <a:spLocks noGrp="1"/>
          </p:cNvSpPr>
          <p:nvPr>
            <p:ph type="body" sz="quarter" idx="22"/>
          </p:nvPr>
        </p:nvSpPr>
        <p:spPr>
          <a:xfrm>
            <a:off x="10098024"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Picture Placeholder" descr="This photo is a 'placeholder' only. Drag or drop your photo here, or click and tap the center to insert a photo.">
            <a:extLst>
              <a:ext uri="{FF2B5EF4-FFF2-40B4-BE49-F238E27FC236}">
                <a16:creationId xmlns:a16="http://schemas.microsoft.com/office/drawing/2014/main" id="{2AD682C7-20D7-4ED0-99A7-C8530DAC8612}"/>
              </a:ext>
            </a:extLst>
          </p:cNvPr>
          <p:cNvSpPr>
            <a:spLocks noGrp="1"/>
          </p:cNvSpPr>
          <p:nvPr>
            <p:ph type="pic" sz="quarter" idx="21" hasCustomPrompt="1"/>
          </p:nvPr>
        </p:nvSpPr>
        <p:spPr bwMode="ltGray">
          <a:xfrm>
            <a:off x="9805416" y="2286000"/>
            <a:ext cx="2386584" cy="2286000"/>
          </a:xfrm>
          <a:blipFill>
            <a:blip r:embed="rId6"/>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605903995"/>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8" pos="4631">
          <p15:clr>
            <a:srgbClr val="5ACBF0"/>
          </p15:clr>
        </p15:guide>
        <p15:guide id="9" pos="4593">
          <p15:clr>
            <a:srgbClr val="5ACBF0"/>
          </p15:clr>
        </p15:guide>
        <p15:guide id="10" pos="6134">
          <p15:clr>
            <a:srgbClr val="5ACBF0"/>
          </p15:clr>
        </p15:guide>
        <p15:guide id="11" pos="1323">
          <p15:clr>
            <a:srgbClr val="5ACBF0"/>
          </p15:clr>
        </p15:guide>
        <p15:guide id="12" pos="2865">
          <p15:clr>
            <a:srgbClr val="5ACBF0"/>
          </p15:clr>
        </p15:guide>
        <p15:guide id="13" pos="4815">
          <p15:clr>
            <a:srgbClr val="5ACBF0"/>
          </p15:clr>
        </p15:guide>
        <p15:guide id="14" pos="6361">
          <p15:clr>
            <a:srgbClr val="5ACBF0"/>
          </p15:clr>
        </p15:guide>
        <p15:guide id="15" orient="horz">
          <p15:clr>
            <a:srgbClr val="5ACBF0"/>
          </p15:clr>
        </p15:guide>
        <p15:guide id="16" pos="1727">
          <p15:clr>
            <a:srgbClr val="5ACBF0"/>
          </p15:clr>
        </p15:guide>
        <p15:guide id="17" pos="2294">
          <p15:clr>
            <a:srgbClr val="5ACBF0"/>
          </p15:clr>
        </p15:guide>
        <p15:guide id="18" pos="3273">
          <p15:clr>
            <a:srgbClr val="5ACBF0"/>
          </p15:clr>
        </p15:guide>
        <p15:guide id="19" pos="4411">
          <p15:clr>
            <a:srgbClr val="5ACBF0"/>
          </p15:clr>
        </p15:guide>
        <p15:guide id="21" pos="6179">
          <p15:clr>
            <a:srgbClr val="5ACBF0"/>
          </p15:clr>
        </p15:guide>
        <p15:guide id="22" pos="1501">
          <p15:clr>
            <a:srgbClr val="5ACBF0"/>
          </p15:clr>
        </p15:guide>
        <p15:guide id="23" pos="1543">
          <p15:clr>
            <a:srgbClr val="5ACBF0"/>
          </p15:clr>
        </p15:guide>
        <p15:guide id="24" pos="3049">
          <p15:clr>
            <a:srgbClr val="5ACBF0"/>
          </p15:clr>
        </p15:guide>
        <p15:guide id="25" pos="3088">
          <p15:clr>
            <a:srgbClr val="5ACBF0"/>
          </p15:clr>
        </p15:guide>
        <p15:guide id="26" pos="5954">
          <p15:clr>
            <a:srgbClr val="5ACBF0"/>
          </p15:clr>
        </p15:guide>
        <p15:guide id="27" pos="3840">
          <p15:clr>
            <a:srgbClr val="5ACBF0"/>
          </p15:clr>
        </p15:guide>
        <p15:guide id="28" pos="5386">
          <p15:clr>
            <a:srgbClr val="5ACBF0"/>
          </p15:clr>
        </p15:guide>
        <p15:guide id="29" pos="753">
          <p15:clr>
            <a:srgbClr val="5ACBF0"/>
          </p15:clr>
        </p15:guide>
        <p15:guide id="30" pos="6927">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561602646"/>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667531690"/>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Fiv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1737360" cy="1737360"/>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2905506" y="2286000"/>
            <a:ext cx="1737360" cy="1737360"/>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2905506"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5227320" y="2286000"/>
            <a:ext cx="1737360" cy="1737360"/>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5227320" y="4235451"/>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7548118" y="2286000"/>
            <a:ext cx="1737360" cy="1737360"/>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insert44</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7548118"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E4DC3400-0B11-4EA0-9B8D-6FADE6964F37}"/>
              </a:ext>
            </a:extLst>
          </p:cNvPr>
          <p:cNvSpPr>
            <a:spLocks noGrp="1" noChangeAspect="1"/>
          </p:cNvSpPr>
          <p:nvPr>
            <p:ph type="pic" sz="quarter" idx="23" hasCustomPrompt="1"/>
          </p:nvPr>
        </p:nvSpPr>
        <p:spPr bwMode="ltGray">
          <a:xfrm>
            <a:off x="9869423" y="2286000"/>
            <a:ext cx="1737360" cy="1737360"/>
          </a:xfrm>
          <a:prstGeom prst="ellipse">
            <a:avLst/>
          </a:prstGeom>
          <a:blipFill>
            <a:blip r:embed="rId6"/>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20" name="Text Placeholder 3">
            <a:extLst>
              <a:ext uri="{FF2B5EF4-FFF2-40B4-BE49-F238E27FC236}">
                <a16:creationId xmlns:a16="http://schemas.microsoft.com/office/drawing/2014/main" id="{133C357E-ECC0-485F-9033-5D4DEC8774BB}"/>
              </a:ext>
            </a:extLst>
          </p:cNvPr>
          <p:cNvSpPr>
            <a:spLocks noGrp="1"/>
          </p:cNvSpPr>
          <p:nvPr>
            <p:ph type="body" sz="quarter" idx="24"/>
          </p:nvPr>
        </p:nvSpPr>
        <p:spPr>
          <a:xfrm>
            <a:off x="9869423"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07464684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664">
          <p15:clr>
            <a:srgbClr val="5ACBF0"/>
          </p15:clr>
        </p15:guide>
        <p15:guide id="3" pos="6216">
          <p15:clr>
            <a:srgbClr val="5ACBF0"/>
          </p15:clr>
        </p15:guide>
        <p15:guide id="5" pos="5850">
          <p15:clr>
            <a:srgbClr val="5ACBF0"/>
          </p15:clr>
        </p15:guide>
        <p15:guide id="7" pos="4392">
          <p15:clr>
            <a:srgbClr val="5ACBF0"/>
          </p15:clr>
        </p15:guide>
        <p15:guide id="8" pos="3292">
          <p15:clr>
            <a:srgbClr val="5ACBF0"/>
          </p15:clr>
        </p15:guide>
        <p15:guide id="10" pos="2926">
          <p15:clr>
            <a:srgbClr val="5ACBF0"/>
          </p15:clr>
        </p15:guide>
        <p15:guide id="11" pos="4754">
          <p15:clr>
            <a:srgbClr val="5ACBF0"/>
          </p15:clr>
        </p15:guide>
        <p15:guide id="13" pos="1464">
          <p15:clr>
            <a:srgbClr val="5ACBF0"/>
          </p15:clr>
        </p15:guide>
        <p15:guide id="14" orient="horz" pos="1440">
          <p15:clr>
            <a:srgbClr val="5ACBF0"/>
          </p15:clr>
        </p15:guide>
        <p15:guide id="15" pos="1830">
          <p15:clr>
            <a:srgbClr val="5ACBF0"/>
          </p15:clr>
        </p15:guide>
        <p15:guide id="16" orient="horz" pos="2533">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2"/>
            <a:ext cx="7253288"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6696161"/>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lstStyle>
            <a:lvl1pPr>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49640092"/>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Developer Code Layout full page">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0"/>
            <a:ext cx="12192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91438" y="710247"/>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2008029859"/>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Developer Code Layout">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424384103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de Bottom">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978534164"/>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de Top">
    <p:bg>
      <p:bgRef idx="1001">
        <a:schemeClr val="bg2"/>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656685275"/>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de Right sid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120639833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de Left sde">
    <p:bg>
      <p:bgRef idx="1001">
        <a:schemeClr val="bg2"/>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3450951373"/>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Quote blu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38375" y="1033463"/>
            <a:ext cx="9371013"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5" name="Text Placeholder 4"/>
          <p:cNvSpPr>
            <a:spLocks noGrp="1"/>
          </p:cNvSpPr>
          <p:nvPr>
            <p:ph type="body" sz="quarter" idx="12" hasCustomPrompt="1"/>
          </p:nvPr>
        </p:nvSpPr>
        <p:spPr>
          <a:xfrm>
            <a:off x="2238375" y="4424994"/>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4" name="Text Placeholder 4">
            <a:extLst>
              <a:ext uri="{FF2B5EF4-FFF2-40B4-BE49-F238E27FC236}">
                <a16:creationId xmlns:a16="http://schemas.microsoft.com/office/drawing/2014/main" id="{E442750B-A7AB-42A9-A8AF-218016DC73F6}"/>
              </a:ext>
            </a:extLst>
          </p:cNvPr>
          <p:cNvSpPr>
            <a:spLocks noGrp="1"/>
          </p:cNvSpPr>
          <p:nvPr>
            <p:ph type="body" sz="quarter" idx="13" hasCustomPrompt="1"/>
          </p:nvPr>
        </p:nvSpPr>
        <p:spPr>
          <a:xfrm>
            <a:off x="2238375" y="4831394"/>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sp>
        <p:nvSpPr>
          <p:cNvPr id="12" name="Freeform: Shape 11">
            <a:extLst>
              <a:ext uri="{FF2B5EF4-FFF2-40B4-BE49-F238E27FC236}">
                <a16:creationId xmlns:a16="http://schemas.microsoft.com/office/drawing/2014/main" id="{B7906C05-2D3A-4EE1-8C05-624CD0DA8D38}"/>
              </a:ext>
            </a:extLst>
          </p:cNvPr>
          <p:cNvSpPr>
            <a:spLocks/>
          </p:cNvSpPr>
          <p:nvPr/>
        </p:nvSpPr>
        <p:spPr bwMode="auto">
          <a:xfrm>
            <a:off x="569912" y="1047750"/>
            <a:ext cx="1270000" cy="1133475"/>
          </a:xfrm>
          <a:custGeom>
            <a:avLst/>
            <a:gdLst>
              <a:gd name="connsiteX0" fmla="*/ 730250 w 1270000"/>
              <a:gd name="connsiteY0" fmla="*/ 0 h 1133475"/>
              <a:gd name="connsiteX1" fmla="*/ 1270000 w 1270000"/>
              <a:gd name="connsiteY1" fmla="*/ 0 h 1133475"/>
              <a:gd name="connsiteX2" fmla="*/ 1270000 w 1270000"/>
              <a:gd name="connsiteY2" fmla="*/ 566949 h 1133475"/>
              <a:gd name="connsiteX3" fmla="*/ 1029312 w 1270000"/>
              <a:gd name="connsiteY3" fmla="*/ 566949 h 1133475"/>
              <a:gd name="connsiteX4" fmla="*/ 1085148 w 1270000"/>
              <a:gd name="connsiteY4" fmla="*/ 773266 h 1133475"/>
              <a:gd name="connsiteX5" fmla="*/ 1270000 w 1270000"/>
              <a:gd name="connsiteY5" fmla="*/ 865432 h 1133475"/>
              <a:gd name="connsiteX6" fmla="*/ 1270000 w 1270000"/>
              <a:gd name="connsiteY6" fmla="*/ 1133475 h 1133475"/>
              <a:gd name="connsiteX7" fmla="*/ 988281 w 1270000"/>
              <a:gd name="connsiteY7" fmla="*/ 1045537 h 1133475"/>
              <a:gd name="connsiteX8" fmla="*/ 825425 w 1270000"/>
              <a:gd name="connsiteY8" fmla="*/ 897986 h 1133475"/>
              <a:gd name="connsiteX9" fmla="*/ 749285 w 1270000"/>
              <a:gd name="connsiteY9" fmla="*/ 702239 h 1133475"/>
              <a:gd name="connsiteX10" fmla="*/ 730250 w 1270000"/>
              <a:gd name="connsiteY10" fmla="*/ 471401 h 1133475"/>
              <a:gd name="connsiteX11" fmla="*/ 0 w 1270000"/>
              <a:gd name="connsiteY11" fmla="*/ 0 h 1133475"/>
              <a:gd name="connsiteX12" fmla="*/ 538163 w 1270000"/>
              <a:gd name="connsiteY12" fmla="*/ 0 h 1133475"/>
              <a:gd name="connsiteX13" fmla="*/ 538163 w 1270000"/>
              <a:gd name="connsiteY13" fmla="*/ 566949 h 1133475"/>
              <a:gd name="connsiteX14" fmla="*/ 297283 w 1270000"/>
              <a:gd name="connsiteY14" fmla="*/ 566949 h 1133475"/>
              <a:gd name="connsiteX15" fmla="*/ 353262 w 1270000"/>
              <a:gd name="connsiteY15" fmla="*/ 773266 h 1133475"/>
              <a:gd name="connsiteX16" fmla="*/ 538163 w 1270000"/>
              <a:gd name="connsiteY16" fmla="*/ 865432 h 1133475"/>
              <a:gd name="connsiteX17" fmla="*/ 538163 w 1270000"/>
              <a:gd name="connsiteY17" fmla="*/ 1133475 h 1133475"/>
              <a:gd name="connsiteX18" fmla="*/ 256147 w 1270000"/>
              <a:gd name="connsiteY18" fmla="*/ 1045537 h 1133475"/>
              <a:gd name="connsiteX19" fmla="*/ 92875 w 1270000"/>
              <a:gd name="connsiteY19" fmla="*/ 897986 h 1133475"/>
              <a:gd name="connsiteX20" fmla="*/ 16539 w 1270000"/>
              <a:gd name="connsiteY20" fmla="*/ 702239 h 1133475"/>
              <a:gd name="connsiteX21" fmla="*/ 0 w 1270000"/>
              <a:gd name="connsiteY21" fmla="*/ 563144 h 1133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70000" h="1133475">
                <a:moveTo>
                  <a:pt x="730250" y="0"/>
                </a:moveTo>
                <a:lnTo>
                  <a:pt x="1270000" y="0"/>
                </a:lnTo>
                <a:lnTo>
                  <a:pt x="1270000" y="566949"/>
                </a:lnTo>
                <a:lnTo>
                  <a:pt x="1029312" y="566949"/>
                </a:lnTo>
                <a:cubicBezTo>
                  <a:pt x="1029312" y="656156"/>
                  <a:pt x="1050039" y="721687"/>
                  <a:pt x="1085148" y="773266"/>
                </a:cubicBezTo>
                <a:cubicBezTo>
                  <a:pt x="1120258" y="824422"/>
                  <a:pt x="1182016" y="855285"/>
                  <a:pt x="1270000" y="865432"/>
                </a:cubicBezTo>
                <a:lnTo>
                  <a:pt x="1270000" y="1133475"/>
                </a:lnTo>
                <a:cubicBezTo>
                  <a:pt x="1152406" y="1114873"/>
                  <a:pt x="1058499" y="1085701"/>
                  <a:pt x="988281" y="1045537"/>
                </a:cubicBezTo>
                <a:cubicBezTo>
                  <a:pt x="918063" y="1005795"/>
                  <a:pt x="863496" y="956330"/>
                  <a:pt x="825425" y="897986"/>
                </a:cubicBezTo>
                <a:cubicBezTo>
                  <a:pt x="787355" y="839220"/>
                  <a:pt x="761975" y="774112"/>
                  <a:pt x="749285" y="702239"/>
                </a:cubicBezTo>
                <a:cubicBezTo>
                  <a:pt x="736595" y="630366"/>
                  <a:pt x="730250" y="553420"/>
                  <a:pt x="730250" y="471401"/>
                </a:cubicBezTo>
                <a:close/>
                <a:moveTo>
                  <a:pt x="0" y="0"/>
                </a:moveTo>
                <a:lnTo>
                  <a:pt x="538163" y="0"/>
                </a:lnTo>
                <a:lnTo>
                  <a:pt x="538163" y="566949"/>
                </a:lnTo>
                <a:lnTo>
                  <a:pt x="297283" y="566949"/>
                </a:lnTo>
                <a:cubicBezTo>
                  <a:pt x="297283" y="655310"/>
                  <a:pt x="317639" y="721687"/>
                  <a:pt x="353262" y="773266"/>
                </a:cubicBezTo>
                <a:cubicBezTo>
                  <a:pt x="388461" y="824422"/>
                  <a:pt x="449954" y="855285"/>
                  <a:pt x="538163" y="865432"/>
                </a:cubicBezTo>
                <a:lnTo>
                  <a:pt x="538163" y="1133475"/>
                </a:lnTo>
                <a:cubicBezTo>
                  <a:pt x="420692" y="1114873"/>
                  <a:pt x="326545" y="1085701"/>
                  <a:pt x="256147" y="1045537"/>
                </a:cubicBezTo>
                <a:cubicBezTo>
                  <a:pt x="185325" y="1005795"/>
                  <a:pt x="131042" y="956330"/>
                  <a:pt x="92875" y="897986"/>
                </a:cubicBezTo>
                <a:cubicBezTo>
                  <a:pt x="54707" y="839220"/>
                  <a:pt x="29262" y="774112"/>
                  <a:pt x="16539" y="702239"/>
                </a:cubicBezTo>
                <a:cubicBezTo>
                  <a:pt x="8482" y="657847"/>
                  <a:pt x="2969" y="611341"/>
                  <a:pt x="0" y="563144"/>
                </a:cubicBezTo>
                <a:close/>
              </a:path>
            </a:pathLst>
          </a:custGeom>
          <a:gradFill>
            <a:gsLst>
              <a:gs pos="0">
                <a:srgbClr val="50E6FF"/>
              </a:gs>
              <a:gs pos="100000">
                <a:srgbClr val="D59DFF"/>
              </a:gs>
            </a:gsLst>
            <a:lin ang="2400000" scaled="0"/>
          </a:gradFill>
          <a:ln>
            <a:noFill/>
            <a:headEnd type="none" w="med" len="med"/>
            <a:tailEnd type="none" w="med" len="med"/>
          </a:ln>
          <a:effectLst>
            <a:outerShdw blurRad="355600" dist="190500" dir="5400000" sx="101000" sy="101000" algn="ctr" rotWithShape="0">
              <a:srgbClr val="000000">
                <a:alpha val="27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lvl="0" defTabSz="932472" fontAlgn="base">
              <a:spcBef>
                <a:spcPct val="0"/>
              </a:spcBef>
              <a:spcAft>
                <a:spcPct val="0"/>
              </a:spcAft>
            </a:pPr>
            <a:endParaRPr lang="en-US" sz="2000">
              <a:solidFill>
                <a:srgbClr val="FFFFFF"/>
              </a:solidFill>
              <a:cs typeface="Segoe UI" pitchFamily="34" charset="0"/>
            </a:endParaRPr>
          </a:p>
        </p:txBody>
      </p:sp>
    </p:spTree>
    <p:extLst>
      <p:ext uri="{BB962C8B-B14F-4D97-AF65-F5344CB8AC3E}">
        <p14:creationId xmlns:p14="http://schemas.microsoft.com/office/powerpoint/2010/main" val="39836622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Quote ocean">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36787" y="1030655"/>
            <a:ext cx="9371013"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5" name="Text Placeholder 4"/>
          <p:cNvSpPr>
            <a:spLocks noGrp="1"/>
          </p:cNvSpPr>
          <p:nvPr>
            <p:ph type="body" sz="quarter" idx="12" hasCustomPrompt="1"/>
          </p:nvPr>
        </p:nvSpPr>
        <p:spPr>
          <a:xfrm>
            <a:off x="2236787" y="44221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4" name="Text Placeholder 4">
            <a:extLst>
              <a:ext uri="{FF2B5EF4-FFF2-40B4-BE49-F238E27FC236}">
                <a16:creationId xmlns:a16="http://schemas.microsoft.com/office/drawing/2014/main" id="{E442750B-A7AB-42A9-A8AF-218016DC73F6}"/>
              </a:ext>
            </a:extLst>
          </p:cNvPr>
          <p:cNvSpPr>
            <a:spLocks noGrp="1"/>
          </p:cNvSpPr>
          <p:nvPr>
            <p:ph type="body" sz="quarter" idx="13" hasCustomPrompt="1"/>
          </p:nvPr>
        </p:nvSpPr>
        <p:spPr>
          <a:xfrm>
            <a:off x="2236787" y="48285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E48B7899-CB4D-47CD-A953-8FAD549121F1}"/>
              </a:ext>
            </a:extLst>
          </p:cNvPr>
          <p:cNvPicPr>
            <a:picLocks noChangeAspect="1"/>
          </p:cNvPicPr>
          <p:nvPr/>
        </p:nvPicPr>
        <p:blipFill>
          <a:blip r:embed="rId2"/>
          <a:stretch>
            <a:fillRect/>
          </a:stretch>
        </p:blipFill>
        <p:spPr bwMode="black">
          <a:xfrm>
            <a:off x="549201" y="1033463"/>
            <a:ext cx="1555824" cy="1392940"/>
          </a:xfrm>
          <a:prstGeom prst="rect">
            <a:avLst/>
          </a:prstGeom>
        </p:spPr>
      </p:pic>
    </p:spTree>
    <p:extLst>
      <p:ext uri="{BB962C8B-B14F-4D97-AF65-F5344CB8AC3E}">
        <p14:creationId xmlns:p14="http://schemas.microsoft.com/office/powerpoint/2010/main" val="380955410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Quote violet">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6B4EC0E-1A04-488E-9DE2-3E485E0F7BD5}"/>
              </a:ext>
            </a:extLst>
          </p:cNvPr>
          <p:cNvSpPr>
            <a:spLocks noGrp="1"/>
          </p:cNvSpPr>
          <p:nvPr>
            <p:ph type="title" hasCustomPrompt="1"/>
          </p:nvPr>
        </p:nvSpPr>
        <p:spPr>
          <a:xfrm>
            <a:off x="2236787" y="1030655"/>
            <a:ext cx="9371013"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9" name="Text Placeholder 4">
            <a:extLst>
              <a:ext uri="{FF2B5EF4-FFF2-40B4-BE49-F238E27FC236}">
                <a16:creationId xmlns:a16="http://schemas.microsoft.com/office/drawing/2014/main" id="{FCC19D23-D1E4-4510-8049-F818AF4AC73B}"/>
              </a:ext>
            </a:extLst>
          </p:cNvPr>
          <p:cNvSpPr>
            <a:spLocks noGrp="1"/>
          </p:cNvSpPr>
          <p:nvPr>
            <p:ph type="body" sz="quarter" idx="12" hasCustomPrompt="1"/>
          </p:nvPr>
        </p:nvSpPr>
        <p:spPr>
          <a:xfrm>
            <a:off x="2236787" y="44221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10" name="Text Placeholder 4">
            <a:extLst>
              <a:ext uri="{FF2B5EF4-FFF2-40B4-BE49-F238E27FC236}">
                <a16:creationId xmlns:a16="http://schemas.microsoft.com/office/drawing/2014/main" id="{9C33B5F3-01CE-4749-9431-1FBF746009EB}"/>
              </a:ext>
            </a:extLst>
          </p:cNvPr>
          <p:cNvSpPr>
            <a:spLocks noGrp="1"/>
          </p:cNvSpPr>
          <p:nvPr>
            <p:ph type="body" sz="quarter" idx="13" hasCustomPrompt="1"/>
          </p:nvPr>
        </p:nvSpPr>
        <p:spPr>
          <a:xfrm>
            <a:off x="2236787" y="48285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350AB3FA-3405-4169-9479-480C4E8FE5D9}"/>
              </a:ext>
            </a:extLst>
          </p:cNvPr>
          <p:cNvPicPr>
            <a:picLocks noChangeAspect="1"/>
          </p:cNvPicPr>
          <p:nvPr/>
        </p:nvPicPr>
        <p:blipFill>
          <a:blip r:embed="rId2"/>
          <a:stretch>
            <a:fillRect/>
          </a:stretch>
        </p:blipFill>
        <p:spPr bwMode="black">
          <a:xfrm>
            <a:off x="549201" y="1033463"/>
            <a:ext cx="1555824" cy="1392940"/>
          </a:xfrm>
          <a:prstGeom prst="rect">
            <a:avLst/>
          </a:prstGeom>
        </p:spPr>
      </p:pic>
    </p:spTree>
    <p:extLst>
      <p:ext uri="{BB962C8B-B14F-4D97-AF65-F5344CB8AC3E}">
        <p14:creationId xmlns:p14="http://schemas.microsoft.com/office/powerpoint/2010/main" val="158687780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Alternate quote">
    <p:bg>
      <p:bgPr>
        <a:solidFill>
          <a:srgbClr val="EAE4DC"/>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5E78741-2E92-4352-847E-7E79AA3BEDE7}"/>
              </a:ext>
            </a:extLst>
          </p:cNvPr>
          <p:cNvSpPr/>
          <p:nvPr/>
        </p:nvSpPr>
        <p:spPr bwMode="auto">
          <a:xfrm>
            <a:off x="0" y="0"/>
            <a:ext cx="40640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10" name="Rectangle 9">
            <a:extLst>
              <a:ext uri="{FF2B5EF4-FFF2-40B4-BE49-F238E27FC236}">
                <a16:creationId xmlns:a16="http://schemas.microsoft.com/office/drawing/2014/main" id="{40156270-9C86-4171-BEB2-C0F0D7A6B76A}"/>
              </a:ext>
            </a:extLst>
          </p:cNvPr>
          <p:cNvSpPr/>
          <p:nvPr/>
        </p:nvSpPr>
        <p:spPr bwMode="auto">
          <a:xfrm>
            <a:off x="1066800" y="1623526"/>
            <a:ext cx="10540999" cy="4217537"/>
          </a:xfrm>
          <a:prstGeom prst="rect">
            <a:avLst/>
          </a:prstGeom>
          <a:solidFill>
            <a:schemeClr val="bg1"/>
          </a:solidFill>
          <a:ln>
            <a:noFill/>
            <a:headEnd type="none" w="med" len="med"/>
            <a:tailEnd type="none" w="med" len="med"/>
          </a:ln>
          <a:effectLst>
            <a:outerShdw blurRad="355600" dist="190500" dir="5400000" sx="101000" sy="101000" algn="ctr" rotWithShape="0">
              <a:srgbClr val="000000">
                <a:alpha val="11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2" name="Title 1"/>
          <p:cNvSpPr>
            <a:spLocks noGrp="1"/>
          </p:cNvSpPr>
          <p:nvPr>
            <p:ph type="title" hasCustomPrompt="1"/>
          </p:nvPr>
        </p:nvSpPr>
        <p:spPr>
          <a:xfrm>
            <a:off x="1066801" y="2191554"/>
            <a:ext cx="10058399" cy="2195395"/>
          </a:xfrm>
          <a:noFill/>
        </p:spPr>
        <p:txBody>
          <a:bodyPr wrap="square" lIns="457200" tIns="0" rIns="182880" bIns="0" anchor="b" anchorCtr="0">
            <a:normAutofit/>
          </a:bodyPr>
          <a:lstStyle>
            <a:lvl1pPr algn="l" defTabSz="932742" rtl="0" eaLnBrk="1" latinLnBrk="0" hangingPunct="1">
              <a:lnSpc>
                <a:spcPct val="90000"/>
              </a:lnSpc>
              <a:spcBef>
                <a:spcPct val="0"/>
              </a:spcBef>
              <a:buNone/>
              <a:defRPr lang="en-US" sz="28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5" name="Text Placeholder 4"/>
          <p:cNvSpPr>
            <a:spLocks noGrp="1"/>
          </p:cNvSpPr>
          <p:nvPr>
            <p:ph type="body" sz="quarter" idx="12" hasCustomPrompt="1"/>
          </p:nvPr>
        </p:nvSpPr>
        <p:spPr>
          <a:xfrm>
            <a:off x="1066801" y="4705389"/>
            <a:ext cx="10056883" cy="338554"/>
          </a:xfrm>
          <a:noFill/>
        </p:spPr>
        <p:txBody>
          <a:bodyPr wrap="square" lIns="457200" tIns="0" rIns="18288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4" name="Text Placeholder 4">
            <a:extLst>
              <a:ext uri="{FF2B5EF4-FFF2-40B4-BE49-F238E27FC236}">
                <a16:creationId xmlns:a16="http://schemas.microsoft.com/office/drawing/2014/main" id="{E442750B-A7AB-42A9-A8AF-218016DC73F6}"/>
              </a:ext>
            </a:extLst>
          </p:cNvPr>
          <p:cNvSpPr>
            <a:spLocks noGrp="1"/>
          </p:cNvSpPr>
          <p:nvPr>
            <p:ph type="body" sz="quarter" idx="13" hasCustomPrompt="1"/>
          </p:nvPr>
        </p:nvSpPr>
        <p:spPr>
          <a:xfrm>
            <a:off x="1066801" y="5111789"/>
            <a:ext cx="10056882" cy="338554"/>
          </a:xfrm>
          <a:noFill/>
        </p:spPr>
        <p:txBody>
          <a:bodyPr wrap="square" lIns="457200" tIns="0" rIns="18288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sp>
        <p:nvSpPr>
          <p:cNvPr id="12" name="Rectangle 11">
            <a:extLst>
              <a:ext uri="{FF2B5EF4-FFF2-40B4-BE49-F238E27FC236}">
                <a16:creationId xmlns:a16="http://schemas.microsoft.com/office/drawing/2014/main" id="{B5CAA7F6-8C5E-4C0C-9380-3938313CCE9B}"/>
              </a:ext>
            </a:extLst>
          </p:cNvPr>
          <p:cNvSpPr/>
          <p:nvPr/>
        </p:nvSpPr>
        <p:spPr bwMode="auto">
          <a:xfrm>
            <a:off x="584200" y="866944"/>
            <a:ext cx="1460500" cy="1463040"/>
          </a:xfrm>
          <a:prstGeom prst="rect">
            <a:avLst/>
          </a:prstGeom>
          <a:gradFill>
            <a:gsLst>
              <a:gs pos="1000">
                <a:srgbClr val="50E6FF">
                  <a:alpha val="90000"/>
                </a:srgbClr>
              </a:gs>
              <a:gs pos="100000">
                <a:srgbClr val="D59DFF">
                  <a:alpha val="90000"/>
                </a:srgbClr>
              </a:gs>
            </a:gsLst>
            <a:lin ang="2400000" scaled="0"/>
          </a:gradFill>
          <a:ln>
            <a:noFill/>
            <a:headEnd type="none" w="med" len="med"/>
            <a:tailEnd type="none" w="med" len="med"/>
          </a:ln>
          <a:effectLst>
            <a:outerShdw blurRad="355600" dist="190500" dir="5400000" sx="101000" sy="101000" algn="ctr" rotWithShape="0">
              <a:srgbClr val="000000">
                <a:alpha val="27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lvl="0"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14" name="Picture 13">
            <a:extLst>
              <a:ext uri="{FF2B5EF4-FFF2-40B4-BE49-F238E27FC236}">
                <a16:creationId xmlns:a16="http://schemas.microsoft.com/office/drawing/2014/main" id="{0D984DC6-2262-41BA-8742-20A3565F58FA}"/>
              </a:ext>
            </a:extLst>
          </p:cNvPr>
          <p:cNvPicPr>
            <a:picLocks noChangeAspect="1"/>
          </p:cNvPicPr>
          <p:nvPr/>
        </p:nvPicPr>
        <p:blipFill>
          <a:blip r:embed="rId2"/>
          <a:stretch>
            <a:fillRect/>
          </a:stretch>
        </p:blipFill>
        <p:spPr>
          <a:xfrm>
            <a:off x="862537" y="1222206"/>
            <a:ext cx="1079086" cy="969348"/>
          </a:xfrm>
          <a:prstGeom prst="rect">
            <a:avLst/>
          </a:prstGeom>
        </p:spPr>
      </p:pic>
    </p:spTree>
    <p:extLst>
      <p:ext uri="{BB962C8B-B14F-4D97-AF65-F5344CB8AC3E}">
        <p14:creationId xmlns:p14="http://schemas.microsoft.com/office/powerpoint/2010/main" val="29831915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Demo slide blu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Demo slide ocean">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77440555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Demo slide violet">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257225001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Section Title gradient 1">
    <p:bg>
      <p:bgPr>
        <a:gradFill>
          <a:gsLst>
            <a:gs pos="1000">
              <a:srgbClr val="50E6FF"/>
            </a:gs>
            <a:gs pos="99000">
              <a:schemeClr val="accent3"/>
            </a:gs>
          </a:gsLst>
          <a:lin ang="2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509857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Section Title gradient 2">
    <p:bg>
      <p:bgPr>
        <a:gradFill>
          <a:gsLst>
            <a:gs pos="1000">
              <a:srgbClr val="FF9349"/>
            </a:gs>
            <a:gs pos="99000">
              <a:srgbClr val="D83B01"/>
            </a:gs>
          </a:gsLst>
          <a:lin ang="2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4278299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Section Title gradient 3">
    <p:bg>
      <p:bgPr>
        <a:gradFill>
          <a:gsLst>
            <a:gs pos="99000">
              <a:srgbClr val="831490"/>
            </a:gs>
            <a:gs pos="1000">
              <a:srgbClr val="D59DFF"/>
            </a:gs>
          </a:gsLst>
          <a:lin ang="2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6503582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Section title graphic 1">
    <p:bg>
      <p:bgRef idx="1001">
        <a:schemeClr val="bg2"/>
      </p:bgRef>
    </p:bg>
    <p:spTree>
      <p:nvGrpSpPr>
        <p:cNvPr id="1" name=""/>
        <p:cNvGrpSpPr/>
        <p:nvPr/>
      </p:nvGrpSpPr>
      <p:grpSpPr>
        <a:xfrm>
          <a:off x="0" y="0"/>
          <a:ext cx="0" cy="0"/>
          <a:chOff x="0" y="0"/>
          <a:chExt cx="0" cy="0"/>
        </a:xfrm>
      </p:grpSpPr>
      <p:pic>
        <p:nvPicPr>
          <p:cNvPr id="7" name="Dark: Create impact faster">
            <a:extLst>
              <a:ext uri="{FF2B5EF4-FFF2-40B4-BE49-F238E27FC236}">
                <a16:creationId xmlns:a16="http://schemas.microsoft.com/office/drawing/2014/main" id="{53BEC10D-83A8-4649-88F8-525050193CAD}"/>
              </a:ext>
            </a:extLst>
          </p:cNvPr>
          <p:cNvPicPr>
            <a:picLocks noChangeAspect="1"/>
          </p:cNvPicPr>
          <p:nvPr/>
        </p:nvPicPr>
        <p:blipFill rotWithShape="1">
          <a:blip r:embed="rId2">
            <a:extLst>
              <a:ext uri="{28A0092B-C50C-407E-A947-70E740481C1C}">
                <a14:useLocalDpi xmlns:a14="http://schemas.microsoft.com/office/drawing/2010/main" val="0"/>
              </a:ext>
            </a:extLst>
          </a:blip>
          <a:srcRect l="6919" t="25380" r="45026" b="35480"/>
          <a:stretch/>
        </p:blipFill>
        <p:spPr bwMode="ltGray">
          <a:xfrm>
            <a:off x="3771901" y="0"/>
            <a:ext cx="8420100" cy="6858000"/>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9426984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Section title graphic 2">
    <p:bg>
      <p:bgRef idx="1001">
        <a:schemeClr val="bg2"/>
      </p:bgRef>
    </p:bg>
    <p:spTree>
      <p:nvGrpSpPr>
        <p:cNvPr id="1" name=""/>
        <p:cNvGrpSpPr/>
        <p:nvPr/>
      </p:nvGrpSpPr>
      <p:grpSpPr>
        <a:xfrm>
          <a:off x="0" y="0"/>
          <a:ext cx="0" cy="0"/>
          <a:chOff x="0" y="0"/>
          <a:chExt cx="0" cy="0"/>
        </a:xfrm>
      </p:grpSpPr>
      <p:pic>
        <p:nvPicPr>
          <p:cNvPr id="4" name="Dark: Break through barriers">
            <a:extLst>
              <a:ext uri="{FF2B5EF4-FFF2-40B4-BE49-F238E27FC236}">
                <a16:creationId xmlns:a16="http://schemas.microsoft.com/office/drawing/2014/main" id="{AE01FB6F-69FB-4C55-8F77-47A913335DBD}"/>
              </a:ext>
            </a:extLst>
          </p:cNvPr>
          <p:cNvPicPr>
            <a:picLocks noChangeAspect="1"/>
          </p:cNvPicPr>
          <p:nvPr/>
        </p:nvPicPr>
        <p:blipFill rotWithShape="1">
          <a:blip r:embed="rId2">
            <a:extLst>
              <a:ext uri="{28A0092B-C50C-407E-A947-70E740481C1C}">
                <a14:useLocalDpi xmlns:a14="http://schemas.microsoft.com/office/drawing/2010/main" val="0"/>
              </a:ext>
            </a:extLst>
          </a:blip>
          <a:srcRect l="-12458" t="41245" r="41127" b="18630"/>
          <a:stretch/>
        </p:blipFill>
        <p:spPr bwMode="ltGray">
          <a:xfrm>
            <a:off x="0" y="-1"/>
            <a:ext cx="12192001" cy="6858001"/>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70551389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Section title graphic 3">
    <p:bg>
      <p:bgRef idx="1001">
        <a:schemeClr val="bg2"/>
      </p:bgRef>
    </p:bg>
    <p:spTree>
      <p:nvGrpSpPr>
        <p:cNvPr id="1" name=""/>
        <p:cNvGrpSpPr/>
        <p:nvPr/>
      </p:nvGrpSpPr>
      <p:grpSpPr>
        <a:xfrm>
          <a:off x="0" y="0"/>
          <a:ext cx="0" cy="0"/>
          <a:chOff x="0" y="0"/>
          <a:chExt cx="0" cy="0"/>
        </a:xfrm>
      </p:grpSpPr>
      <p:pic>
        <p:nvPicPr>
          <p:cNvPr id="5" name="Dark: Adapt to anything">
            <a:extLst>
              <a:ext uri="{FF2B5EF4-FFF2-40B4-BE49-F238E27FC236}">
                <a16:creationId xmlns:a16="http://schemas.microsoft.com/office/drawing/2014/main" id="{C01D04A8-6185-4D88-82A2-8E8101A916D9}"/>
              </a:ext>
            </a:extLst>
          </p:cNvPr>
          <p:cNvPicPr>
            <a:picLocks noChangeAspect="1"/>
          </p:cNvPicPr>
          <p:nvPr/>
        </p:nvPicPr>
        <p:blipFill rotWithShape="1">
          <a:blip r:embed="rId2">
            <a:extLst>
              <a:ext uri="{28A0092B-C50C-407E-A947-70E740481C1C}">
                <a14:useLocalDpi xmlns:a14="http://schemas.microsoft.com/office/drawing/2010/main" val="0"/>
              </a:ext>
            </a:extLst>
          </a:blip>
          <a:srcRect l="2611" t="18783" r="47913" b="31741"/>
          <a:stretch/>
        </p:blipFill>
        <p:spPr bwMode="ltGray">
          <a:xfrm>
            <a:off x="5334001" y="-1"/>
            <a:ext cx="6858000" cy="6858001"/>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78176091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Section title graphic 4">
    <p:bg>
      <p:bgRef idx="1001">
        <a:schemeClr val="bg2"/>
      </p:bgRef>
    </p:bg>
    <p:spTree>
      <p:nvGrpSpPr>
        <p:cNvPr id="1" name=""/>
        <p:cNvGrpSpPr/>
        <p:nvPr/>
      </p:nvGrpSpPr>
      <p:grpSpPr>
        <a:xfrm>
          <a:off x="0" y="0"/>
          <a:ext cx="0" cy="0"/>
          <a:chOff x="0" y="0"/>
          <a:chExt cx="0" cy="0"/>
        </a:xfrm>
      </p:grpSpPr>
      <p:pic>
        <p:nvPicPr>
          <p:cNvPr id="4" name="Dark: Innovate everywhere">
            <a:extLst>
              <a:ext uri="{FF2B5EF4-FFF2-40B4-BE49-F238E27FC236}">
                <a16:creationId xmlns:a16="http://schemas.microsoft.com/office/drawing/2014/main" id="{4EAC99E1-B968-408B-9767-C938059B736D}"/>
              </a:ext>
            </a:extLst>
          </p:cNvPr>
          <p:cNvPicPr>
            <a:picLocks noChangeAspect="1"/>
          </p:cNvPicPr>
          <p:nvPr/>
        </p:nvPicPr>
        <p:blipFill rotWithShape="1">
          <a:blip r:embed="rId2">
            <a:extLst>
              <a:ext uri="{28A0092B-C50C-407E-A947-70E740481C1C}">
                <a14:useLocalDpi xmlns:a14="http://schemas.microsoft.com/office/drawing/2010/main" val="0"/>
              </a:ext>
            </a:extLst>
          </a:blip>
          <a:srcRect l="-30347" t="14647" r="41253" b="35235"/>
          <a:stretch/>
        </p:blipFill>
        <p:spPr bwMode="ltGray">
          <a:xfrm>
            <a:off x="0" y="-1"/>
            <a:ext cx="12192000" cy="6858001"/>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7827387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Screenshot">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10198-B250-44FD-9AC7-BA0E6E23B5C1}"/>
              </a:ext>
            </a:extLst>
          </p:cNvPr>
          <p:cNvSpPr>
            <a:spLocks noGrp="1"/>
          </p:cNvSpPr>
          <p:nvPr>
            <p:ph type="title"/>
          </p:nvPr>
        </p:nvSpPr>
        <p:spPr>
          <a:xfrm>
            <a:off x="588263" y="457200"/>
            <a:ext cx="3856737" cy="553998"/>
          </a:xfrm>
        </p:spPr>
        <p:txBody>
          <a:bodyPr/>
          <a:lstStyle/>
          <a:p>
            <a:r>
              <a:rPr lang="en-US"/>
              <a:t>Click to edit Master title style</a:t>
            </a:r>
          </a:p>
        </p:txBody>
      </p:sp>
      <p:sp>
        <p:nvSpPr>
          <p:cNvPr id="14" name="Text Placeholder 13">
            <a:extLst>
              <a:ext uri="{FF2B5EF4-FFF2-40B4-BE49-F238E27FC236}">
                <a16:creationId xmlns:a16="http://schemas.microsoft.com/office/drawing/2014/main" id="{6F25D0DC-756F-45C2-A98F-05B75941978C}"/>
              </a:ext>
            </a:extLst>
          </p:cNvPr>
          <p:cNvSpPr>
            <a:spLocks noGrp="1"/>
          </p:cNvSpPr>
          <p:nvPr>
            <p:ph type="body" sz="quarter" idx="11"/>
          </p:nvPr>
        </p:nvSpPr>
        <p:spPr>
          <a:xfrm>
            <a:off x="588263" y="2395538"/>
            <a:ext cx="3856737" cy="861774"/>
          </a:xfrm>
        </p:spPr>
        <p:txBody>
          <a:bodyPr/>
          <a:lstStyle>
            <a:lvl1pPr marL="0" indent="0">
              <a:buNone/>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Content Placeholder 4">
            <a:extLst>
              <a:ext uri="{FF2B5EF4-FFF2-40B4-BE49-F238E27FC236}">
                <a16:creationId xmlns:a16="http://schemas.microsoft.com/office/drawing/2014/main" id="{A111676F-0A7B-49C1-8A96-1063E1813997}"/>
              </a:ext>
            </a:extLst>
          </p:cNvPr>
          <p:cNvSpPr>
            <a:spLocks noGrp="1"/>
          </p:cNvSpPr>
          <p:nvPr>
            <p:ph sz="quarter" idx="12" hasCustomPrompt="1"/>
          </p:nvPr>
        </p:nvSpPr>
        <p:spPr>
          <a:xfrm>
            <a:off x="5202937" y="1464400"/>
            <a:ext cx="6989063" cy="3929199"/>
          </a:xfrm>
          <a:prstGeom prst="roundRect">
            <a:avLst>
              <a:gd name="adj" fmla="val 0"/>
            </a:avLst>
          </a:prstGeom>
          <a:blipFill>
            <a:blip r:embed="rId2"/>
            <a:stretch>
              <a:fillRect/>
            </a:stretch>
          </a:blipFill>
          <a:ln w="381000">
            <a:solidFill>
              <a:schemeClr val="tx1"/>
            </a:solidFill>
          </a:ln>
          <a:effectLst>
            <a:outerShdw blurRad="254000" dist="292100" dir="2700000" sx="101000" sy="101000" algn="ctr" rotWithShape="0">
              <a:srgbClr val="000000">
                <a:alpha val="15000"/>
              </a:srgbClr>
            </a:outerShdw>
          </a:effectLst>
        </p:spPr>
        <p:txBody>
          <a:bodyPr tIns="2377440"/>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394802492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Mobile Screenshot">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10198-B250-44FD-9AC7-BA0E6E23B5C1}"/>
              </a:ext>
            </a:extLst>
          </p:cNvPr>
          <p:cNvSpPr>
            <a:spLocks noGrp="1"/>
          </p:cNvSpPr>
          <p:nvPr>
            <p:ph type="title"/>
          </p:nvPr>
        </p:nvSpPr>
        <p:spPr>
          <a:xfrm>
            <a:off x="588263" y="457200"/>
            <a:ext cx="3856737" cy="553998"/>
          </a:xfrm>
        </p:spPr>
        <p:txBody>
          <a:bodyPr/>
          <a:lstStyle/>
          <a:p>
            <a:r>
              <a:rPr lang="en-US"/>
              <a:t>Click to edit Master title style</a:t>
            </a:r>
          </a:p>
        </p:txBody>
      </p:sp>
      <p:sp>
        <p:nvSpPr>
          <p:cNvPr id="14" name="Text Placeholder 13">
            <a:extLst>
              <a:ext uri="{FF2B5EF4-FFF2-40B4-BE49-F238E27FC236}">
                <a16:creationId xmlns:a16="http://schemas.microsoft.com/office/drawing/2014/main" id="{6F25D0DC-756F-45C2-A98F-05B75941978C}"/>
              </a:ext>
            </a:extLst>
          </p:cNvPr>
          <p:cNvSpPr>
            <a:spLocks noGrp="1"/>
          </p:cNvSpPr>
          <p:nvPr>
            <p:ph type="body" sz="quarter" idx="11"/>
          </p:nvPr>
        </p:nvSpPr>
        <p:spPr>
          <a:xfrm>
            <a:off x="588263" y="2395538"/>
            <a:ext cx="3856737" cy="861774"/>
          </a:xfrm>
        </p:spPr>
        <p:txBody>
          <a:bodyPr/>
          <a:lstStyle>
            <a:lvl1pPr marL="0" indent="0">
              <a:buNone/>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Content Placeholder 4">
            <a:extLst>
              <a:ext uri="{FF2B5EF4-FFF2-40B4-BE49-F238E27FC236}">
                <a16:creationId xmlns:a16="http://schemas.microsoft.com/office/drawing/2014/main" id="{A111676F-0A7B-49C1-8A96-1063E1813997}"/>
              </a:ext>
            </a:extLst>
          </p:cNvPr>
          <p:cNvSpPr>
            <a:spLocks noGrp="1"/>
          </p:cNvSpPr>
          <p:nvPr>
            <p:ph sz="quarter" idx="12" hasCustomPrompt="1"/>
          </p:nvPr>
        </p:nvSpPr>
        <p:spPr>
          <a:xfrm>
            <a:off x="7713894" y="585216"/>
            <a:ext cx="2625967" cy="5687568"/>
          </a:xfrm>
          <a:prstGeom prst="roundRect">
            <a:avLst>
              <a:gd name="adj" fmla="val 8222"/>
            </a:avLst>
          </a:prstGeom>
          <a:blipFill>
            <a:blip r:embed="rId2"/>
            <a:stretch>
              <a:fillRect/>
            </a:stretch>
          </a:blipFill>
          <a:ln w="241300">
            <a:solidFill>
              <a:schemeClr val="tx1"/>
            </a:solidFill>
          </a:ln>
          <a:effectLst>
            <a:outerShdw blurRad="254000" dist="292100" dir="2700000" sx="101000" sy="101000" algn="ctr" rotWithShape="0">
              <a:srgbClr val="000000">
                <a:alpha val="15000"/>
              </a:srgb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65668926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4570560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8787845"/>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Thank you 1">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Thank you</a:t>
            </a:r>
          </a:p>
        </p:txBody>
      </p:sp>
    </p:spTree>
    <p:extLst>
      <p:ext uri="{BB962C8B-B14F-4D97-AF65-F5344CB8AC3E}">
        <p14:creationId xmlns:p14="http://schemas.microsoft.com/office/powerpoint/2010/main" val="238281417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Thank you photo">
    <p:bg>
      <p:bgPr>
        <a:solidFill>
          <a:srgbClr val="EAE4D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5" y="3035808"/>
            <a:ext cx="3948683"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Thank you</a:t>
            </a:r>
          </a:p>
        </p:txBody>
      </p:sp>
      <p:sp>
        <p:nvSpPr>
          <p:cNvPr id="3" name="Picture Placeholder" descr="This photo is a 'placeholder' only. Drag or drop your photo here, or click and tap the center to insert a photo.">
            <a:extLst>
              <a:ext uri="{FF2B5EF4-FFF2-40B4-BE49-F238E27FC236}">
                <a16:creationId xmlns:a16="http://schemas.microsoft.com/office/drawing/2014/main" id="{DC1D8EF4-A5A1-4D2B-9918-9B027853453F}"/>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31740142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Closing logo slide">
    <p:bg>
      <p:bgPr>
        <a:solidFill>
          <a:srgbClr val="EAE4DC"/>
        </a:solidFill>
        <a:effectLst/>
      </p:bgPr>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Picture 4" descr="Logo&#10;&#10;Description automatically generated with medium confidence">
            <a:extLst>
              <a:ext uri="{FF2B5EF4-FFF2-40B4-BE49-F238E27FC236}">
                <a16:creationId xmlns:a16="http://schemas.microsoft.com/office/drawing/2014/main" id="{4E695B53-CE74-45F5-B29D-B6E72D9A8E31}"/>
              </a:ext>
            </a:extLst>
          </p:cNvPr>
          <p:cNvPicPr>
            <a:picLocks noChangeAspect="1"/>
          </p:cNvPicPr>
          <p:nvPr/>
        </p:nvPicPr>
        <p:blipFill rotWithShape="1">
          <a:blip r:embed="rId2"/>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925069136"/>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Blank White">
    <p:bg bwMode="ltGray">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6097654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Single devices with content">
    <p:bg>
      <p:bgPr>
        <a:solidFill>
          <a:schemeClr val="tx1">
            <a:lumMod val="95000"/>
          </a:schemeClr>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45810F4F-68F0-4E21-BB24-C8FC8530BC88}"/>
              </a:ext>
              <a:ext uri="{C183D7F6-B498-43B3-948B-1728B52AA6E4}">
                <adec:decorative xmlns:adec="http://schemas.microsoft.com/office/drawing/2017/decorative" val="1"/>
              </a:ext>
            </a:extLst>
          </p:cNvPr>
          <p:cNvSpPr/>
          <p:nvPr userDrawn="1"/>
        </p:nvSpPr>
        <p:spPr bwMode="auto">
          <a:xfrm>
            <a:off x="5848302" y="499243"/>
            <a:ext cx="7797660" cy="4649406"/>
          </a:xfrm>
          <a:prstGeom prst="roundRect">
            <a:avLst>
              <a:gd name="adj" fmla="val 2491"/>
            </a:avLst>
          </a:prstGeom>
          <a:solidFill>
            <a:schemeClr val="bg1">
              <a:lumMod val="95000"/>
              <a:lumOff val="5000"/>
            </a:schemeClr>
          </a:solidFill>
          <a:ln>
            <a:noFill/>
          </a:ln>
          <a:effectLst>
            <a:outerShdw blurRad="292100" dist="38100" dir="3600000" sx="102000" sy="102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 name="Picture Placeholder 8">
            <a:extLst>
              <a:ext uri="{FF2B5EF4-FFF2-40B4-BE49-F238E27FC236}">
                <a16:creationId xmlns:a16="http://schemas.microsoft.com/office/drawing/2014/main" id="{115E43F2-AAE6-4165-8D8F-1087C0BCA74E}"/>
              </a:ext>
              <a:ext uri="{C183D7F6-B498-43B3-948B-1728B52AA6E4}">
                <adec:decorative xmlns:adec="http://schemas.microsoft.com/office/drawing/2017/decorative" val="1"/>
              </a:ext>
            </a:extLst>
          </p:cNvPr>
          <p:cNvSpPr>
            <a:spLocks noGrp="1"/>
          </p:cNvSpPr>
          <p:nvPr>
            <p:ph type="pic" sz="quarter" idx="11" hasCustomPrompt="1"/>
          </p:nvPr>
        </p:nvSpPr>
        <p:spPr>
          <a:xfrm>
            <a:off x="6096001" y="730555"/>
            <a:ext cx="6096000" cy="4206239"/>
          </a:xfrm>
          <a:solidFill>
            <a:srgbClr val="E6E6E6"/>
          </a:solidFill>
        </p:spPr>
        <p:txBody>
          <a:bodyPr lIns="0" tIns="0" bIns="1463040" anchor="ctr" anchorCtr="0">
            <a:noAutofit/>
          </a:bodyPr>
          <a:lstStyle>
            <a:lvl1pPr marL="0" indent="0" algn="ctr">
              <a:buNone/>
              <a:defRPr sz="1800">
                <a:solidFill>
                  <a:srgbClr val="000000"/>
                </a:solidFill>
                <a:latin typeface="+mj-lt"/>
              </a:defRPr>
            </a:lvl1pPr>
          </a:lstStyle>
          <a:p>
            <a:r>
              <a:rPr lang="en-US"/>
              <a:t>Drag &amp; drop your screenshot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186E0755-1E27-4228-9E72-2E9E3D2567FF}"/>
              </a:ext>
            </a:extLst>
          </p:cNvPr>
          <p:cNvSpPr>
            <a:spLocks noGrp="1"/>
          </p:cNvSpPr>
          <p:nvPr>
            <p:ph type="title"/>
          </p:nvPr>
        </p:nvSpPr>
        <p:spPr>
          <a:xfrm>
            <a:off x="588263" y="1829678"/>
            <a:ext cx="4405172" cy="1107996"/>
          </a:xfrm>
        </p:spPr>
        <p:txBody>
          <a:bodyPr anchor="b" anchorCtr="0"/>
          <a:lstStyle>
            <a:lvl1pPr algn="l">
              <a:defRPr>
                <a:gradFill>
                  <a:gsLst>
                    <a:gs pos="82000">
                      <a:schemeClr val="bg1"/>
                    </a:gs>
                    <a:gs pos="0">
                      <a:schemeClr val="bg1"/>
                    </a:gs>
                  </a:gsLst>
                  <a:lin ang="2700000" scaled="1"/>
                </a:gradFill>
              </a:defRPr>
            </a:lvl1pPr>
          </a:lstStyle>
          <a:p>
            <a:r>
              <a:rPr lang="en-US"/>
              <a:t>Click to edit Master title style</a:t>
            </a:r>
          </a:p>
        </p:txBody>
      </p:sp>
      <p:sp>
        <p:nvSpPr>
          <p:cNvPr id="4" name="Rectangle 3">
            <a:extLst>
              <a:ext uri="{FF2B5EF4-FFF2-40B4-BE49-F238E27FC236}">
                <a16:creationId xmlns:a16="http://schemas.microsoft.com/office/drawing/2014/main" id="{5BA5BE06-FD66-49FC-82B2-2F4A7AAA32FB}"/>
              </a:ext>
              <a:ext uri="{C183D7F6-B498-43B3-948B-1728B52AA6E4}">
                <adec:decorative xmlns:adec="http://schemas.microsoft.com/office/drawing/2017/decorative" val="1"/>
              </a:ext>
            </a:extLst>
          </p:cNvPr>
          <p:cNvSpPr/>
          <p:nvPr userDrawn="1"/>
        </p:nvSpPr>
        <p:spPr bwMode="auto">
          <a:xfrm>
            <a:off x="0" y="4937760"/>
            <a:ext cx="12192000" cy="1920240"/>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9" name="Text Placeholder 3">
            <a:extLst>
              <a:ext uri="{FF2B5EF4-FFF2-40B4-BE49-F238E27FC236}">
                <a16:creationId xmlns:a16="http://schemas.microsoft.com/office/drawing/2014/main" id="{F233F09B-751F-499F-8AB1-46D1CBB97C8D}"/>
              </a:ext>
            </a:extLst>
          </p:cNvPr>
          <p:cNvSpPr>
            <a:spLocks noGrp="1"/>
          </p:cNvSpPr>
          <p:nvPr>
            <p:ph type="body" sz="quarter" idx="16"/>
          </p:nvPr>
        </p:nvSpPr>
        <p:spPr>
          <a:xfrm>
            <a:off x="464241"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2" name="Text Placeholder 3">
            <a:extLst>
              <a:ext uri="{FF2B5EF4-FFF2-40B4-BE49-F238E27FC236}">
                <a16:creationId xmlns:a16="http://schemas.microsoft.com/office/drawing/2014/main" id="{E472DDD0-05D6-4439-8178-FA2D5C251846}"/>
              </a:ext>
            </a:extLst>
          </p:cNvPr>
          <p:cNvSpPr>
            <a:spLocks noGrp="1"/>
          </p:cNvSpPr>
          <p:nvPr>
            <p:ph type="body" sz="quarter" idx="17"/>
          </p:nvPr>
        </p:nvSpPr>
        <p:spPr>
          <a:xfrm>
            <a:off x="4365205"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3" name="Text Placeholder 3">
            <a:extLst>
              <a:ext uri="{FF2B5EF4-FFF2-40B4-BE49-F238E27FC236}">
                <a16:creationId xmlns:a16="http://schemas.microsoft.com/office/drawing/2014/main" id="{8750ECAA-2638-4E98-A3ED-59D8EE377E69}"/>
              </a:ext>
            </a:extLst>
          </p:cNvPr>
          <p:cNvSpPr>
            <a:spLocks noGrp="1"/>
          </p:cNvSpPr>
          <p:nvPr>
            <p:ph type="body" sz="quarter" idx="18"/>
          </p:nvPr>
        </p:nvSpPr>
        <p:spPr>
          <a:xfrm>
            <a:off x="8266170"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Tree>
    <p:extLst>
      <p:ext uri="{BB962C8B-B14F-4D97-AF65-F5344CB8AC3E}">
        <p14:creationId xmlns:p14="http://schemas.microsoft.com/office/powerpoint/2010/main" val="304029079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750"/>
                                        <p:tgtEl>
                                          <p:spTgt spid="11"/>
                                        </p:tgtEl>
                                      </p:cBhvr>
                                    </p:animEffect>
                                  </p:childTnLst>
                                </p:cTn>
                              </p:par>
                              <p:par>
                                <p:cTn id="8" presetID="63" presetClass="path" presetSubtype="0" decel="100000" fill="hold" grpId="1" nodeType="withEffect">
                                  <p:stCondLst>
                                    <p:cond delay="0"/>
                                  </p:stCondLst>
                                  <p:childTnLst>
                                    <p:animMotion origin="layout" path="M 1.11022E-16 -4.44444E-6 L 0.07188 -4.44444E-6 " pathEditMode="relative" rAng="0" ptsTypes="AA">
                                      <p:cBhvr>
                                        <p:cTn id="9" dur="500" spd="-100000" fill="hold"/>
                                        <p:tgtEl>
                                          <p:spTgt spid="11"/>
                                        </p:tgtEl>
                                        <p:attrNameLst>
                                          <p:attrName>ppt_x</p:attrName>
                                          <p:attrName>ppt_y</p:attrName>
                                        </p:attrNameLst>
                                      </p:cBhvr>
                                      <p:rCtr x="3594" y="0"/>
                                    </p:animMotion>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750"/>
                                        <p:tgtEl>
                                          <p:spTgt spid="10"/>
                                        </p:tgtEl>
                                      </p:cBhvr>
                                    </p:animEffect>
                                  </p:childTnLst>
                                </p:cTn>
                              </p:par>
                              <p:par>
                                <p:cTn id="13" presetID="63" presetClass="path" presetSubtype="0" decel="100000" fill="hold" grpId="1" nodeType="withEffect">
                                  <p:stCondLst>
                                    <p:cond delay="0"/>
                                  </p:stCondLst>
                                  <p:childTnLst>
                                    <p:animMotion origin="layout" path="M 8.33333E-7 -4.07407E-6 L 0.07187 -4.07407E-6 " pathEditMode="relative" rAng="0" ptsTypes="AA">
                                      <p:cBhvr>
                                        <p:cTn id="14" dur="500" spd="-100000" fill="hold"/>
                                        <p:tgtEl>
                                          <p:spTgt spid="10"/>
                                        </p:tgtEl>
                                        <p:attrNameLst>
                                          <p:attrName>ppt_x</p:attrName>
                                          <p:attrName>ppt_y</p:attrName>
                                        </p:attrNameLst>
                                      </p:cBhvr>
                                      <p:rCtr x="359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Lst>
  </p:timing>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Single devices with content">
    <p:bg>
      <p:bgPr>
        <a:solidFill>
          <a:schemeClr val="tx1">
            <a:lumMod val="95000"/>
          </a:schemeClr>
        </a:solidFill>
        <a:effectLst/>
      </p:bgPr>
    </p:bg>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53CF17EA-5E8D-4923-AEAC-08FCE7E97A81}"/>
              </a:ext>
              <a:ext uri="{C183D7F6-B498-43B3-948B-1728B52AA6E4}">
                <adec:decorative xmlns:adec="http://schemas.microsoft.com/office/drawing/2017/decorative" val="1"/>
              </a:ext>
            </a:extLst>
          </p:cNvPr>
          <p:cNvSpPr/>
          <p:nvPr userDrawn="1"/>
        </p:nvSpPr>
        <p:spPr bwMode="auto">
          <a:xfrm>
            <a:off x="2197170" y="1436688"/>
            <a:ext cx="7797660" cy="4649406"/>
          </a:xfrm>
          <a:prstGeom prst="roundRect">
            <a:avLst>
              <a:gd name="adj" fmla="val 2491"/>
            </a:avLst>
          </a:prstGeom>
          <a:solidFill>
            <a:schemeClr val="bg1">
              <a:lumMod val="95000"/>
              <a:lumOff val="5000"/>
            </a:schemeClr>
          </a:solidFill>
          <a:ln>
            <a:noFill/>
          </a:ln>
          <a:effectLst>
            <a:outerShdw blurRad="292100" dist="38100" dir="3600000" sx="102000" sy="102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 name="Picture Placeholder 8">
            <a:extLst>
              <a:ext uri="{FF2B5EF4-FFF2-40B4-BE49-F238E27FC236}">
                <a16:creationId xmlns:a16="http://schemas.microsoft.com/office/drawing/2014/main" id="{F0A1C56A-5417-4BAF-B267-5CA4F99EB70C}"/>
              </a:ext>
              <a:ext uri="{C183D7F6-B498-43B3-948B-1728B52AA6E4}">
                <adec:decorative xmlns:adec="http://schemas.microsoft.com/office/drawing/2017/decorative" val="1"/>
              </a:ext>
            </a:extLst>
          </p:cNvPr>
          <p:cNvSpPr>
            <a:spLocks noGrp="1"/>
          </p:cNvSpPr>
          <p:nvPr>
            <p:ph type="pic" sz="quarter" idx="11" hasCustomPrompt="1"/>
          </p:nvPr>
        </p:nvSpPr>
        <p:spPr>
          <a:xfrm>
            <a:off x="2444610" y="1715114"/>
            <a:ext cx="7275652" cy="3222645"/>
          </a:xfrm>
          <a:solidFill>
            <a:srgbClr val="E6E6E6"/>
          </a:solidFill>
        </p:spPr>
        <p:txBody>
          <a:bodyPr lIns="0" tIns="0" bIns="1463040" anchor="ctr" anchorCtr="0">
            <a:noAutofit/>
          </a:bodyPr>
          <a:lstStyle>
            <a:lvl1pPr marL="0" indent="0" algn="ctr">
              <a:buNone/>
              <a:defRPr sz="1800">
                <a:solidFill>
                  <a:srgbClr val="000000"/>
                </a:solidFill>
                <a:latin typeface="+mj-lt"/>
              </a:defRPr>
            </a:lvl1pPr>
          </a:lstStyle>
          <a:p>
            <a:r>
              <a:rPr lang="en-US"/>
              <a:t>Drag &amp; drop your screenshot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186E0755-1E27-4228-9E72-2E9E3D2567FF}"/>
              </a:ext>
            </a:extLst>
          </p:cNvPr>
          <p:cNvSpPr>
            <a:spLocks noGrp="1"/>
          </p:cNvSpPr>
          <p:nvPr>
            <p:ph type="title"/>
          </p:nvPr>
        </p:nvSpPr>
        <p:spPr/>
        <p:txBody>
          <a:bodyPr/>
          <a:lstStyle>
            <a:lvl1pPr algn="ctr">
              <a:defRPr>
                <a:gradFill>
                  <a:gsLst>
                    <a:gs pos="82000">
                      <a:schemeClr val="bg1"/>
                    </a:gs>
                    <a:gs pos="0">
                      <a:schemeClr val="bg1"/>
                    </a:gs>
                  </a:gsLst>
                  <a:lin ang="2700000" scaled="1"/>
                </a:gradFill>
              </a:defRPr>
            </a:lvl1pPr>
          </a:lstStyle>
          <a:p>
            <a:r>
              <a:rPr lang="en-US"/>
              <a:t>Click to edit Master title style</a:t>
            </a:r>
          </a:p>
        </p:txBody>
      </p:sp>
      <p:sp>
        <p:nvSpPr>
          <p:cNvPr id="4" name="Rectangle 3">
            <a:extLst>
              <a:ext uri="{FF2B5EF4-FFF2-40B4-BE49-F238E27FC236}">
                <a16:creationId xmlns:a16="http://schemas.microsoft.com/office/drawing/2014/main" id="{5BA5BE06-FD66-49FC-82B2-2F4A7AAA32FB}"/>
              </a:ext>
              <a:ext uri="{C183D7F6-B498-43B3-948B-1728B52AA6E4}">
                <adec:decorative xmlns:adec="http://schemas.microsoft.com/office/drawing/2017/decorative" val="1"/>
              </a:ext>
            </a:extLst>
          </p:cNvPr>
          <p:cNvSpPr/>
          <p:nvPr userDrawn="1"/>
        </p:nvSpPr>
        <p:spPr bwMode="auto">
          <a:xfrm>
            <a:off x="0" y="4937760"/>
            <a:ext cx="12192000" cy="1920240"/>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9" name="Text Placeholder 3">
            <a:extLst>
              <a:ext uri="{FF2B5EF4-FFF2-40B4-BE49-F238E27FC236}">
                <a16:creationId xmlns:a16="http://schemas.microsoft.com/office/drawing/2014/main" id="{DFC254CD-F631-46FC-A391-1B5E1F121351}"/>
              </a:ext>
            </a:extLst>
          </p:cNvPr>
          <p:cNvSpPr>
            <a:spLocks noGrp="1"/>
          </p:cNvSpPr>
          <p:nvPr>
            <p:ph type="body" sz="quarter" idx="16"/>
          </p:nvPr>
        </p:nvSpPr>
        <p:spPr>
          <a:xfrm>
            <a:off x="464241"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0" name="Text Placeholder 3">
            <a:extLst>
              <a:ext uri="{FF2B5EF4-FFF2-40B4-BE49-F238E27FC236}">
                <a16:creationId xmlns:a16="http://schemas.microsoft.com/office/drawing/2014/main" id="{A4B206FB-5827-4AE9-9321-1D97705DE45B}"/>
              </a:ext>
            </a:extLst>
          </p:cNvPr>
          <p:cNvSpPr>
            <a:spLocks noGrp="1"/>
          </p:cNvSpPr>
          <p:nvPr>
            <p:ph type="body" sz="quarter" idx="17"/>
          </p:nvPr>
        </p:nvSpPr>
        <p:spPr>
          <a:xfrm>
            <a:off x="4365205"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1" name="Text Placeholder 3">
            <a:extLst>
              <a:ext uri="{FF2B5EF4-FFF2-40B4-BE49-F238E27FC236}">
                <a16:creationId xmlns:a16="http://schemas.microsoft.com/office/drawing/2014/main" id="{704A2BA5-E13E-4980-BDA1-582D761820AF}"/>
              </a:ext>
            </a:extLst>
          </p:cNvPr>
          <p:cNvSpPr>
            <a:spLocks noGrp="1"/>
          </p:cNvSpPr>
          <p:nvPr>
            <p:ph type="body" sz="quarter" idx="18"/>
          </p:nvPr>
        </p:nvSpPr>
        <p:spPr>
          <a:xfrm>
            <a:off x="8266170"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Tree>
    <p:extLst>
      <p:ext uri="{BB962C8B-B14F-4D97-AF65-F5344CB8AC3E}">
        <p14:creationId xmlns:p14="http://schemas.microsoft.com/office/powerpoint/2010/main" val="112743641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childTnLst>
                                </p:cTn>
                              </p:par>
                              <p:par>
                                <p:cTn id="8" presetID="63" presetClass="path" presetSubtype="0" decel="100000" fill="hold" grpId="1" nodeType="withEffect">
                                  <p:stCondLst>
                                    <p:cond delay="0"/>
                                  </p:stCondLst>
                                  <p:childTnLst>
                                    <p:animMotion origin="layout" path="M 1.11022E-16 -4.44444E-6 L 0.07188 -4.44444E-6 " pathEditMode="relative" rAng="0" ptsTypes="AA">
                                      <p:cBhvr>
                                        <p:cTn id="9" dur="500" spd="-100000" fill="hold"/>
                                        <p:tgtEl>
                                          <p:spTgt spid="15"/>
                                        </p:tgtEl>
                                        <p:attrNameLst>
                                          <p:attrName>ppt_x</p:attrName>
                                          <p:attrName>ppt_y</p:attrName>
                                        </p:attrNameLst>
                                      </p:cBhvr>
                                      <p:rCtr x="3594" y="0"/>
                                    </p:animMotion>
                                  </p:childTnLst>
                                </p:cTn>
                              </p:par>
                              <p:par>
                                <p:cTn id="10" presetID="10"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750"/>
                                        <p:tgtEl>
                                          <p:spTgt spid="13"/>
                                        </p:tgtEl>
                                      </p:cBhvr>
                                    </p:animEffect>
                                  </p:childTnLst>
                                </p:cTn>
                              </p:par>
                              <p:par>
                                <p:cTn id="13" presetID="63" presetClass="path" presetSubtype="0" decel="100000" fill="hold" grpId="1" nodeType="withEffect">
                                  <p:stCondLst>
                                    <p:cond delay="0"/>
                                  </p:stCondLst>
                                  <p:childTnLst>
                                    <p:animMotion origin="layout" path="M 1.11022E-16 -4.44444E-6 L 0.07188 -4.44444E-6 " pathEditMode="relative" rAng="0" ptsTypes="AA">
                                      <p:cBhvr>
                                        <p:cTn id="14" dur="500" spd="-100000" fill="hold"/>
                                        <p:tgtEl>
                                          <p:spTgt spid="13"/>
                                        </p:tgtEl>
                                        <p:attrNameLst>
                                          <p:attrName>ppt_x</p:attrName>
                                          <p:attrName>ppt_y</p:attrName>
                                        </p:attrNameLst>
                                      </p:cBhvr>
                                      <p:rCtr x="359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5" grpId="0" animBg="1"/>
      <p:bldP spid="15" grpId="1" animBg="1"/>
    </p:bldLst>
  </p:timing>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0798454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7200658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23299196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Blank">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457828"/>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Walkin">
    <p:bg>
      <p:bgPr>
        <a:solidFill>
          <a:srgbClr val="702573"/>
        </a:solid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0933A29F-32C8-3D72-CB23-40801C10530D}"/>
              </a:ext>
            </a:extLst>
          </p:cNvPr>
          <p:cNvPicPr>
            <a:picLocks noChangeAspect="1"/>
          </p:cNvPicPr>
          <p:nvPr userDrawn="1"/>
        </p:nvPicPr>
        <p:blipFill>
          <a:blip r:embed="rId2"/>
          <a:stretch>
            <a:fillRect/>
          </a:stretch>
        </p:blipFill>
        <p:spPr>
          <a:xfrm>
            <a:off x="0" y="0"/>
            <a:ext cx="12192000" cy="6858000"/>
          </a:xfrm>
          <a:prstGeom prst="rect">
            <a:avLst/>
          </a:prstGeom>
        </p:spPr>
      </p:pic>
      <p:pic>
        <p:nvPicPr>
          <p:cNvPr id="24" name="MS logo gray - EMF" descr="Microsoft logo, gray text version">
            <a:extLst>
              <a:ext uri="{FF2B5EF4-FFF2-40B4-BE49-F238E27FC236}">
                <a16:creationId xmlns:a16="http://schemas.microsoft.com/office/drawing/2014/main" id="{8685BD4B-3E62-146E-1EFC-ABCD9A7D250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bwMode="black">
          <a:xfrm>
            <a:off x="584200" y="585788"/>
            <a:ext cx="1366440" cy="292608"/>
          </a:xfrm>
          <a:prstGeom prst="rect">
            <a:avLst/>
          </a:prstGeom>
        </p:spPr>
      </p:pic>
      <p:grpSp>
        <p:nvGrpSpPr>
          <p:cNvPr id="25" name="Graphic 5">
            <a:extLst>
              <a:ext uri="{FF2B5EF4-FFF2-40B4-BE49-F238E27FC236}">
                <a16:creationId xmlns:a16="http://schemas.microsoft.com/office/drawing/2014/main" id="{9869975B-4CD3-58FC-DAC0-997A12E9C564}"/>
              </a:ext>
            </a:extLst>
          </p:cNvPr>
          <p:cNvGrpSpPr/>
          <p:nvPr userDrawn="1"/>
        </p:nvGrpSpPr>
        <p:grpSpPr>
          <a:xfrm>
            <a:off x="587450" y="2711278"/>
            <a:ext cx="3247665" cy="1627506"/>
            <a:chOff x="587450" y="2711278"/>
            <a:chExt cx="3247665" cy="1627506"/>
          </a:xfrm>
          <a:gradFill>
            <a:gsLst>
              <a:gs pos="36000">
                <a:srgbClr val="D33244"/>
              </a:gs>
              <a:gs pos="85000">
                <a:srgbClr val="AC35AE"/>
              </a:gs>
            </a:gsLst>
            <a:lin ang="13200000" scaled="0"/>
          </a:gradFill>
        </p:grpSpPr>
        <p:sp>
          <p:nvSpPr>
            <p:cNvPr id="26" name="Freeform: Shape 25">
              <a:extLst>
                <a:ext uri="{FF2B5EF4-FFF2-40B4-BE49-F238E27FC236}">
                  <a16:creationId xmlns:a16="http://schemas.microsoft.com/office/drawing/2014/main" id="{A6DA114E-892D-2154-5D64-D124E6E3C80F}"/>
                </a:ext>
              </a:extLst>
            </p:cNvPr>
            <p:cNvSpPr/>
            <p:nvPr/>
          </p:nvSpPr>
          <p:spPr>
            <a:xfrm>
              <a:off x="587932" y="2753201"/>
              <a:ext cx="615826" cy="573663"/>
            </a:xfrm>
            <a:custGeom>
              <a:avLst/>
              <a:gdLst>
                <a:gd name="connsiteX0" fmla="*/ 615826 w 615826"/>
                <a:gd name="connsiteY0" fmla="*/ 573663 h 573663"/>
                <a:gd name="connsiteX1" fmla="*/ 521380 w 615826"/>
                <a:gd name="connsiteY1" fmla="*/ 573663 h 573663"/>
                <a:gd name="connsiteX2" fmla="*/ 521380 w 615826"/>
                <a:gd name="connsiteY2" fmla="*/ 202384 h 573663"/>
                <a:gd name="connsiteX3" fmla="*/ 526922 w 615826"/>
                <a:gd name="connsiteY3" fmla="*/ 90832 h 573663"/>
                <a:gd name="connsiteX4" fmla="*/ 525356 w 615826"/>
                <a:gd name="connsiteY4" fmla="*/ 90832 h 573663"/>
                <a:gd name="connsiteX5" fmla="*/ 509816 w 615826"/>
                <a:gd name="connsiteY5" fmla="*/ 144801 h 573663"/>
                <a:gd name="connsiteX6" fmla="*/ 338632 w 615826"/>
                <a:gd name="connsiteY6" fmla="*/ 573663 h 573663"/>
                <a:gd name="connsiteX7" fmla="*/ 272978 w 615826"/>
                <a:gd name="connsiteY7" fmla="*/ 573663 h 573663"/>
                <a:gd name="connsiteX8" fmla="*/ 101433 w 615826"/>
                <a:gd name="connsiteY8" fmla="*/ 148054 h 573663"/>
                <a:gd name="connsiteX9" fmla="*/ 86254 w 615826"/>
                <a:gd name="connsiteY9" fmla="*/ 90832 h 573663"/>
                <a:gd name="connsiteX10" fmla="*/ 84688 w 615826"/>
                <a:gd name="connsiteY10" fmla="*/ 90832 h 573663"/>
                <a:gd name="connsiteX11" fmla="*/ 87941 w 615826"/>
                <a:gd name="connsiteY11" fmla="*/ 203228 h 573663"/>
                <a:gd name="connsiteX12" fmla="*/ 87941 w 615826"/>
                <a:gd name="connsiteY12" fmla="*/ 573663 h 573663"/>
                <a:gd name="connsiteX13" fmla="*/ 0 w 615826"/>
                <a:gd name="connsiteY13" fmla="*/ 573663 h 573663"/>
                <a:gd name="connsiteX14" fmla="*/ 0 w 615826"/>
                <a:gd name="connsiteY14" fmla="*/ 0 h 573663"/>
                <a:gd name="connsiteX15" fmla="*/ 133959 w 615826"/>
                <a:gd name="connsiteY15" fmla="*/ 0 h 573663"/>
                <a:gd name="connsiteX16" fmla="*/ 284784 w 615826"/>
                <a:gd name="connsiteY16" fmla="*/ 382000 h 573663"/>
                <a:gd name="connsiteX17" fmla="*/ 307190 w 615826"/>
                <a:gd name="connsiteY17" fmla="*/ 447655 h 573663"/>
                <a:gd name="connsiteX18" fmla="*/ 309238 w 615826"/>
                <a:gd name="connsiteY18" fmla="*/ 447655 h 573663"/>
                <a:gd name="connsiteX19" fmla="*/ 333211 w 615826"/>
                <a:gd name="connsiteY19" fmla="*/ 380434 h 573663"/>
                <a:gd name="connsiteX20" fmla="*/ 486686 w 615826"/>
                <a:gd name="connsiteY20" fmla="*/ 0 h 573663"/>
                <a:gd name="connsiteX21" fmla="*/ 615826 w 615826"/>
                <a:gd name="connsiteY21" fmla="*/ 0 h 573663"/>
                <a:gd name="connsiteX22" fmla="*/ 615826 w 615826"/>
                <a:gd name="connsiteY22" fmla="*/ 573663 h 573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15826" h="573663">
                  <a:moveTo>
                    <a:pt x="615826" y="573663"/>
                  </a:moveTo>
                  <a:lnTo>
                    <a:pt x="521380" y="573663"/>
                  </a:lnTo>
                  <a:lnTo>
                    <a:pt x="521380" y="202384"/>
                  </a:lnTo>
                  <a:cubicBezTo>
                    <a:pt x="521380" y="172027"/>
                    <a:pt x="523187" y="134802"/>
                    <a:pt x="526922" y="90832"/>
                  </a:cubicBezTo>
                  <a:lnTo>
                    <a:pt x="525356" y="90832"/>
                  </a:lnTo>
                  <a:cubicBezTo>
                    <a:pt x="519453" y="115889"/>
                    <a:pt x="514273" y="133959"/>
                    <a:pt x="509816" y="144801"/>
                  </a:cubicBezTo>
                  <a:lnTo>
                    <a:pt x="338632" y="573663"/>
                  </a:lnTo>
                  <a:lnTo>
                    <a:pt x="272978" y="573663"/>
                  </a:lnTo>
                  <a:lnTo>
                    <a:pt x="101433" y="148054"/>
                  </a:lnTo>
                  <a:cubicBezTo>
                    <a:pt x="96614" y="135525"/>
                    <a:pt x="91555" y="116491"/>
                    <a:pt x="86254" y="90832"/>
                  </a:cubicBezTo>
                  <a:lnTo>
                    <a:pt x="84688" y="90832"/>
                  </a:lnTo>
                  <a:cubicBezTo>
                    <a:pt x="86857" y="113721"/>
                    <a:pt x="87941" y="151186"/>
                    <a:pt x="87941" y="203228"/>
                  </a:cubicBezTo>
                  <a:lnTo>
                    <a:pt x="87941" y="573663"/>
                  </a:lnTo>
                  <a:lnTo>
                    <a:pt x="0" y="573663"/>
                  </a:lnTo>
                  <a:lnTo>
                    <a:pt x="0" y="0"/>
                  </a:lnTo>
                  <a:lnTo>
                    <a:pt x="133959" y="0"/>
                  </a:lnTo>
                  <a:lnTo>
                    <a:pt x="284784" y="382000"/>
                  </a:lnTo>
                  <a:cubicBezTo>
                    <a:pt x="296228" y="411394"/>
                    <a:pt x="303697" y="433199"/>
                    <a:pt x="307190" y="447655"/>
                  </a:cubicBezTo>
                  <a:lnTo>
                    <a:pt x="309238" y="447655"/>
                  </a:lnTo>
                  <a:cubicBezTo>
                    <a:pt x="319117" y="417538"/>
                    <a:pt x="327067" y="395131"/>
                    <a:pt x="333211" y="380434"/>
                  </a:cubicBezTo>
                  <a:lnTo>
                    <a:pt x="486686" y="0"/>
                  </a:lnTo>
                  <a:lnTo>
                    <a:pt x="615826" y="0"/>
                  </a:lnTo>
                  <a:lnTo>
                    <a:pt x="615826" y="573663"/>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27" name="Freeform: Shape 26">
              <a:extLst>
                <a:ext uri="{FF2B5EF4-FFF2-40B4-BE49-F238E27FC236}">
                  <a16:creationId xmlns:a16="http://schemas.microsoft.com/office/drawing/2014/main" id="{23B50421-CBF7-943B-8458-69210F8BD6D7}"/>
                </a:ext>
              </a:extLst>
            </p:cNvPr>
            <p:cNvSpPr/>
            <p:nvPr/>
          </p:nvSpPr>
          <p:spPr>
            <a:xfrm>
              <a:off x="1285194" y="2725734"/>
              <a:ext cx="111552" cy="601129"/>
            </a:xfrm>
            <a:custGeom>
              <a:avLst/>
              <a:gdLst>
                <a:gd name="connsiteX0" fmla="*/ 55174 w 111552"/>
                <a:gd name="connsiteY0" fmla="*/ 105529 h 601129"/>
                <a:gd name="connsiteX1" fmla="*/ 16143 w 111552"/>
                <a:gd name="connsiteY1" fmla="*/ 90712 h 601129"/>
                <a:gd name="connsiteX2" fmla="*/ 0 w 111552"/>
                <a:gd name="connsiteY2" fmla="*/ 53126 h 601129"/>
                <a:gd name="connsiteX3" fmla="*/ 16143 w 111552"/>
                <a:gd name="connsiteY3" fmla="*/ 15179 h 601129"/>
                <a:gd name="connsiteX4" fmla="*/ 55174 w 111552"/>
                <a:gd name="connsiteY4" fmla="*/ 0 h 601129"/>
                <a:gd name="connsiteX5" fmla="*/ 95169 w 111552"/>
                <a:gd name="connsiteY5" fmla="*/ 15179 h 601129"/>
                <a:gd name="connsiteX6" fmla="*/ 111552 w 111552"/>
                <a:gd name="connsiteY6" fmla="*/ 53126 h 601129"/>
                <a:gd name="connsiteX7" fmla="*/ 95169 w 111552"/>
                <a:gd name="connsiteY7" fmla="*/ 90109 h 601129"/>
                <a:gd name="connsiteX8" fmla="*/ 55174 w 111552"/>
                <a:gd name="connsiteY8" fmla="*/ 105529 h 601129"/>
                <a:gd name="connsiteX9" fmla="*/ 101192 w 111552"/>
                <a:gd name="connsiteY9" fmla="*/ 601130 h 601129"/>
                <a:gd name="connsiteX10" fmla="*/ 8433 w 111552"/>
                <a:gd name="connsiteY10" fmla="*/ 601130 h 601129"/>
                <a:gd name="connsiteX11" fmla="*/ 8433 w 111552"/>
                <a:gd name="connsiteY11" fmla="*/ 191542 h 601129"/>
                <a:gd name="connsiteX12" fmla="*/ 101192 w 111552"/>
                <a:gd name="connsiteY12" fmla="*/ 191542 h 601129"/>
                <a:gd name="connsiteX13" fmla="*/ 101192 w 111552"/>
                <a:gd name="connsiteY13" fmla="*/ 601130 h 60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1552" h="601129">
                  <a:moveTo>
                    <a:pt x="55174" y="105529"/>
                  </a:moveTo>
                  <a:cubicBezTo>
                    <a:pt x="39995" y="105529"/>
                    <a:pt x="26985" y="100590"/>
                    <a:pt x="16143" y="90712"/>
                  </a:cubicBezTo>
                  <a:cubicBezTo>
                    <a:pt x="5301" y="80833"/>
                    <a:pt x="0" y="68305"/>
                    <a:pt x="0" y="53126"/>
                  </a:cubicBezTo>
                  <a:cubicBezTo>
                    <a:pt x="0" y="37947"/>
                    <a:pt x="5421" y="25298"/>
                    <a:pt x="16143" y="15179"/>
                  </a:cubicBezTo>
                  <a:cubicBezTo>
                    <a:pt x="26985" y="5060"/>
                    <a:pt x="39995" y="0"/>
                    <a:pt x="55174" y="0"/>
                  </a:cubicBezTo>
                  <a:cubicBezTo>
                    <a:pt x="70955" y="0"/>
                    <a:pt x="84206" y="5060"/>
                    <a:pt x="95169" y="15179"/>
                  </a:cubicBezTo>
                  <a:cubicBezTo>
                    <a:pt x="106131" y="25298"/>
                    <a:pt x="111552" y="37947"/>
                    <a:pt x="111552" y="53126"/>
                  </a:cubicBezTo>
                  <a:cubicBezTo>
                    <a:pt x="111552" y="67582"/>
                    <a:pt x="106131" y="79870"/>
                    <a:pt x="95169" y="90109"/>
                  </a:cubicBezTo>
                  <a:cubicBezTo>
                    <a:pt x="84327" y="100349"/>
                    <a:pt x="70955" y="105529"/>
                    <a:pt x="55174" y="105529"/>
                  </a:cubicBezTo>
                  <a:close/>
                  <a:moveTo>
                    <a:pt x="101192" y="601130"/>
                  </a:moveTo>
                  <a:lnTo>
                    <a:pt x="8433" y="601130"/>
                  </a:lnTo>
                  <a:lnTo>
                    <a:pt x="8433" y="191542"/>
                  </a:lnTo>
                  <a:lnTo>
                    <a:pt x="101192" y="191542"/>
                  </a:lnTo>
                  <a:lnTo>
                    <a:pt x="101192" y="601130"/>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28" name="Freeform: Shape 27">
              <a:extLst>
                <a:ext uri="{FF2B5EF4-FFF2-40B4-BE49-F238E27FC236}">
                  <a16:creationId xmlns:a16="http://schemas.microsoft.com/office/drawing/2014/main" id="{89BF90F6-7393-86F6-E47D-84A9971D7A7D}"/>
                </a:ext>
              </a:extLst>
            </p:cNvPr>
            <p:cNvSpPr/>
            <p:nvPr/>
          </p:nvSpPr>
          <p:spPr>
            <a:xfrm>
              <a:off x="1456618" y="2907519"/>
              <a:ext cx="319959" cy="428861"/>
            </a:xfrm>
            <a:custGeom>
              <a:avLst/>
              <a:gdLst>
                <a:gd name="connsiteX0" fmla="*/ 319598 w 319959"/>
                <a:gd name="connsiteY0" fmla="*/ 400432 h 428861"/>
                <a:gd name="connsiteX1" fmla="*/ 203227 w 319959"/>
                <a:gd name="connsiteY1" fmla="*/ 428862 h 428861"/>
                <a:gd name="connsiteX2" fmla="*/ 56017 w 319959"/>
                <a:gd name="connsiteY2" fmla="*/ 371881 h 428861"/>
                <a:gd name="connsiteX3" fmla="*/ 0 w 319959"/>
                <a:gd name="connsiteY3" fmla="*/ 224068 h 428861"/>
                <a:gd name="connsiteX4" fmla="*/ 60233 w 319959"/>
                <a:gd name="connsiteY4" fmla="*/ 61438 h 428861"/>
                <a:gd name="connsiteX5" fmla="*/ 221177 w 319959"/>
                <a:gd name="connsiteY5" fmla="*/ 0 h 428861"/>
                <a:gd name="connsiteX6" fmla="*/ 319960 w 319959"/>
                <a:gd name="connsiteY6" fmla="*/ 19636 h 428861"/>
                <a:gd name="connsiteX7" fmla="*/ 319960 w 319959"/>
                <a:gd name="connsiteY7" fmla="*/ 106011 h 428861"/>
                <a:gd name="connsiteX8" fmla="*/ 228767 w 319959"/>
                <a:gd name="connsiteY8" fmla="*/ 73967 h 428861"/>
                <a:gd name="connsiteX9" fmla="*/ 132393 w 319959"/>
                <a:gd name="connsiteY9" fmla="*/ 113721 h 428861"/>
                <a:gd name="connsiteX10" fmla="*/ 94807 w 319959"/>
                <a:gd name="connsiteY10" fmla="*/ 217924 h 428861"/>
                <a:gd name="connsiteX11" fmla="*/ 130225 w 319959"/>
                <a:gd name="connsiteY11" fmla="*/ 318273 h 428861"/>
                <a:gd name="connsiteX12" fmla="*/ 225273 w 319959"/>
                <a:gd name="connsiteY12" fmla="*/ 355016 h 428861"/>
                <a:gd name="connsiteX13" fmla="*/ 319719 w 319959"/>
                <a:gd name="connsiteY13" fmla="*/ 319358 h 428861"/>
                <a:gd name="connsiteX14" fmla="*/ 319719 w 319959"/>
                <a:gd name="connsiteY14" fmla="*/ 400432 h 428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9959" h="428861">
                  <a:moveTo>
                    <a:pt x="319598" y="400432"/>
                  </a:moveTo>
                  <a:cubicBezTo>
                    <a:pt x="286832" y="419345"/>
                    <a:pt x="248041" y="428862"/>
                    <a:pt x="203227" y="428862"/>
                  </a:cubicBezTo>
                  <a:cubicBezTo>
                    <a:pt x="142392" y="428862"/>
                    <a:pt x="93362" y="409828"/>
                    <a:pt x="56017" y="371881"/>
                  </a:cubicBezTo>
                  <a:cubicBezTo>
                    <a:pt x="18672" y="333934"/>
                    <a:pt x="0" y="284663"/>
                    <a:pt x="0" y="224068"/>
                  </a:cubicBezTo>
                  <a:cubicBezTo>
                    <a:pt x="0" y="156607"/>
                    <a:pt x="20118" y="102397"/>
                    <a:pt x="60233" y="61438"/>
                  </a:cubicBezTo>
                  <a:cubicBezTo>
                    <a:pt x="100349" y="20479"/>
                    <a:pt x="154077" y="0"/>
                    <a:pt x="221177" y="0"/>
                  </a:cubicBezTo>
                  <a:cubicBezTo>
                    <a:pt x="258522" y="0"/>
                    <a:pt x="291409" y="6505"/>
                    <a:pt x="319960" y="19636"/>
                  </a:cubicBezTo>
                  <a:lnTo>
                    <a:pt x="319960" y="106011"/>
                  </a:lnTo>
                  <a:cubicBezTo>
                    <a:pt x="291409" y="84688"/>
                    <a:pt x="261052" y="73967"/>
                    <a:pt x="228767" y="73967"/>
                  </a:cubicBezTo>
                  <a:cubicBezTo>
                    <a:pt x="189615" y="73967"/>
                    <a:pt x="157450" y="87218"/>
                    <a:pt x="132393" y="113721"/>
                  </a:cubicBezTo>
                  <a:cubicBezTo>
                    <a:pt x="107336" y="140223"/>
                    <a:pt x="94807" y="175038"/>
                    <a:pt x="94807" y="217924"/>
                  </a:cubicBezTo>
                  <a:cubicBezTo>
                    <a:pt x="94807" y="260329"/>
                    <a:pt x="106613" y="293819"/>
                    <a:pt x="130225" y="318273"/>
                  </a:cubicBezTo>
                  <a:cubicBezTo>
                    <a:pt x="153836" y="342849"/>
                    <a:pt x="185519" y="355016"/>
                    <a:pt x="225273" y="355016"/>
                  </a:cubicBezTo>
                  <a:cubicBezTo>
                    <a:pt x="258642" y="355016"/>
                    <a:pt x="290084" y="343210"/>
                    <a:pt x="319719" y="319358"/>
                  </a:cubicBezTo>
                  <a:lnTo>
                    <a:pt x="319719" y="400432"/>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29" name="Freeform: Shape 28">
              <a:extLst>
                <a:ext uri="{FF2B5EF4-FFF2-40B4-BE49-F238E27FC236}">
                  <a16:creationId xmlns:a16="http://schemas.microsoft.com/office/drawing/2014/main" id="{BE31851C-4ED8-00AD-D9E4-F2F0D3596449}"/>
                </a:ext>
              </a:extLst>
            </p:cNvPr>
            <p:cNvSpPr/>
            <p:nvPr/>
          </p:nvSpPr>
          <p:spPr>
            <a:xfrm>
              <a:off x="1860062" y="2910048"/>
              <a:ext cx="237560" cy="416694"/>
            </a:xfrm>
            <a:custGeom>
              <a:avLst/>
              <a:gdLst>
                <a:gd name="connsiteX0" fmla="*/ 237561 w 237560"/>
                <a:gd name="connsiteY0" fmla="*/ 95530 h 416694"/>
                <a:gd name="connsiteX1" fmla="*/ 189133 w 237560"/>
                <a:gd name="connsiteY1" fmla="*/ 82279 h 416694"/>
                <a:gd name="connsiteX2" fmla="*/ 120346 w 237560"/>
                <a:gd name="connsiteY2" fmla="*/ 119503 h 416694"/>
                <a:gd name="connsiteX3" fmla="*/ 92759 w 237560"/>
                <a:gd name="connsiteY3" fmla="*/ 220695 h 416694"/>
                <a:gd name="connsiteX4" fmla="*/ 92759 w 237560"/>
                <a:gd name="connsiteY4" fmla="*/ 416695 h 416694"/>
                <a:gd name="connsiteX5" fmla="*/ 0 w 237560"/>
                <a:gd name="connsiteY5" fmla="*/ 416695 h 416694"/>
                <a:gd name="connsiteX6" fmla="*/ 0 w 237560"/>
                <a:gd name="connsiteY6" fmla="*/ 7108 h 416694"/>
                <a:gd name="connsiteX7" fmla="*/ 92759 w 237560"/>
                <a:gd name="connsiteY7" fmla="*/ 7108 h 416694"/>
                <a:gd name="connsiteX8" fmla="*/ 92759 w 237560"/>
                <a:gd name="connsiteY8" fmla="*/ 91555 h 416694"/>
                <a:gd name="connsiteX9" fmla="*/ 94326 w 237560"/>
                <a:gd name="connsiteY9" fmla="*/ 91555 h 416694"/>
                <a:gd name="connsiteX10" fmla="*/ 136127 w 237560"/>
                <a:gd name="connsiteY10" fmla="*/ 24214 h 416694"/>
                <a:gd name="connsiteX11" fmla="*/ 199132 w 237560"/>
                <a:gd name="connsiteY11" fmla="*/ 0 h 416694"/>
                <a:gd name="connsiteX12" fmla="*/ 237561 w 237560"/>
                <a:gd name="connsiteY12" fmla="*/ 7589 h 416694"/>
                <a:gd name="connsiteX13" fmla="*/ 237561 w 237560"/>
                <a:gd name="connsiteY13" fmla="*/ 95530 h 41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7560" h="416694">
                  <a:moveTo>
                    <a:pt x="237561" y="95530"/>
                  </a:moveTo>
                  <a:cubicBezTo>
                    <a:pt x="226357" y="86736"/>
                    <a:pt x="210215" y="82279"/>
                    <a:pt x="189133" y="82279"/>
                  </a:cubicBezTo>
                  <a:cubicBezTo>
                    <a:pt x="161666" y="82279"/>
                    <a:pt x="138778" y="94687"/>
                    <a:pt x="120346" y="119503"/>
                  </a:cubicBezTo>
                  <a:cubicBezTo>
                    <a:pt x="101915" y="144319"/>
                    <a:pt x="92759" y="178050"/>
                    <a:pt x="92759" y="220695"/>
                  </a:cubicBezTo>
                  <a:lnTo>
                    <a:pt x="92759" y="416695"/>
                  </a:lnTo>
                  <a:lnTo>
                    <a:pt x="0" y="416695"/>
                  </a:lnTo>
                  <a:lnTo>
                    <a:pt x="0" y="7108"/>
                  </a:lnTo>
                  <a:lnTo>
                    <a:pt x="92759" y="7108"/>
                  </a:lnTo>
                  <a:lnTo>
                    <a:pt x="92759" y="91555"/>
                  </a:lnTo>
                  <a:lnTo>
                    <a:pt x="94326" y="91555"/>
                  </a:lnTo>
                  <a:cubicBezTo>
                    <a:pt x="103361" y="62763"/>
                    <a:pt x="117335" y="40356"/>
                    <a:pt x="136127" y="24214"/>
                  </a:cubicBezTo>
                  <a:cubicBezTo>
                    <a:pt x="154920" y="8071"/>
                    <a:pt x="175881" y="0"/>
                    <a:pt x="199132" y="0"/>
                  </a:cubicBezTo>
                  <a:cubicBezTo>
                    <a:pt x="215877" y="0"/>
                    <a:pt x="228766" y="2530"/>
                    <a:pt x="237561" y="7589"/>
                  </a:cubicBezTo>
                  <a:lnTo>
                    <a:pt x="237561" y="95530"/>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0" name="Freeform: Shape 29">
              <a:extLst>
                <a:ext uri="{FF2B5EF4-FFF2-40B4-BE49-F238E27FC236}">
                  <a16:creationId xmlns:a16="http://schemas.microsoft.com/office/drawing/2014/main" id="{737438C5-BD29-196D-4304-088CBF89FEBC}"/>
                </a:ext>
              </a:extLst>
            </p:cNvPr>
            <p:cNvSpPr/>
            <p:nvPr/>
          </p:nvSpPr>
          <p:spPr>
            <a:xfrm>
              <a:off x="2113765" y="2907760"/>
              <a:ext cx="421272" cy="428620"/>
            </a:xfrm>
            <a:custGeom>
              <a:avLst/>
              <a:gdLst>
                <a:gd name="connsiteX0" fmla="*/ 208046 w 421272"/>
                <a:gd name="connsiteY0" fmla="*/ 428621 h 428620"/>
                <a:gd name="connsiteX1" fmla="*/ 56619 w 421272"/>
                <a:gd name="connsiteY1" fmla="*/ 371279 h 428620"/>
                <a:gd name="connsiteX2" fmla="*/ 0 w 421272"/>
                <a:gd name="connsiteY2" fmla="*/ 219129 h 428620"/>
                <a:gd name="connsiteX3" fmla="*/ 59029 w 421272"/>
                <a:gd name="connsiteY3" fmla="*/ 57945 h 428620"/>
                <a:gd name="connsiteX4" fmla="*/ 218045 w 421272"/>
                <a:gd name="connsiteY4" fmla="*/ 0 h 428620"/>
                <a:gd name="connsiteX5" fmla="*/ 367665 w 421272"/>
                <a:gd name="connsiteY5" fmla="*/ 56378 h 428620"/>
                <a:gd name="connsiteX6" fmla="*/ 421273 w 421272"/>
                <a:gd name="connsiteY6" fmla="*/ 212744 h 428620"/>
                <a:gd name="connsiteX7" fmla="*/ 363448 w 421272"/>
                <a:gd name="connsiteY7" fmla="*/ 369713 h 428620"/>
                <a:gd name="connsiteX8" fmla="*/ 208046 w 421272"/>
                <a:gd name="connsiteY8" fmla="*/ 428621 h 428620"/>
                <a:gd name="connsiteX9" fmla="*/ 212503 w 421272"/>
                <a:gd name="connsiteY9" fmla="*/ 73846 h 428620"/>
                <a:gd name="connsiteX10" fmla="*/ 126490 w 421272"/>
                <a:gd name="connsiteY10" fmla="*/ 111793 h 428620"/>
                <a:gd name="connsiteX11" fmla="*/ 94928 w 421272"/>
                <a:gd name="connsiteY11" fmla="*/ 216599 h 428620"/>
                <a:gd name="connsiteX12" fmla="*/ 126972 w 421272"/>
                <a:gd name="connsiteY12" fmla="*/ 318032 h 428620"/>
                <a:gd name="connsiteX13" fmla="*/ 212624 w 421272"/>
                <a:gd name="connsiteY13" fmla="*/ 355016 h 428620"/>
                <a:gd name="connsiteX14" fmla="*/ 296830 w 421272"/>
                <a:gd name="connsiteY14" fmla="*/ 318635 h 428620"/>
                <a:gd name="connsiteX15" fmla="*/ 326224 w 421272"/>
                <a:gd name="connsiteY15" fmla="*/ 215033 h 428620"/>
                <a:gd name="connsiteX16" fmla="*/ 296830 w 421272"/>
                <a:gd name="connsiteY16" fmla="*/ 110589 h 428620"/>
                <a:gd name="connsiteX17" fmla="*/ 212503 w 421272"/>
                <a:gd name="connsiteY17" fmla="*/ 73846 h 428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1272" h="428620">
                  <a:moveTo>
                    <a:pt x="208046" y="428621"/>
                  </a:moveTo>
                  <a:cubicBezTo>
                    <a:pt x="144801" y="428621"/>
                    <a:pt x="94326" y="409467"/>
                    <a:pt x="56619" y="371279"/>
                  </a:cubicBezTo>
                  <a:cubicBezTo>
                    <a:pt x="18913" y="332970"/>
                    <a:pt x="0" y="282254"/>
                    <a:pt x="0" y="219129"/>
                  </a:cubicBezTo>
                  <a:cubicBezTo>
                    <a:pt x="0" y="150343"/>
                    <a:pt x="19636" y="96614"/>
                    <a:pt x="59029" y="57945"/>
                  </a:cubicBezTo>
                  <a:cubicBezTo>
                    <a:pt x="98301" y="19275"/>
                    <a:pt x="151306" y="0"/>
                    <a:pt x="218045" y="0"/>
                  </a:cubicBezTo>
                  <a:cubicBezTo>
                    <a:pt x="282013" y="0"/>
                    <a:pt x="331886" y="18793"/>
                    <a:pt x="367665" y="56378"/>
                  </a:cubicBezTo>
                  <a:cubicBezTo>
                    <a:pt x="403443" y="93964"/>
                    <a:pt x="421273" y="146126"/>
                    <a:pt x="421273" y="212744"/>
                  </a:cubicBezTo>
                  <a:cubicBezTo>
                    <a:pt x="421273" y="278037"/>
                    <a:pt x="401998" y="330441"/>
                    <a:pt x="363448" y="369713"/>
                  </a:cubicBezTo>
                  <a:cubicBezTo>
                    <a:pt x="324899" y="408985"/>
                    <a:pt x="273219" y="428621"/>
                    <a:pt x="208046" y="428621"/>
                  </a:cubicBezTo>
                  <a:close/>
                  <a:moveTo>
                    <a:pt x="212503" y="73846"/>
                  </a:moveTo>
                  <a:cubicBezTo>
                    <a:pt x="176243" y="73846"/>
                    <a:pt x="147572" y="86495"/>
                    <a:pt x="126490" y="111793"/>
                  </a:cubicBezTo>
                  <a:cubicBezTo>
                    <a:pt x="105408" y="137091"/>
                    <a:pt x="94928" y="172027"/>
                    <a:pt x="94928" y="216599"/>
                  </a:cubicBezTo>
                  <a:cubicBezTo>
                    <a:pt x="94928" y="259486"/>
                    <a:pt x="105649" y="293337"/>
                    <a:pt x="126972" y="318032"/>
                  </a:cubicBezTo>
                  <a:cubicBezTo>
                    <a:pt x="148295" y="342728"/>
                    <a:pt x="176845" y="355016"/>
                    <a:pt x="212624" y="355016"/>
                  </a:cubicBezTo>
                  <a:cubicBezTo>
                    <a:pt x="249125" y="355016"/>
                    <a:pt x="277194" y="342849"/>
                    <a:pt x="296830" y="318635"/>
                  </a:cubicBezTo>
                  <a:cubicBezTo>
                    <a:pt x="316466" y="294421"/>
                    <a:pt x="326224" y="259847"/>
                    <a:pt x="326224" y="215033"/>
                  </a:cubicBezTo>
                  <a:cubicBezTo>
                    <a:pt x="326224" y="169979"/>
                    <a:pt x="316466" y="135164"/>
                    <a:pt x="296830" y="110589"/>
                  </a:cubicBezTo>
                  <a:cubicBezTo>
                    <a:pt x="277074" y="86134"/>
                    <a:pt x="249005" y="73846"/>
                    <a:pt x="212503" y="73846"/>
                  </a:cubicBez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1" name="Freeform: Shape 30">
              <a:extLst>
                <a:ext uri="{FF2B5EF4-FFF2-40B4-BE49-F238E27FC236}">
                  <a16:creationId xmlns:a16="http://schemas.microsoft.com/office/drawing/2014/main" id="{AD100A51-2DC4-4CC8-4C56-E56F32F985B0}"/>
                </a:ext>
              </a:extLst>
            </p:cNvPr>
            <p:cNvSpPr/>
            <p:nvPr/>
          </p:nvSpPr>
          <p:spPr>
            <a:xfrm>
              <a:off x="2579249" y="2907519"/>
              <a:ext cx="290686" cy="428861"/>
            </a:xfrm>
            <a:custGeom>
              <a:avLst/>
              <a:gdLst>
                <a:gd name="connsiteX0" fmla="*/ 0 w 290686"/>
                <a:gd name="connsiteY0" fmla="*/ 406455 h 428861"/>
                <a:gd name="connsiteX1" fmla="*/ 0 w 290686"/>
                <a:gd name="connsiteY1" fmla="*/ 320442 h 428861"/>
                <a:gd name="connsiteX2" fmla="*/ 114805 w 290686"/>
                <a:gd name="connsiteY2" fmla="*/ 360075 h 428861"/>
                <a:gd name="connsiteX3" fmla="*/ 198770 w 290686"/>
                <a:gd name="connsiteY3" fmla="*/ 310443 h 428861"/>
                <a:gd name="connsiteX4" fmla="*/ 191542 w 290686"/>
                <a:gd name="connsiteY4" fmla="*/ 286591 h 428861"/>
                <a:gd name="connsiteX5" fmla="*/ 172147 w 290686"/>
                <a:gd name="connsiteY5" fmla="*/ 269243 h 428861"/>
                <a:gd name="connsiteX6" fmla="*/ 143355 w 290686"/>
                <a:gd name="connsiteY6" fmla="*/ 255631 h 428861"/>
                <a:gd name="connsiteX7" fmla="*/ 106372 w 290686"/>
                <a:gd name="connsiteY7" fmla="*/ 242018 h 428861"/>
                <a:gd name="connsiteX8" fmla="*/ 60956 w 290686"/>
                <a:gd name="connsiteY8" fmla="*/ 220816 h 428861"/>
                <a:gd name="connsiteX9" fmla="*/ 27346 w 290686"/>
                <a:gd name="connsiteY9" fmla="*/ 195397 h 428861"/>
                <a:gd name="connsiteX10" fmla="*/ 7107 w 290686"/>
                <a:gd name="connsiteY10" fmla="*/ 163233 h 428861"/>
                <a:gd name="connsiteX11" fmla="*/ 361 w 290686"/>
                <a:gd name="connsiteY11" fmla="*/ 121190 h 428861"/>
                <a:gd name="connsiteX12" fmla="*/ 14336 w 290686"/>
                <a:gd name="connsiteY12" fmla="*/ 69027 h 428861"/>
                <a:gd name="connsiteX13" fmla="*/ 51921 w 290686"/>
                <a:gd name="connsiteY13" fmla="*/ 31080 h 428861"/>
                <a:gd name="connsiteX14" fmla="*/ 105529 w 290686"/>
                <a:gd name="connsiteY14" fmla="*/ 7830 h 428861"/>
                <a:gd name="connsiteX15" fmla="*/ 167569 w 290686"/>
                <a:gd name="connsiteY15" fmla="*/ 0 h 428861"/>
                <a:gd name="connsiteX16" fmla="*/ 269123 w 290686"/>
                <a:gd name="connsiteY16" fmla="*/ 17227 h 428861"/>
                <a:gd name="connsiteX17" fmla="*/ 269123 w 290686"/>
                <a:gd name="connsiteY17" fmla="*/ 98421 h 428861"/>
                <a:gd name="connsiteX18" fmla="*/ 169979 w 290686"/>
                <a:gd name="connsiteY18" fmla="*/ 68787 h 428861"/>
                <a:gd name="connsiteX19" fmla="*/ 138175 w 290686"/>
                <a:gd name="connsiteY19" fmla="*/ 72401 h 428861"/>
                <a:gd name="connsiteX20" fmla="*/ 113962 w 290686"/>
                <a:gd name="connsiteY20" fmla="*/ 82399 h 428861"/>
                <a:gd name="connsiteX21" fmla="*/ 98421 w 290686"/>
                <a:gd name="connsiteY21" fmla="*/ 97819 h 428861"/>
                <a:gd name="connsiteX22" fmla="*/ 92880 w 290686"/>
                <a:gd name="connsiteY22" fmla="*/ 117576 h 428861"/>
                <a:gd name="connsiteX23" fmla="*/ 98421 w 290686"/>
                <a:gd name="connsiteY23" fmla="*/ 139982 h 428861"/>
                <a:gd name="connsiteX24" fmla="*/ 115046 w 290686"/>
                <a:gd name="connsiteY24" fmla="*/ 156125 h 428861"/>
                <a:gd name="connsiteX25" fmla="*/ 141428 w 290686"/>
                <a:gd name="connsiteY25" fmla="*/ 168895 h 428861"/>
                <a:gd name="connsiteX26" fmla="*/ 176845 w 290686"/>
                <a:gd name="connsiteY26" fmla="*/ 181544 h 428861"/>
                <a:gd name="connsiteX27" fmla="*/ 224189 w 290686"/>
                <a:gd name="connsiteY27" fmla="*/ 203589 h 428861"/>
                <a:gd name="connsiteX28" fmla="*/ 259967 w 290686"/>
                <a:gd name="connsiteY28" fmla="*/ 229007 h 428861"/>
                <a:gd name="connsiteX29" fmla="*/ 282736 w 290686"/>
                <a:gd name="connsiteY29" fmla="*/ 261774 h 428861"/>
                <a:gd name="connsiteX30" fmla="*/ 290687 w 290686"/>
                <a:gd name="connsiteY30" fmla="*/ 305986 h 428861"/>
                <a:gd name="connsiteX31" fmla="*/ 276230 w 290686"/>
                <a:gd name="connsiteY31" fmla="*/ 360437 h 428861"/>
                <a:gd name="connsiteX32" fmla="*/ 237801 w 290686"/>
                <a:gd name="connsiteY32" fmla="*/ 398866 h 428861"/>
                <a:gd name="connsiteX33" fmla="*/ 182387 w 290686"/>
                <a:gd name="connsiteY33" fmla="*/ 421513 h 428861"/>
                <a:gd name="connsiteX34" fmla="*/ 116130 w 290686"/>
                <a:gd name="connsiteY34" fmla="*/ 428862 h 428861"/>
                <a:gd name="connsiteX35" fmla="*/ 0 w 290686"/>
                <a:gd name="connsiteY35" fmla="*/ 406455 h 428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90686" h="428861">
                  <a:moveTo>
                    <a:pt x="0" y="406455"/>
                  </a:moveTo>
                  <a:lnTo>
                    <a:pt x="0" y="320442"/>
                  </a:lnTo>
                  <a:cubicBezTo>
                    <a:pt x="34695" y="346824"/>
                    <a:pt x="72882" y="360075"/>
                    <a:pt x="114805" y="360075"/>
                  </a:cubicBezTo>
                  <a:cubicBezTo>
                    <a:pt x="170822" y="360075"/>
                    <a:pt x="198770" y="343571"/>
                    <a:pt x="198770" y="310443"/>
                  </a:cubicBezTo>
                  <a:cubicBezTo>
                    <a:pt x="198770" y="301167"/>
                    <a:pt x="196361" y="293216"/>
                    <a:pt x="191542" y="286591"/>
                  </a:cubicBezTo>
                  <a:cubicBezTo>
                    <a:pt x="186724" y="280085"/>
                    <a:pt x="180218" y="274303"/>
                    <a:pt x="172147" y="269243"/>
                  </a:cubicBezTo>
                  <a:cubicBezTo>
                    <a:pt x="163955" y="264184"/>
                    <a:pt x="154438" y="259606"/>
                    <a:pt x="143355" y="255631"/>
                  </a:cubicBezTo>
                  <a:cubicBezTo>
                    <a:pt x="132273" y="251655"/>
                    <a:pt x="119985" y="247077"/>
                    <a:pt x="106372" y="242018"/>
                  </a:cubicBezTo>
                  <a:cubicBezTo>
                    <a:pt x="89627" y="235392"/>
                    <a:pt x="74448" y="228285"/>
                    <a:pt x="60956" y="220816"/>
                  </a:cubicBezTo>
                  <a:cubicBezTo>
                    <a:pt x="47464" y="213347"/>
                    <a:pt x="36260" y="204914"/>
                    <a:pt x="27346" y="195397"/>
                  </a:cubicBezTo>
                  <a:cubicBezTo>
                    <a:pt x="18431" y="185880"/>
                    <a:pt x="11685" y="175159"/>
                    <a:pt x="7107" y="163233"/>
                  </a:cubicBezTo>
                  <a:cubicBezTo>
                    <a:pt x="2530" y="151186"/>
                    <a:pt x="361" y="137212"/>
                    <a:pt x="361" y="121190"/>
                  </a:cubicBezTo>
                  <a:cubicBezTo>
                    <a:pt x="361" y="101433"/>
                    <a:pt x="5060" y="84086"/>
                    <a:pt x="14336" y="69027"/>
                  </a:cubicBezTo>
                  <a:cubicBezTo>
                    <a:pt x="23611" y="53969"/>
                    <a:pt x="36140" y="41320"/>
                    <a:pt x="51921" y="31080"/>
                  </a:cubicBezTo>
                  <a:cubicBezTo>
                    <a:pt x="67702" y="20841"/>
                    <a:pt x="85531" y="13131"/>
                    <a:pt x="105529" y="7830"/>
                  </a:cubicBezTo>
                  <a:cubicBezTo>
                    <a:pt x="125526" y="2530"/>
                    <a:pt x="146247" y="0"/>
                    <a:pt x="167569" y="0"/>
                  </a:cubicBezTo>
                  <a:cubicBezTo>
                    <a:pt x="205396" y="0"/>
                    <a:pt x="239247" y="5782"/>
                    <a:pt x="269123" y="17227"/>
                  </a:cubicBezTo>
                  <a:lnTo>
                    <a:pt x="269123" y="98421"/>
                  </a:lnTo>
                  <a:cubicBezTo>
                    <a:pt x="240331" y="78665"/>
                    <a:pt x="207203" y="68787"/>
                    <a:pt x="169979" y="68787"/>
                  </a:cubicBezTo>
                  <a:cubicBezTo>
                    <a:pt x="158293" y="68787"/>
                    <a:pt x="147692" y="69991"/>
                    <a:pt x="138175" y="72401"/>
                  </a:cubicBezTo>
                  <a:cubicBezTo>
                    <a:pt x="128658" y="74810"/>
                    <a:pt x="120587" y="78183"/>
                    <a:pt x="113962" y="82399"/>
                  </a:cubicBezTo>
                  <a:cubicBezTo>
                    <a:pt x="107336" y="86616"/>
                    <a:pt x="102035" y="91796"/>
                    <a:pt x="98421" y="97819"/>
                  </a:cubicBezTo>
                  <a:cubicBezTo>
                    <a:pt x="94687" y="103842"/>
                    <a:pt x="92880" y="110468"/>
                    <a:pt x="92880" y="117576"/>
                  </a:cubicBezTo>
                  <a:cubicBezTo>
                    <a:pt x="92880" y="126370"/>
                    <a:pt x="94687" y="133839"/>
                    <a:pt x="98421" y="139982"/>
                  </a:cubicBezTo>
                  <a:cubicBezTo>
                    <a:pt x="102156" y="146126"/>
                    <a:pt x="107697" y="151547"/>
                    <a:pt x="115046" y="156125"/>
                  </a:cubicBezTo>
                  <a:cubicBezTo>
                    <a:pt x="122394" y="160823"/>
                    <a:pt x="131188" y="165040"/>
                    <a:pt x="141428" y="168895"/>
                  </a:cubicBezTo>
                  <a:cubicBezTo>
                    <a:pt x="151668" y="172749"/>
                    <a:pt x="163473" y="176966"/>
                    <a:pt x="176845" y="181544"/>
                  </a:cubicBezTo>
                  <a:cubicBezTo>
                    <a:pt x="194433" y="188772"/>
                    <a:pt x="210215" y="196120"/>
                    <a:pt x="224189" y="203589"/>
                  </a:cubicBezTo>
                  <a:cubicBezTo>
                    <a:pt x="238163" y="211058"/>
                    <a:pt x="250089" y="219491"/>
                    <a:pt x="259967" y="229007"/>
                  </a:cubicBezTo>
                  <a:cubicBezTo>
                    <a:pt x="269846" y="238524"/>
                    <a:pt x="277435" y="249366"/>
                    <a:pt x="282736" y="261774"/>
                  </a:cubicBezTo>
                  <a:cubicBezTo>
                    <a:pt x="288036" y="274182"/>
                    <a:pt x="290687" y="288879"/>
                    <a:pt x="290687" y="305986"/>
                  </a:cubicBezTo>
                  <a:cubicBezTo>
                    <a:pt x="290687" y="326827"/>
                    <a:pt x="285868" y="344897"/>
                    <a:pt x="276230" y="360437"/>
                  </a:cubicBezTo>
                  <a:cubicBezTo>
                    <a:pt x="266593" y="375857"/>
                    <a:pt x="253824" y="388746"/>
                    <a:pt x="237801" y="398866"/>
                  </a:cubicBezTo>
                  <a:cubicBezTo>
                    <a:pt x="221779" y="408985"/>
                    <a:pt x="203348" y="416574"/>
                    <a:pt x="182387" y="421513"/>
                  </a:cubicBezTo>
                  <a:cubicBezTo>
                    <a:pt x="161425" y="426453"/>
                    <a:pt x="139380" y="428862"/>
                    <a:pt x="116130" y="428862"/>
                  </a:cubicBezTo>
                  <a:cubicBezTo>
                    <a:pt x="71678" y="428862"/>
                    <a:pt x="32887" y="421393"/>
                    <a:pt x="0" y="406455"/>
                  </a:cubicBez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2" name="Freeform: Shape 31">
              <a:extLst>
                <a:ext uri="{FF2B5EF4-FFF2-40B4-BE49-F238E27FC236}">
                  <a16:creationId xmlns:a16="http://schemas.microsoft.com/office/drawing/2014/main" id="{F7FE12BB-EC28-A5AA-481B-43959FE330E2}"/>
                </a:ext>
              </a:extLst>
            </p:cNvPr>
            <p:cNvSpPr/>
            <p:nvPr/>
          </p:nvSpPr>
          <p:spPr>
            <a:xfrm>
              <a:off x="2907039" y="2907760"/>
              <a:ext cx="421272" cy="428620"/>
            </a:xfrm>
            <a:custGeom>
              <a:avLst/>
              <a:gdLst>
                <a:gd name="connsiteX0" fmla="*/ 208046 w 421272"/>
                <a:gd name="connsiteY0" fmla="*/ 428621 h 428620"/>
                <a:gd name="connsiteX1" fmla="*/ 56620 w 421272"/>
                <a:gd name="connsiteY1" fmla="*/ 371279 h 428620"/>
                <a:gd name="connsiteX2" fmla="*/ 0 w 421272"/>
                <a:gd name="connsiteY2" fmla="*/ 219129 h 428620"/>
                <a:gd name="connsiteX3" fmla="*/ 59029 w 421272"/>
                <a:gd name="connsiteY3" fmla="*/ 57945 h 428620"/>
                <a:gd name="connsiteX4" fmla="*/ 218045 w 421272"/>
                <a:gd name="connsiteY4" fmla="*/ 0 h 428620"/>
                <a:gd name="connsiteX5" fmla="*/ 367665 w 421272"/>
                <a:gd name="connsiteY5" fmla="*/ 56378 h 428620"/>
                <a:gd name="connsiteX6" fmla="*/ 421273 w 421272"/>
                <a:gd name="connsiteY6" fmla="*/ 212744 h 428620"/>
                <a:gd name="connsiteX7" fmla="*/ 363449 w 421272"/>
                <a:gd name="connsiteY7" fmla="*/ 369713 h 428620"/>
                <a:gd name="connsiteX8" fmla="*/ 208046 w 421272"/>
                <a:gd name="connsiteY8" fmla="*/ 428621 h 428620"/>
                <a:gd name="connsiteX9" fmla="*/ 212504 w 421272"/>
                <a:gd name="connsiteY9" fmla="*/ 73846 h 428620"/>
                <a:gd name="connsiteX10" fmla="*/ 126490 w 421272"/>
                <a:gd name="connsiteY10" fmla="*/ 111793 h 428620"/>
                <a:gd name="connsiteX11" fmla="*/ 94928 w 421272"/>
                <a:gd name="connsiteY11" fmla="*/ 216599 h 428620"/>
                <a:gd name="connsiteX12" fmla="*/ 126972 w 421272"/>
                <a:gd name="connsiteY12" fmla="*/ 318032 h 428620"/>
                <a:gd name="connsiteX13" fmla="*/ 212624 w 421272"/>
                <a:gd name="connsiteY13" fmla="*/ 355016 h 428620"/>
                <a:gd name="connsiteX14" fmla="*/ 296830 w 421272"/>
                <a:gd name="connsiteY14" fmla="*/ 318635 h 428620"/>
                <a:gd name="connsiteX15" fmla="*/ 326224 w 421272"/>
                <a:gd name="connsiteY15" fmla="*/ 215033 h 428620"/>
                <a:gd name="connsiteX16" fmla="*/ 296830 w 421272"/>
                <a:gd name="connsiteY16" fmla="*/ 110589 h 428620"/>
                <a:gd name="connsiteX17" fmla="*/ 212504 w 421272"/>
                <a:gd name="connsiteY17" fmla="*/ 73846 h 428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1272" h="428620">
                  <a:moveTo>
                    <a:pt x="208046" y="428621"/>
                  </a:moveTo>
                  <a:cubicBezTo>
                    <a:pt x="144801" y="428621"/>
                    <a:pt x="94326" y="409467"/>
                    <a:pt x="56620" y="371279"/>
                  </a:cubicBezTo>
                  <a:cubicBezTo>
                    <a:pt x="18913" y="332970"/>
                    <a:pt x="0" y="282254"/>
                    <a:pt x="0" y="219129"/>
                  </a:cubicBezTo>
                  <a:cubicBezTo>
                    <a:pt x="0" y="150343"/>
                    <a:pt x="19636" y="96614"/>
                    <a:pt x="59029" y="57945"/>
                  </a:cubicBezTo>
                  <a:cubicBezTo>
                    <a:pt x="98301" y="19275"/>
                    <a:pt x="151306" y="0"/>
                    <a:pt x="218045" y="0"/>
                  </a:cubicBezTo>
                  <a:cubicBezTo>
                    <a:pt x="282013" y="0"/>
                    <a:pt x="331886" y="18793"/>
                    <a:pt x="367665" y="56378"/>
                  </a:cubicBezTo>
                  <a:cubicBezTo>
                    <a:pt x="403444" y="93964"/>
                    <a:pt x="421273" y="146126"/>
                    <a:pt x="421273" y="212744"/>
                  </a:cubicBezTo>
                  <a:cubicBezTo>
                    <a:pt x="421273" y="278037"/>
                    <a:pt x="401998" y="330441"/>
                    <a:pt x="363449" y="369713"/>
                  </a:cubicBezTo>
                  <a:cubicBezTo>
                    <a:pt x="324899" y="408985"/>
                    <a:pt x="273098" y="428621"/>
                    <a:pt x="208046" y="428621"/>
                  </a:cubicBezTo>
                  <a:close/>
                  <a:moveTo>
                    <a:pt x="212504" y="73846"/>
                  </a:moveTo>
                  <a:cubicBezTo>
                    <a:pt x="176243" y="73846"/>
                    <a:pt x="147572" y="86495"/>
                    <a:pt x="126490" y="111793"/>
                  </a:cubicBezTo>
                  <a:cubicBezTo>
                    <a:pt x="105408" y="137091"/>
                    <a:pt x="94928" y="172027"/>
                    <a:pt x="94928" y="216599"/>
                  </a:cubicBezTo>
                  <a:cubicBezTo>
                    <a:pt x="94928" y="259486"/>
                    <a:pt x="105649" y="293337"/>
                    <a:pt x="126972" y="318032"/>
                  </a:cubicBezTo>
                  <a:cubicBezTo>
                    <a:pt x="148295" y="342728"/>
                    <a:pt x="176845" y="355016"/>
                    <a:pt x="212624" y="355016"/>
                  </a:cubicBezTo>
                  <a:cubicBezTo>
                    <a:pt x="249125" y="355016"/>
                    <a:pt x="277194" y="342849"/>
                    <a:pt x="296830" y="318635"/>
                  </a:cubicBezTo>
                  <a:cubicBezTo>
                    <a:pt x="316467" y="294421"/>
                    <a:pt x="326224" y="259847"/>
                    <a:pt x="326224" y="215033"/>
                  </a:cubicBezTo>
                  <a:cubicBezTo>
                    <a:pt x="326224" y="169979"/>
                    <a:pt x="316467" y="135164"/>
                    <a:pt x="296830" y="110589"/>
                  </a:cubicBezTo>
                  <a:cubicBezTo>
                    <a:pt x="277074" y="86134"/>
                    <a:pt x="249005" y="73846"/>
                    <a:pt x="212504" y="73846"/>
                  </a:cubicBez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3" name="Freeform: Shape 32">
              <a:extLst>
                <a:ext uri="{FF2B5EF4-FFF2-40B4-BE49-F238E27FC236}">
                  <a16:creationId xmlns:a16="http://schemas.microsoft.com/office/drawing/2014/main" id="{0B603A97-3CD3-0CC9-1AEC-65E19B67F179}"/>
                </a:ext>
              </a:extLst>
            </p:cNvPr>
            <p:cNvSpPr/>
            <p:nvPr/>
          </p:nvSpPr>
          <p:spPr>
            <a:xfrm>
              <a:off x="3337346" y="2711278"/>
              <a:ext cx="272857" cy="615465"/>
            </a:xfrm>
            <a:custGeom>
              <a:avLst/>
              <a:gdLst>
                <a:gd name="connsiteX0" fmla="*/ 272737 w 272857"/>
                <a:gd name="connsiteY0" fmla="*/ 84688 h 615465"/>
                <a:gd name="connsiteX1" fmla="*/ 229971 w 272857"/>
                <a:gd name="connsiteY1" fmla="*/ 73846 h 615465"/>
                <a:gd name="connsiteX2" fmla="*/ 162389 w 272857"/>
                <a:gd name="connsiteY2" fmla="*/ 150222 h 615465"/>
                <a:gd name="connsiteX3" fmla="*/ 162389 w 272857"/>
                <a:gd name="connsiteY3" fmla="*/ 205878 h 615465"/>
                <a:gd name="connsiteX4" fmla="*/ 257558 w 272857"/>
                <a:gd name="connsiteY4" fmla="*/ 205878 h 615465"/>
                <a:gd name="connsiteX5" fmla="*/ 257558 w 272857"/>
                <a:gd name="connsiteY5" fmla="*/ 278640 h 615465"/>
                <a:gd name="connsiteX6" fmla="*/ 162751 w 272857"/>
                <a:gd name="connsiteY6" fmla="*/ 278640 h 615465"/>
                <a:gd name="connsiteX7" fmla="*/ 162751 w 272857"/>
                <a:gd name="connsiteY7" fmla="*/ 615465 h 615465"/>
                <a:gd name="connsiteX8" fmla="*/ 69991 w 272857"/>
                <a:gd name="connsiteY8" fmla="*/ 615465 h 615465"/>
                <a:gd name="connsiteX9" fmla="*/ 69991 w 272857"/>
                <a:gd name="connsiteY9" fmla="*/ 278760 h 615465"/>
                <a:gd name="connsiteX10" fmla="*/ 0 w 272857"/>
                <a:gd name="connsiteY10" fmla="*/ 278760 h 615465"/>
                <a:gd name="connsiteX11" fmla="*/ 0 w 272857"/>
                <a:gd name="connsiteY11" fmla="*/ 205998 h 615465"/>
                <a:gd name="connsiteX12" fmla="*/ 69991 w 272857"/>
                <a:gd name="connsiteY12" fmla="*/ 205998 h 615465"/>
                <a:gd name="connsiteX13" fmla="*/ 69991 w 272857"/>
                <a:gd name="connsiteY13" fmla="*/ 139501 h 615465"/>
                <a:gd name="connsiteX14" fmla="*/ 112396 w 272857"/>
                <a:gd name="connsiteY14" fmla="*/ 37345 h 615465"/>
                <a:gd name="connsiteX15" fmla="*/ 218406 w 272857"/>
                <a:gd name="connsiteY15" fmla="*/ 0 h 615465"/>
                <a:gd name="connsiteX16" fmla="*/ 272857 w 272857"/>
                <a:gd name="connsiteY16" fmla="*/ 7589 h 615465"/>
                <a:gd name="connsiteX17" fmla="*/ 272857 w 272857"/>
                <a:gd name="connsiteY17" fmla="*/ 84688 h 615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72857" h="615465">
                  <a:moveTo>
                    <a:pt x="272737" y="84688"/>
                  </a:moveTo>
                  <a:cubicBezTo>
                    <a:pt x="260208" y="77460"/>
                    <a:pt x="245993" y="73846"/>
                    <a:pt x="229971" y="73846"/>
                  </a:cubicBezTo>
                  <a:cubicBezTo>
                    <a:pt x="184917" y="73846"/>
                    <a:pt x="162389" y="99265"/>
                    <a:pt x="162389" y="150222"/>
                  </a:cubicBezTo>
                  <a:lnTo>
                    <a:pt x="162389" y="205878"/>
                  </a:lnTo>
                  <a:lnTo>
                    <a:pt x="257558" y="205878"/>
                  </a:lnTo>
                  <a:lnTo>
                    <a:pt x="257558" y="278640"/>
                  </a:lnTo>
                  <a:lnTo>
                    <a:pt x="162751" y="278640"/>
                  </a:lnTo>
                  <a:lnTo>
                    <a:pt x="162751" y="615465"/>
                  </a:lnTo>
                  <a:lnTo>
                    <a:pt x="69991" y="615465"/>
                  </a:lnTo>
                  <a:lnTo>
                    <a:pt x="69991" y="278760"/>
                  </a:lnTo>
                  <a:lnTo>
                    <a:pt x="0" y="278760"/>
                  </a:lnTo>
                  <a:lnTo>
                    <a:pt x="0" y="205998"/>
                  </a:lnTo>
                  <a:lnTo>
                    <a:pt x="69991" y="205998"/>
                  </a:lnTo>
                  <a:lnTo>
                    <a:pt x="69991" y="139501"/>
                  </a:lnTo>
                  <a:cubicBezTo>
                    <a:pt x="69991" y="96253"/>
                    <a:pt x="84086" y="62281"/>
                    <a:pt x="112396" y="37345"/>
                  </a:cubicBezTo>
                  <a:cubicBezTo>
                    <a:pt x="140705" y="12408"/>
                    <a:pt x="176002" y="0"/>
                    <a:pt x="218406" y="0"/>
                  </a:cubicBezTo>
                  <a:cubicBezTo>
                    <a:pt x="241295" y="0"/>
                    <a:pt x="259486" y="2530"/>
                    <a:pt x="272857" y="7589"/>
                  </a:cubicBezTo>
                  <a:lnTo>
                    <a:pt x="272857" y="84688"/>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4" name="Freeform: Shape 33">
              <a:extLst>
                <a:ext uri="{FF2B5EF4-FFF2-40B4-BE49-F238E27FC236}">
                  <a16:creationId xmlns:a16="http://schemas.microsoft.com/office/drawing/2014/main" id="{3B7D3D84-4927-DFF8-B8AE-75D31F65221B}"/>
                </a:ext>
              </a:extLst>
            </p:cNvPr>
            <p:cNvSpPr/>
            <p:nvPr/>
          </p:nvSpPr>
          <p:spPr>
            <a:xfrm>
              <a:off x="3575871" y="2796087"/>
              <a:ext cx="259244" cy="539932"/>
            </a:xfrm>
            <a:custGeom>
              <a:avLst/>
              <a:gdLst>
                <a:gd name="connsiteX0" fmla="*/ 259124 w 259244"/>
                <a:gd name="connsiteY0" fmla="*/ 526320 h 539932"/>
                <a:gd name="connsiteX1" fmla="*/ 187567 w 259244"/>
                <a:gd name="connsiteY1" fmla="*/ 539932 h 539932"/>
                <a:gd name="connsiteX2" fmla="*/ 68425 w 259244"/>
                <a:gd name="connsiteY2" fmla="*/ 425489 h 539932"/>
                <a:gd name="connsiteX3" fmla="*/ 68425 w 259244"/>
                <a:gd name="connsiteY3" fmla="*/ 193952 h 539932"/>
                <a:gd name="connsiteX4" fmla="*/ 0 w 259244"/>
                <a:gd name="connsiteY4" fmla="*/ 193952 h 539932"/>
                <a:gd name="connsiteX5" fmla="*/ 0 w 259244"/>
                <a:gd name="connsiteY5" fmla="*/ 121190 h 539932"/>
                <a:gd name="connsiteX6" fmla="*/ 68425 w 259244"/>
                <a:gd name="connsiteY6" fmla="*/ 121190 h 539932"/>
                <a:gd name="connsiteX7" fmla="*/ 68425 w 259244"/>
                <a:gd name="connsiteY7" fmla="*/ 26382 h 539932"/>
                <a:gd name="connsiteX8" fmla="*/ 161184 w 259244"/>
                <a:gd name="connsiteY8" fmla="*/ 0 h 539932"/>
                <a:gd name="connsiteX9" fmla="*/ 161184 w 259244"/>
                <a:gd name="connsiteY9" fmla="*/ 121190 h 539932"/>
                <a:gd name="connsiteX10" fmla="*/ 259124 w 259244"/>
                <a:gd name="connsiteY10" fmla="*/ 121190 h 539932"/>
                <a:gd name="connsiteX11" fmla="*/ 259124 w 259244"/>
                <a:gd name="connsiteY11" fmla="*/ 193952 h 539932"/>
                <a:gd name="connsiteX12" fmla="*/ 161184 w 259244"/>
                <a:gd name="connsiteY12" fmla="*/ 193952 h 539932"/>
                <a:gd name="connsiteX13" fmla="*/ 161184 w 259244"/>
                <a:gd name="connsiteY13" fmla="*/ 398745 h 539932"/>
                <a:gd name="connsiteX14" fmla="*/ 174436 w 259244"/>
                <a:gd name="connsiteY14" fmla="*/ 450787 h 539932"/>
                <a:gd name="connsiteX15" fmla="*/ 218406 w 259244"/>
                <a:gd name="connsiteY15" fmla="*/ 466327 h 539932"/>
                <a:gd name="connsiteX16" fmla="*/ 259244 w 259244"/>
                <a:gd name="connsiteY16" fmla="*/ 452714 h 539932"/>
                <a:gd name="connsiteX17" fmla="*/ 259244 w 259244"/>
                <a:gd name="connsiteY17" fmla="*/ 526320 h 539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59244" h="539932">
                  <a:moveTo>
                    <a:pt x="259124" y="526320"/>
                  </a:moveTo>
                  <a:cubicBezTo>
                    <a:pt x="240934" y="535355"/>
                    <a:pt x="217081" y="539932"/>
                    <a:pt x="187567" y="539932"/>
                  </a:cubicBezTo>
                  <a:cubicBezTo>
                    <a:pt x="108059" y="539932"/>
                    <a:pt x="68425" y="501744"/>
                    <a:pt x="68425" y="425489"/>
                  </a:cubicBezTo>
                  <a:lnTo>
                    <a:pt x="68425" y="193952"/>
                  </a:lnTo>
                  <a:lnTo>
                    <a:pt x="0" y="193952"/>
                  </a:lnTo>
                  <a:lnTo>
                    <a:pt x="0" y="121190"/>
                  </a:lnTo>
                  <a:lnTo>
                    <a:pt x="68425" y="121190"/>
                  </a:lnTo>
                  <a:lnTo>
                    <a:pt x="68425" y="26382"/>
                  </a:lnTo>
                  <a:lnTo>
                    <a:pt x="161184" y="0"/>
                  </a:lnTo>
                  <a:lnTo>
                    <a:pt x="161184" y="121190"/>
                  </a:lnTo>
                  <a:lnTo>
                    <a:pt x="259124" y="121190"/>
                  </a:lnTo>
                  <a:lnTo>
                    <a:pt x="259124" y="193952"/>
                  </a:lnTo>
                  <a:lnTo>
                    <a:pt x="161184" y="193952"/>
                  </a:lnTo>
                  <a:lnTo>
                    <a:pt x="161184" y="398745"/>
                  </a:lnTo>
                  <a:cubicBezTo>
                    <a:pt x="161184" y="422959"/>
                    <a:pt x="165642" y="440306"/>
                    <a:pt x="174436" y="450787"/>
                  </a:cubicBezTo>
                  <a:cubicBezTo>
                    <a:pt x="183230" y="461267"/>
                    <a:pt x="197927" y="466327"/>
                    <a:pt x="218406" y="466327"/>
                  </a:cubicBezTo>
                  <a:cubicBezTo>
                    <a:pt x="234187" y="466327"/>
                    <a:pt x="247680" y="461749"/>
                    <a:pt x="259244" y="452714"/>
                  </a:cubicBezTo>
                  <a:lnTo>
                    <a:pt x="259244" y="526320"/>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5" name="Freeform: Shape 34">
              <a:extLst>
                <a:ext uri="{FF2B5EF4-FFF2-40B4-BE49-F238E27FC236}">
                  <a16:creationId xmlns:a16="http://schemas.microsoft.com/office/drawing/2014/main" id="{45734E60-586C-5FEB-2DE8-1EBEB42EF01E}"/>
                </a:ext>
              </a:extLst>
            </p:cNvPr>
            <p:cNvSpPr/>
            <p:nvPr/>
          </p:nvSpPr>
          <p:spPr>
            <a:xfrm>
              <a:off x="587450" y="3572375"/>
              <a:ext cx="97939" cy="573663"/>
            </a:xfrm>
            <a:custGeom>
              <a:avLst/>
              <a:gdLst>
                <a:gd name="connsiteX0" fmla="*/ 97940 w 97939"/>
                <a:gd name="connsiteY0" fmla="*/ 573663 h 573663"/>
                <a:gd name="connsiteX1" fmla="*/ 0 w 97939"/>
                <a:gd name="connsiteY1" fmla="*/ 573663 h 573663"/>
                <a:gd name="connsiteX2" fmla="*/ 0 w 97939"/>
                <a:gd name="connsiteY2" fmla="*/ 0 h 573663"/>
                <a:gd name="connsiteX3" fmla="*/ 97940 w 97939"/>
                <a:gd name="connsiteY3" fmla="*/ 0 h 573663"/>
                <a:gd name="connsiteX4" fmla="*/ 97940 w 97939"/>
                <a:gd name="connsiteY4" fmla="*/ 573663 h 573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939" h="573663">
                  <a:moveTo>
                    <a:pt x="97940" y="573663"/>
                  </a:moveTo>
                  <a:lnTo>
                    <a:pt x="0" y="573663"/>
                  </a:lnTo>
                  <a:lnTo>
                    <a:pt x="0" y="0"/>
                  </a:lnTo>
                  <a:lnTo>
                    <a:pt x="97940" y="0"/>
                  </a:lnTo>
                  <a:lnTo>
                    <a:pt x="97940" y="573663"/>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6" name="Freeform: Shape 35">
              <a:extLst>
                <a:ext uri="{FF2B5EF4-FFF2-40B4-BE49-F238E27FC236}">
                  <a16:creationId xmlns:a16="http://schemas.microsoft.com/office/drawing/2014/main" id="{C2809940-3789-27EA-161D-4D01FA3EDF56}"/>
                </a:ext>
              </a:extLst>
            </p:cNvPr>
            <p:cNvSpPr/>
            <p:nvPr/>
          </p:nvSpPr>
          <p:spPr>
            <a:xfrm>
              <a:off x="765139" y="3726934"/>
              <a:ext cx="399227" cy="611851"/>
            </a:xfrm>
            <a:custGeom>
              <a:avLst/>
              <a:gdLst>
                <a:gd name="connsiteX0" fmla="*/ 399227 w 399227"/>
                <a:gd name="connsiteY0" fmla="*/ 386217 h 611851"/>
                <a:gd name="connsiteX1" fmla="*/ 172388 w 399227"/>
                <a:gd name="connsiteY1" fmla="*/ 611851 h 611851"/>
                <a:gd name="connsiteX2" fmla="*/ 32767 w 399227"/>
                <a:gd name="connsiteY2" fmla="*/ 585107 h 611851"/>
                <a:gd name="connsiteX3" fmla="*/ 32767 w 399227"/>
                <a:gd name="connsiteY3" fmla="*/ 500299 h 611851"/>
                <a:gd name="connsiteX4" fmla="*/ 160341 w 399227"/>
                <a:gd name="connsiteY4" fmla="*/ 538728 h 611851"/>
                <a:gd name="connsiteX5" fmla="*/ 306347 w 399227"/>
                <a:gd name="connsiteY5" fmla="*/ 395131 h 611851"/>
                <a:gd name="connsiteX6" fmla="*/ 306347 w 399227"/>
                <a:gd name="connsiteY6" fmla="*/ 350318 h 611851"/>
                <a:gd name="connsiteX7" fmla="*/ 304781 w 399227"/>
                <a:gd name="connsiteY7" fmla="*/ 350318 h 611851"/>
                <a:gd name="connsiteX8" fmla="*/ 166365 w 399227"/>
                <a:gd name="connsiteY8" fmla="*/ 428742 h 611851"/>
                <a:gd name="connsiteX9" fmla="*/ 45777 w 399227"/>
                <a:gd name="connsiteY9" fmla="*/ 374170 h 611851"/>
                <a:gd name="connsiteX10" fmla="*/ 0 w 399227"/>
                <a:gd name="connsiteY10" fmla="*/ 227562 h 611851"/>
                <a:gd name="connsiteX11" fmla="*/ 49150 w 399227"/>
                <a:gd name="connsiteY11" fmla="*/ 61559 h 611851"/>
                <a:gd name="connsiteX12" fmla="*/ 184314 w 399227"/>
                <a:gd name="connsiteY12" fmla="*/ 0 h 611851"/>
                <a:gd name="connsiteX13" fmla="*/ 304661 w 399227"/>
                <a:gd name="connsiteY13" fmla="*/ 66377 h 611851"/>
                <a:gd name="connsiteX14" fmla="*/ 306227 w 399227"/>
                <a:gd name="connsiteY14" fmla="*/ 66377 h 611851"/>
                <a:gd name="connsiteX15" fmla="*/ 306227 w 399227"/>
                <a:gd name="connsiteY15" fmla="*/ 9637 h 611851"/>
                <a:gd name="connsiteX16" fmla="*/ 398986 w 399227"/>
                <a:gd name="connsiteY16" fmla="*/ 9637 h 611851"/>
                <a:gd name="connsiteX17" fmla="*/ 398986 w 399227"/>
                <a:gd name="connsiteY17" fmla="*/ 386217 h 611851"/>
                <a:gd name="connsiteX18" fmla="*/ 307311 w 399227"/>
                <a:gd name="connsiteY18" fmla="*/ 231417 h 611851"/>
                <a:gd name="connsiteX19" fmla="*/ 307311 w 399227"/>
                <a:gd name="connsiteY19" fmla="*/ 178171 h 611851"/>
                <a:gd name="connsiteX20" fmla="*/ 278760 w 399227"/>
                <a:gd name="connsiteY20" fmla="*/ 104324 h 611851"/>
                <a:gd name="connsiteX21" fmla="*/ 207323 w 399227"/>
                <a:gd name="connsiteY21" fmla="*/ 73726 h 611851"/>
                <a:gd name="connsiteX22" fmla="*/ 124683 w 399227"/>
                <a:gd name="connsiteY22" fmla="*/ 112757 h 611851"/>
                <a:gd name="connsiteX23" fmla="*/ 94928 w 399227"/>
                <a:gd name="connsiteY23" fmla="*/ 221779 h 611851"/>
                <a:gd name="connsiteX24" fmla="*/ 123479 w 399227"/>
                <a:gd name="connsiteY24" fmla="*/ 318394 h 611851"/>
                <a:gd name="connsiteX25" fmla="*/ 199252 w 399227"/>
                <a:gd name="connsiteY25" fmla="*/ 354534 h 611851"/>
                <a:gd name="connsiteX26" fmla="*/ 277194 w 399227"/>
                <a:gd name="connsiteY26" fmla="*/ 319960 h 611851"/>
                <a:gd name="connsiteX27" fmla="*/ 307311 w 399227"/>
                <a:gd name="connsiteY27" fmla="*/ 231417 h 611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99227" h="611851">
                  <a:moveTo>
                    <a:pt x="399227" y="386217"/>
                  </a:moveTo>
                  <a:cubicBezTo>
                    <a:pt x="399227" y="536559"/>
                    <a:pt x="323574" y="611851"/>
                    <a:pt x="172388" y="611851"/>
                  </a:cubicBezTo>
                  <a:cubicBezTo>
                    <a:pt x="119021" y="611851"/>
                    <a:pt x="72521" y="602937"/>
                    <a:pt x="32767" y="585107"/>
                  </a:cubicBezTo>
                  <a:lnTo>
                    <a:pt x="32767" y="500299"/>
                  </a:lnTo>
                  <a:cubicBezTo>
                    <a:pt x="77581" y="525838"/>
                    <a:pt x="120105" y="538728"/>
                    <a:pt x="160341" y="538728"/>
                  </a:cubicBezTo>
                  <a:cubicBezTo>
                    <a:pt x="257679" y="538728"/>
                    <a:pt x="306347" y="490902"/>
                    <a:pt x="306347" y="395131"/>
                  </a:cubicBezTo>
                  <a:lnTo>
                    <a:pt x="306347" y="350318"/>
                  </a:lnTo>
                  <a:lnTo>
                    <a:pt x="304781" y="350318"/>
                  </a:lnTo>
                  <a:cubicBezTo>
                    <a:pt x="274062" y="402600"/>
                    <a:pt x="227923" y="428742"/>
                    <a:pt x="166365" y="428742"/>
                  </a:cubicBezTo>
                  <a:cubicBezTo>
                    <a:pt x="116491" y="428742"/>
                    <a:pt x="76256" y="410551"/>
                    <a:pt x="45777" y="374170"/>
                  </a:cubicBezTo>
                  <a:cubicBezTo>
                    <a:pt x="15299" y="337789"/>
                    <a:pt x="0" y="288880"/>
                    <a:pt x="0" y="227562"/>
                  </a:cubicBezTo>
                  <a:cubicBezTo>
                    <a:pt x="0" y="157932"/>
                    <a:pt x="16383" y="102638"/>
                    <a:pt x="49150" y="61559"/>
                  </a:cubicBezTo>
                  <a:cubicBezTo>
                    <a:pt x="81917" y="20480"/>
                    <a:pt x="126972" y="0"/>
                    <a:pt x="184314" y="0"/>
                  </a:cubicBezTo>
                  <a:cubicBezTo>
                    <a:pt x="238404" y="0"/>
                    <a:pt x="278519" y="22166"/>
                    <a:pt x="304661" y="66377"/>
                  </a:cubicBezTo>
                  <a:lnTo>
                    <a:pt x="306227" y="66377"/>
                  </a:lnTo>
                  <a:lnTo>
                    <a:pt x="306227" y="9637"/>
                  </a:lnTo>
                  <a:lnTo>
                    <a:pt x="398986" y="9637"/>
                  </a:lnTo>
                  <a:lnTo>
                    <a:pt x="398986" y="386217"/>
                  </a:lnTo>
                  <a:close/>
                  <a:moveTo>
                    <a:pt x="307311" y="231417"/>
                  </a:moveTo>
                  <a:lnTo>
                    <a:pt x="307311" y="178171"/>
                  </a:lnTo>
                  <a:cubicBezTo>
                    <a:pt x="307311" y="149379"/>
                    <a:pt x="297794" y="124804"/>
                    <a:pt x="278760" y="104324"/>
                  </a:cubicBezTo>
                  <a:cubicBezTo>
                    <a:pt x="259727" y="83965"/>
                    <a:pt x="235874" y="73726"/>
                    <a:pt x="207323" y="73726"/>
                  </a:cubicBezTo>
                  <a:cubicBezTo>
                    <a:pt x="172147" y="73726"/>
                    <a:pt x="144560" y="86736"/>
                    <a:pt x="124683" y="112757"/>
                  </a:cubicBezTo>
                  <a:cubicBezTo>
                    <a:pt x="104806" y="138778"/>
                    <a:pt x="94928" y="175038"/>
                    <a:pt x="94928" y="221779"/>
                  </a:cubicBezTo>
                  <a:cubicBezTo>
                    <a:pt x="94928" y="262015"/>
                    <a:pt x="104445" y="294301"/>
                    <a:pt x="123479" y="318394"/>
                  </a:cubicBezTo>
                  <a:cubicBezTo>
                    <a:pt x="142512" y="342487"/>
                    <a:pt x="167810" y="354534"/>
                    <a:pt x="199252" y="354534"/>
                  </a:cubicBezTo>
                  <a:cubicBezTo>
                    <a:pt x="231296" y="354534"/>
                    <a:pt x="257197" y="342969"/>
                    <a:pt x="277194" y="319960"/>
                  </a:cubicBezTo>
                  <a:cubicBezTo>
                    <a:pt x="297192" y="296951"/>
                    <a:pt x="307311" y="267437"/>
                    <a:pt x="307311" y="231417"/>
                  </a:cubicBez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7" name="Freeform: Shape 36">
              <a:extLst>
                <a:ext uri="{FF2B5EF4-FFF2-40B4-BE49-F238E27FC236}">
                  <a16:creationId xmlns:a16="http://schemas.microsoft.com/office/drawing/2014/main" id="{BDA373B3-2F9A-4FFD-E852-C8A1B56AD151}"/>
                </a:ext>
              </a:extLst>
            </p:cNvPr>
            <p:cNvSpPr/>
            <p:nvPr/>
          </p:nvSpPr>
          <p:spPr>
            <a:xfrm>
              <a:off x="1260619" y="3726813"/>
              <a:ext cx="364773" cy="419224"/>
            </a:xfrm>
            <a:custGeom>
              <a:avLst/>
              <a:gdLst>
                <a:gd name="connsiteX0" fmla="*/ 364773 w 364773"/>
                <a:gd name="connsiteY0" fmla="*/ 419225 h 419224"/>
                <a:gd name="connsiteX1" fmla="*/ 272014 w 364773"/>
                <a:gd name="connsiteY1" fmla="*/ 419225 h 419224"/>
                <a:gd name="connsiteX2" fmla="*/ 272014 w 364773"/>
                <a:gd name="connsiteY2" fmla="*/ 188410 h 419224"/>
                <a:gd name="connsiteX3" fmla="*/ 190819 w 364773"/>
                <a:gd name="connsiteY3" fmla="*/ 73605 h 419224"/>
                <a:gd name="connsiteX4" fmla="*/ 120828 w 364773"/>
                <a:gd name="connsiteY4" fmla="*/ 105408 h 419224"/>
                <a:gd name="connsiteX5" fmla="*/ 93241 w 364773"/>
                <a:gd name="connsiteY5" fmla="*/ 185639 h 419224"/>
                <a:gd name="connsiteX6" fmla="*/ 93241 w 364773"/>
                <a:gd name="connsiteY6" fmla="*/ 419225 h 419224"/>
                <a:gd name="connsiteX7" fmla="*/ 0 w 364773"/>
                <a:gd name="connsiteY7" fmla="*/ 419225 h 419224"/>
                <a:gd name="connsiteX8" fmla="*/ 0 w 364773"/>
                <a:gd name="connsiteY8" fmla="*/ 9637 h 419224"/>
                <a:gd name="connsiteX9" fmla="*/ 93241 w 364773"/>
                <a:gd name="connsiteY9" fmla="*/ 9637 h 419224"/>
                <a:gd name="connsiteX10" fmla="*/ 93241 w 364773"/>
                <a:gd name="connsiteY10" fmla="*/ 77581 h 419224"/>
                <a:gd name="connsiteX11" fmla="*/ 94807 w 364773"/>
                <a:gd name="connsiteY11" fmla="*/ 77581 h 419224"/>
                <a:gd name="connsiteX12" fmla="*/ 227562 w 364773"/>
                <a:gd name="connsiteY12" fmla="*/ 0 h 419224"/>
                <a:gd name="connsiteX13" fmla="*/ 329597 w 364773"/>
                <a:gd name="connsiteY13" fmla="*/ 43368 h 419224"/>
                <a:gd name="connsiteX14" fmla="*/ 364773 w 364773"/>
                <a:gd name="connsiteY14" fmla="*/ 168774 h 419224"/>
                <a:gd name="connsiteX15" fmla="*/ 364773 w 364773"/>
                <a:gd name="connsiteY15" fmla="*/ 419225 h 419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4773" h="419224">
                  <a:moveTo>
                    <a:pt x="364773" y="419225"/>
                  </a:moveTo>
                  <a:lnTo>
                    <a:pt x="272014" y="419225"/>
                  </a:lnTo>
                  <a:lnTo>
                    <a:pt x="272014" y="188410"/>
                  </a:lnTo>
                  <a:cubicBezTo>
                    <a:pt x="272014" y="111914"/>
                    <a:pt x="244909" y="73605"/>
                    <a:pt x="190819" y="73605"/>
                  </a:cubicBezTo>
                  <a:cubicBezTo>
                    <a:pt x="162510" y="73605"/>
                    <a:pt x="139260" y="84206"/>
                    <a:pt x="120828" y="105408"/>
                  </a:cubicBezTo>
                  <a:cubicBezTo>
                    <a:pt x="102397" y="126611"/>
                    <a:pt x="93241" y="153354"/>
                    <a:pt x="93241" y="185639"/>
                  </a:cubicBezTo>
                  <a:lnTo>
                    <a:pt x="93241" y="419225"/>
                  </a:lnTo>
                  <a:lnTo>
                    <a:pt x="0" y="419225"/>
                  </a:lnTo>
                  <a:lnTo>
                    <a:pt x="0" y="9637"/>
                  </a:lnTo>
                  <a:lnTo>
                    <a:pt x="93241" y="9637"/>
                  </a:lnTo>
                  <a:lnTo>
                    <a:pt x="93241" y="77581"/>
                  </a:lnTo>
                  <a:lnTo>
                    <a:pt x="94807" y="77581"/>
                  </a:lnTo>
                  <a:cubicBezTo>
                    <a:pt x="125526" y="25900"/>
                    <a:pt x="169738" y="0"/>
                    <a:pt x="227562" y="0"/>
                  </a:cubicBezTo>
                  <a:cubicBezTo>
                    <a:pt x="272135" y="0"/>
                    <a:pt x="306106" y="14456"/>
                    <a:pt x="329597" y="43368"/>
                  </a:cubicBezTo>
                  <a:cubicBezTo>
                    <a:pt x="353088" y="72280"/>
                    <a:pt x="364773" y="114082"/>
                    <a:pt x="364773" y="168774"/>
                  </a:cubicBezTo>
                  <a:lnTo>
                    <a:pt x="364773" y="419225"/>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8" name="Freeform: Shape 37">
              <a:extLst>
                <a:ext uri="{FF2B5EF4-FFF2-40B4-BE49-F238E27FC236}">
                  <a16:creationId xmlns:a16="http://schemas.microsoft.com/office/drawing/2014/main" id="{9F258A24-6163-270F-F4FE-C85BF1E6E5E5}"/>
                </a:ext>
              </a:extLst>
            </p:cNvPr>
            <p:cNvSpPr/>
            <p:nvPr/>
          </p:nvSpPr>
          <p:spPr>
            <a:xfrm>
              <a:off x="1705623" y="3544909"/>
              <a:ext cx="111552" cy="601129"/>
            </a:xfrm>
            <a:custGeom>
              <a:avLst/>
              <a:gdLst>
                <a:gd name="connsiteX0" fmla="*/ 55174 w 111552"/>
                <a:gd name="connsiteY0" fmla="*/ 105529 h 601129"/>
                <a:gd name="connsiteX1" fmla="*/ 16143 w 111552"/>
                <a:gd name="connsiteY1" fmla="*/ 90712 h 601129"/>
                <a:gd name="connsiteX2" fmla="*/ 0 w 111552"/>
                <a:gd name="connsiteY2" fmla="*/ 53126 h 601129"/>
                <a:gd name="connsiteX3" fmla="*/ 16143 w 111552"/>
                <a:gd name="connsiteY3" fmla="*/ 15179 h 601129"/>
                <a:gd name="connsiteX4" fmla="*/ 55174 w 111552"/>
                <a:gd name="connsiteY4" fmla="*/ 0 h 601129"/>
                <a:gd name="connsiteX5" fmla="*/ 95169 w 111552"/>
                <a:gd name="connsiteY5" fmla="*/ 15179 h 601129"/>
                <a:gd name="connsiteX6" fmla="*/ 111552 w 111552"/>
                <a:gd name="connsiteY6" fmla="*/ 53126 h 601129"/>
                <a:gd name="connsiteX7" fmla="*/ 95169 w 111552"/>
                <a:gd name="connsiteY7" fmla="*/ 90109 h 601129"/>
                <a:gd name="connsiteX8" fmla="*/ 55174 w 111552"/>
                <a:gd name="connsiteY8" fmla="*/ 105529 h 601129"/>
                <a:gd name="connsiteX9" fmla="*/ 101192 w 111552"/>
                <a:gd name="connsiteY9" fmla="*/ 601130 h 601129"/>
                <a:gd name="connsiteX10" fmla="*/ 8433 w 111552"/>
                <a:gd name="connsiteY10" fmla="*/ 601130 h 601129"/>
                <a:gd name="connsiteX11" fmla="*/ 8433 w 111552"/>
                <a:gd name="connsiteY11" fmla="*/ 191542 h 601129"/>
                <a:gd name="connsiteX12" fmla="*/ 101192 w 111552"/>
                <a:gd name="connsiteY12" fmla="*/ 191542 h 601129"/>
                <a:gd name="connsiteX13" fmla="*/ 101192 w 111552"/>
                <a:gd name="connsiteY13" fmla="*/ 601130 h 60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1552" h="601129">
                  <a:moveTo>
                    <a:pt x="55174" y="105529"/>
                  </a:moveTo>
                  <a:cubicBezTo>
                    <a:pt x="39995" y="105529"/>
                    <a:pt x="26985" y="100590"/>
                    <a:pt x="16143" y="90712"/>
                  </a:cubicBezTo>
                  <a:cubicBezTo>
                    <a:pt x="5301" y="80833"/>
                    <a:pt x="0" y="68305"/>
                    <a:pt x="0" y="53126"/>
                  </a:cubicBezTo>
                  <a:cubicBezTo>
                    <a:pt x="0" y="37947"/>
                    <a:pt x="5421" y="25298"/>
                    <a:pt x="16143" y="15179"/>
                  </a:cubicBezTo>
                  <a:cubicBezTo>
                    <a:pt x="26985" y="5060"/>
                    <a:pt x="39995" y="0"/>
                    <a:pt x="55174" y="0"/>
                  </a:cubicBezTo>
                  <a:cubicBezTo>
                    <a:pt x="70955" y="0"/>
                    <a:pt x="84206" y="5060"/>
                    <a:pt x="95169" y="15179"/>
                  </a:cubicBezTo>
                  <a:cubicBezTo>
                    <a:pt x="106131" y="25298"/>
                    <a:pt x="111552" y="37947"/>
                    <a:pt x="111552" y="53126"/>
                  </a:cubicBezTo>
                  <a:cubicBezTo>
                    <a:pt x="111552" y="67582"/>
                    <a:pt x="106131" y="79869"/>
                    <a:pt x="95169" y="90109"/>
                  </a:cubicBezTo>
                  <a:cubicBezTo>
                    <a:pt x="84206" y="100349"/>
                    <a:pt x="70955" y="105529"/>
                    <a:pt x="55174" y="105529"/>
                  </a:cubicBezTo>
                  <a:close/>
                  <a:moveTo>
                    <a:pt x="101192" y="601130"/>
                  </a:moveTo>
                  <a:lnTo>
                    <a:pt x="8433" y="601130"/>
                  </a:lnTo>
                  <a:lnTo>
                    <a:pt x="8433" y="191542"/>
                  </a:lnTo>
                  <a:lnTo>
                    <a:pt x="101192" y="191542"/>
                  </a:lnTo>
                  <a:lnTo>
                    <a:pt x="101192" y="601130"/>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9" name="Freeform: Shape 38">
              <a:extLst>
                <a:ext uri="{FF2B5EF4-FFF2-40B4-BE49-F238E27FC236}">
                  <a16:creationId xmlns:a16="http://schemas.microsoft.com/office/drawing/2014/main" id="{07DFC1AA-DFA2-41DC-5C07-FE81A7226177}"/>
                </a:ext>
              </a:extLst>
            </p:cNvPr>
            <p:cNvSpPr/>
            <p:nvPr/>
          </p:nvSpPr>
          <p:spPr>
            <a:xfrm>
              <a:off x="1860302" y="3615261"/>
              <a:ext cx="259244" cy="539932"/>
            </a:xfrm>
            <a:custGeom>
              <a:avLst/>
              <a:gdLst>
                <a:gd name="connsiteX0" fmla="*/ 259124 w 259244"/>
                <a:gd name="connsiteY0" fmla="*/ 526320 h 539932"/>
                <a:gd name="connsiteX1" fmla="*/ 187567 w 259244"/>
                <a:gd name="connsiteY1" fmla="*/ 539932 h 539932"/>
                <a:gd name="connsiteX2" fmla="*/ 68425 w 259244"/>
                <a:gd name="connsiteY2" fmla="*/ 425489 h 539932"/>
                <a:gd name="connsiteX3" fmla="*/ 68425 w 259244"/>
                <a:gd name="connsiteY3" fmla="*/ 193951 h 539932"/>
                <a:gd name="connsiteX4" fmla="*/ 0 w 259244"/>
                <a:gd name="connsiteY4" fmla="*/ 193951 h 539932"/>
                <a:gd name="connsiteX5" fmla="*/ 0 w 259244"/>
                <a:gd name="connsiteY5" fmla="*/ 121190 h 539932"/>
                <a:gd name="connsiteX6" fmla="*/ 68425 w 259244"/>
                <a:gd name="connsiteY6" fmla="*/ 121190 h 539932"/>
                <a:gd name="connsiteX7" fmla="*/ 68425 w 259244"/>
                <a:gd name="connsiteY7" fmla="*/ 26382 h 539932"/>
                <a:gd name="connsiteX8" fmla="*/ 161185 w 259244"/>
                <a:gd name="connsiteY8" fmla="*/ 0 h 539932"/>
                <a:gd name="connsiteX9" fmla="*/ 161185 w 259244"/>
                <a:gd name="connsiteY9" fmla="*/ 121190 h 539932"/>
                <a:gd name="connsiteX10" fmla="*/ 259124 w 259244"/>
                <a:gd name="connsiteY10" fmla="*/ 121190 h 539932"/>
                <a:gd name="connsiteX11" fmla="*/ 259124 w 259244"/>
                <a:gd name="connsiteY11" fmla="*/ 193951 h 539932"/>
                <a:gd name="connsiteX12" fmla="*/ 161185 w 259244"/>
                <a:gd name="connsiteY12" fmla="*/ 193951 h 539932"/>
                <a:gd name="connsiteX13" fmla="*/ 161185 w 259244"/>
                <a:gd name="connsiteY13" fmla="*/ 398745 h 539932"/>
                <a:gd name="connsiteX14" fmla="*/ 174436 w 259244"/>
                <a:gd name="connsiteY14" fmla="*/ 450787 h 539932"/>
                <a:gd name="connsiteX15" fmla="*/ 218406 w 259244"/>
                <a:gd name="connsiteY15" fmla="*/ 466327 h 539932"/>
                <a:gd name="connsiteX16" fmla="*/ 259245 w 259244"/>
                <a:gd name="connsiteY16" fmla="*/ 452714 h 539932"/>
                <a:gd name="connsiteX17" fmla="*/ 259245 w 259244"/>
                <a:gd name="connsiteY17" fmla="*/ 526320 h 539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59244" h="539932">
                  <a:moveTo>
                    <a:pt x="259124" y="526320"/>
                  </a:moveTo>
                  <a:cubicBezTo>
                    <a:pt x="240934" y="535355"/>
                    <a:pt x="217081" y="539932"/>
                    <a:pt x="187567" y="539932"/>
                  </a:cubicBezTo>
                  <a:cubicBezTo>
                    <a:pt x="108059" y="539932"/>
                    <a:pt x="68425" y="501744"/>
                    <a:pt x="68425" y="425489"/>
                  </a:cubicBezTo>
                  <a:lnTo>
                    <a:pt x="68425" y="193951"/>
                  </a:lnTo>
                  <a:lnTo>
                    <a:pt x="0" y="193951"/>
                  </a:lnTo>
                  <a:lnTo>
                    <a:pt x="0" y="121190"/>
                  </a:lnTo>
                  <a:lnTo>
                    <a:pt x="68425" y="121190"/>
                  </a:lnTo>
                  <a:lnTo>
                    <a:pt x="68425" y="26382"/>
                  </a:lnTo>
                  <a:lnTo>
                    <a:pt x="161185" y="0"/>
                  </a:lnTo>
                  <a:lnTo>
                    <a:pt x="161185" y="121190"/>
                  </a:lnTo>
                  <a:lnTo>
                    <a:pt x="259124" y="121190"/>
                  </a:lnTo>
                  <a:lnTo>
                    <a:pt x="259124" y="193951"/>
                  </a:lnTo>
                  <a:lnTo>
                    <a:pt x="161185" y="193951"/>
                  </a:lnTo>
                  <a:lnTo>
                    <a:pt x="161185" y="398745"/>
                  </a:lnTo>
                  <a:cubicBezTo>
                    <a:pt x="161185" y="422959"/>
                    <a:pt x="165642" y="440306"/>
                    <a:pt x="174436" y="450787"/>
                  </a:cubicBezTo>
                  <a:cubicBezTo>
                    <a:pt x="183230" y="461267"/>
                    <a:pt x="197927" y="466327"/>
                    <a:pt x="218406" y="466327"/>
                  </a:cubicBezTo>
                  <a:cubicBezTo>
                    <a:pt x="234188" y="466327"/>
                    <a:pt x="247680" y="461749"/>
                    <a:pt x="259245" y="452714"/>
                  </a:cubicBezTo>
                  <a:lnTo>
                    <a:pt x="259245" y="526320"/>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40" name="Freeform: Shape 39">
              <a:extLst>
                <a:ext uri="{FF2B5EF4-FFF2-40B4-BE49-F238E27FC236}">
                  <a16:creationId xmlns:a16="http://schemas.microsoft.com/office/drawing/2014/main" id="{8706AB9E-B66F-5BB5-0B78-231829014FB3}"/>
                </a:ext>
              </a:extLst>
            </p:cNvPr>
            <p:cNvSpPr/>
            <p:nvPr/>
          </p:nvSpPr>
          <p:spPr>
            <a:xfrm>
              <a:off x="2143520" y="3726934"/>
              <a:ext cx="373326" cy="428741"/>
            </a:xfrm>
            <a:custGeom>
              <a:avLst/>
              <a:gdLst>
                <a:gd name="connsiteX0" fmla="*/ 373327 w 373326"/>
                <a:gd name="connsiteY0" fmla="*/ 239488 h 428741"/>
                <a:gd name="connsiteX1" fmla="*/ 94085 w 373326"/>
                <a:gd name="connsiteY1" fmla="*/ 239488 h 428741"/>
                <a:gd name="connsiteX2" fmla="*/ 129140 w 373326"/>
                <a:gd name="connsiteY2" fmla="*/ 327068 h 428741"/>
                <a:gd name="connsiteX3" fmla="*/ 220936 w 373326"/>
                <a:gd name="connsiteY3" fmla="*/ 357907 h 428741"/>
                <a:gd name="connsiteX4" fmla="*/ 341283 w 373326"/>
                <a:gd name="connsiteY4" fmla="*/ 318755 h 428741"/>
                <a:gd name="connsiteX5" fmla="*/ 341283 w 373326"/>
                <a:gd name="connsiteY5" fmla="*/ 393565 h 428741"/>
                <a:gd name="connsiteX6" fmla="*/ 193229 w 373326"/>
                <a:gd name="connsiteY6" fmla="*/ 428742 h 428741"/>
                <a:gd name="connsiteX7" fmla="*/ 51439 w 373326"/>
                <a:gd name="connsiteY7" fmla="*/ 372965 h 428741"/>
                <a:gd name="connsiteX8" fmla="*/ 0 w 373326"/>
                <a:gd name="connsiteY8" fmla="*/ 215997 h 428741"/>
                <a:gd name="connsiteX9" fmla="*/ 56619 w 373326"/>
                <a:gd name="connsiteY9" fmla="*/ 60233 h 428741"/>
                <a:gd name="connsiteX10" fmla="*/ 197204 w 373326"/>
                <a:gd name="connsiteY10" fmla="*/ 0 h 428741"/>
                <a:gd name="connsiteX11" fmla="*/ 327188 w 373326"/>
                <a:gd name="connsiteY11" fmla="*/ 53969 h 428741"/>
                <a:gd name="connsiteX12" fmla="*/ 373206 w 373326"/>
                <a:gd name="connsiteY12" fmla="*/ 203950 h 428741"/>
                <a:gd name="connsiteX13" fmla="*/ 373206 w 373326"/>
                <a:gd name="connsiteY13" fmla="*/ 239488 h 428741"/>
                <a:gd name="connsiteX14" fmla="*/ 283699 w 373326"/>
                <a:gd name="connsiteY14" fmla="*/ 173834 h 428741"/>
                <a:gd name="connsiteX15" fmla="*/ 260088 w 373326"/>
                <a:gd name="connsiteY15" fmla="*/ 96012 h 428741"/>
                <a:gd name="connsiteX16" fmla="*/ 196120 w 373326"/>
                <a:gd name="connsiteY16" fmla="*/ 68184 h 428741"/>
                <a:gd name="connsiteX17" fmla="*/ 128297 w 373326"/>
                <a:gd name="connsiteY17" fmla="*/ 97337 h 428741"/>
                <a:gd name="connsiteX18" fmla="*/ 94085 w 373326"/>
                <a:gd name="connsiteY18" fmla="*/ 173713 h 428741"/>
                <a:gd name="connsiteX19" fmla="*/ 283699 w 373326"/>
                <a:gd name="connsiteY19" fmla="*/ 173713 h 428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3326" h="428741">
                  <a:moveTo>
                    <a:pt x="373327" y="239488"/>
                  </a:moveTo>
                  <a:lnTo>
                    <a:pt x="94085" y="239488"/>
                  </a:lnTo>
                  <a:cubicBezTo>
                    <a:pt x="95169" y="277315"/>
                    <a:pt x="106854" y="306588"/>
                    <a:pt x="129140" y="327068"/>
                  </a:cubicBezTo>
                  <a:cubicBezTo>
                    <a:pt x="151427" y="347667"/>
                    <a:pt x="182025" y="357907"/>
                    <a:pt x="220936" y="357907"/>
                  </a:cubicBezTo>
                  <a:cubicBezTo>
                    <a:pt x="264666" y="357907"/>
                    <a:pt x="304781" y="344897"/>
                    <a:pt x="341283" y="318755"/>
                  </a:cubicBezTo>
                  <a:lnTo>
                    <a:pt x="341283" y="393565"/>
                  </a:lnTo>
                  <a:cubicBezTo>
                    <a:pt x="303938" y="417056"/>
                    <a:pt x="254667" y="428742"/>
                    <a:pt x="193229" y="428742"/>
                  </a:cubicBezTo>
                  <a:cubicBezTo>
                    <a:pt x="132995" y="428742"/>
                    <a:pt x="85652" y="410190"/>
                    <a:pt x="51439" y="372965"/>
                  </a:cubicBezTo>
                  <a:cubicBezTo>
                    <a:pt x="17227" y="335741"/>
                    <a:pt x="0" y="283459"/>
                    <a:pt x="0" y="215997"/>
                  </a:cubicBezTo>
                  <a:cubicBezTo>
                    <a:pt x="0" y="152270"/>
                    <a:pt x="18913" y="100349"/>
                    <a:pt x="56619" y="60233"/>
                  </a:cubicBezTo>
                  <a:cubicBezTo>
                    <a:pt x="94326" y="20118"/>
                    <a:pt x="141187" y="0"/>
                    <a:pt x="197204" y="0"/>
                  </a:cubicBezTo>
                  <a:cubicBezTo>
                    <a:pt x="253221" y="0"/>
                    <a:pt x="296589" y="17950"/>
                    <a:pt x="327188" y="53969"/>
                  </a:cubicBezTo>
                  <a:cubicBezTo>
                    <a:pt x="357907" y="89989"/>
                    <a:pt x="373206" y="139983"/>
                    <a:pt x="373206" y="203950"/>
                  </a:cubicBezTo>
                  <a:lnTo>
                    <a:pt x="373206" y="239488"/>
                  </a:lnTo>
                  <a:close/>
                  <a:moveTo>
                    <a:pt x="283699" y="173834"/>
                  </a:moveTo>
                  <a:cubicBezTo>
                    <a:pt x="283458" y="140464"/>
                    <a:pt x="275508" y="114564"/>
                    <a:pt x="260088" y="96012"/>
                  </a:cubicBezTo>
                  <a:cubicBezTo>
                    <a:pt x="244668" y="77460"/>
                    <a:pt x="223345" y="68184"/>
                    <a:pt x="196120" y="68184"/>
                  </a:cubicBezTo>
                  <a:cubicBezTo>
                    <a:pt x="169497" y="68184"/>
                    <a:pt x="146849" y="77942"/>
                    <a:pt x="128297" y="97337"/>
                  </a:cubicBezTo>
                  <a:cubicBezTo>
                    <a:pt x="109745" y="116853"/>
                    <a:pt x="98421" y="142271"/>
                    <a:pt x="94085" y="173713"/>
                  </a:cubicBezTo>
                  <a:lnTo>
                    <a:pt x="283699" y="173713"/>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spTree>
    <p:extLst>
      <p:ext uri="{BB962C8B-B14F-4D97-AF65-F5344CB8AC3E}">
        <p14:creationId xmlns:p14="http://schemas.microsoft.com/office/powerpoint/2010/main" val="176093859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44">
          <p15:clr>
            <a:srgbClr val="5ACBF0"/>
          </p15:clr>
        </p15:guide>
        <p15:guide id="4" orient="horz" pos="2160">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702573"/>
        </a:solid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98BC5F6D-2D3D-9201-3B93-9FF41D430F7F}"/>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9" name="Title 1"/>
          <p:cNvSpPr>
            <a:spLocks noGrp="1"/>
          </p:cNvSpPr>
          <p:nvPr>
            <p:ph type="title" hasCustomPrompt="1"/>
          </p:nvPr>
        </p:nvSpPr>
        <p:spPr>
          <a:xfrm>
            <a:off x="584200" y="2302670"/>
            <a:ext cx="9144000" cy="1231106"/>
          </a:xfrm>
          <a:noFill/>
        </p:spPr>
        <p:txBody>
          <a:bodyPr lIns="0" tIns="0" rIns="0" bIns="0" anchor="b" anchorCtr="0">
            <a:spAutoFit/>
          </a:bodyPr>
          <a:lstStyle>
            <a:lvl1pPr>
              <a:defRPr sz="4000" spc="-50" baseline="0">
                <a:solidFill>
                  <a:srgbClr val="AC35AE"/>
                </a:solidFill>
                <a:latin typeface="+mj-lt"/>
                <a:cs typeface="Segoe UI" panose="020B0502040204020203" pitchFamily="34" charset="0"/>
              </a:defRPr>
            </a:lvl1pPr>
          </a:lstStyle>
          <a:p>
            <a:r>
              <a:rPr lang="en-US"/>
              <a:t>Event name or </a:t>
            </a:r>
            <a:br>
              <a:rPr lang="en-US"/>
            </a:br>
            <a:r>
              <a:rPr lang="en-US"/>
              <a:t>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solidFill>
                  <a:srgbClr val="091F2C"/>
                </a:solidFill>
                <a:latin typeface="+mn-lt"/>
                <a:cs typeface="Segoe UI" panose="020B0502040204020203" pitchFamily="34" charset="0"/>
              </a:defRPr>
            </a:lvl1pPr>
          </a:lstStyle>
          <a:p>
            <a:pPr lvl="0"/>
            <a:r>
              <a:rPr lang="en-US"/>
              <a:t>Speaker name or subtitle text</a:t>
            </a:r>
          </a:p>
        </p:txBody>
      </p:sp>
      <p:pic>
        <p:nvPicPr>
          <p:cNvPr id="22" name="MS logo gray - EMF" descr="Microsoft logo, gray text version">
            <a:extLst>
              <a:ext uri="{FF2B5EF4-FFF2-40B4-BE49-F238E27FC236}">
                <a16:creationId xmlns:a16="http://schemas.microsoft.com/office/drawing/2014/main" id="{BBEE3085-A7E1-6080-02B7-07A2EED8F8F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7685555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44">
          <p15:clr>
            <a:srgbClr val="5ACBF0"/>
          </p15:clr>
        </p15:guide>
        <p15:guide id="4" orient="horz" pos="216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_ Title">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133D281-C596-949B-EE27-5E19DC78B393}"/>
              </a:ext>
              <a:ext uri="{C183D7F6-B498-43B3-948B-1728B52AA6E4}">
                <adec:decorative xmlns:adec="http://schemas.microsoft.com/office/drawing/2017/decorative" val="1"/>
              </a:ext>
            </a:extLst>
          </p:cNvPr>
          <p:cNvSpPr/>
          <p:nvPr userDrawn="1"/>
        </p:nvSpPr>
        <p:spPr bwMode="auto">
          <a:xfrm>
            <a:off x="6110275" y="769925"/>
            <a:ext cx="5493462" cy="5499112"/>
          </a:xfrm>
          <a:prstGeom prst="rect">
            <a:avLst/>
          </a:prstGeom>
          <a:gradFill>
            <a:gsLst>
              <a:gs pos="0">
                <a:srgbClr val="F4364C"/>
              </a:gs>
              <a:gs pos="25000">
                <a:srgbClr val="C03BC4"/>
              </a:gs>
              <a:gs pos="52000">
                <a:srgbClr val="8661C5"/>
              </a:gs>
              <a:gs pos="100000">
                <a:srgbClr val="49C5B1"/>
              </a:gs>
              <a:gs pos="77000">
                <a:srgbClr val="0078D4"/>
              </a:gs>
            </a:gsLst>
            <a:path path="circle">
              <a:fillToRect l="100000" t="100000"/>
            </a:path>
          </a:gradFill>
          <a:ln>
            <a:noFill/>
            <a:headEnd type="none" w="med" len="med"/>
            <a:tailEnd type="none" w="med" len="med"/>
          </a:ln>
          <a:effectLst>
            <a:outerShdw blurRad="1905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rgbClr val="196EBF"/>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4" name="Picture 3" descr="Logo&#10;&#10;Description automatically generated with medium confidence">
            <a:extLst>
              <a:ext uri="{FF2B5EF4-FFF2-40B4-BE49-F238E27FC236}">
                <a16:creationId xmlns:a16="http://schemas.microsoft.com/office/drawing/2014/main" id="{C7D24C81-C6B4-4566-BEC3-F1E03E491846}"/>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r="51922"/>
          <a:stretch/>
        </p:blipFill>
        <p:spPr>
          <a:xfrm>
            <a:off x="582043" y="581026"/>
            <a:ext cx="1373758" cy="295064"/>
          </a:xfrm>
          <a:prstGeom prst="rect">
            <a:avLst/>
          </a:prstGeom>
        </p:spPr>
      </p:pic>
      <p:sp>
        <p:nvSpPr>
          <p:cNvPr id="10" name="Picture Placeholder 9">
            <a:extLst>
              <a:ext uri="{FF2B5EF4-FFF2-40B4-BE49-F238E27FC236}">
                <a16:creationId xmlns:a16="http://schemas.microsoft.com/office/drawing/2014/main" id="{77BEEE07-64AA-1E20-888A-42F2A9A704FA}"/>
              </a:ext>
            </a:extLst>
          </p:cNvPr>
          <p:cNvSpPr>
            <a:spLocks noGrp="1"/>
          </p:cNvSpPr>
          <p:nvPr>
            <p:ph type="pic" sz="quarter" idx="13"/>
          </p:nvPr>
        </p:nvSpPr>
        <p:spPr>
          <a:xfrm>
            <a:off x="5929313" y="581025"/>
            <a:ext cx="5499100" cy="5499112"/>
          </a:xfrm>
        </p:spPr>
        <p:txBody>
          <a:bodyPr/>
          <a:lstStyle/>
          <a:p>
            <a:endParaRPr lang="en-US"/>
          </a:p>
        </p:txBody>
      </p:sp>
    </p:spTree>
    <p:extLst>
      <p:ext uri="{BB962C8B-B14F-4D97-AF65-F5344CB8AC3E}">
        <p14:creationId xmlns:p14="http://schemas.microsoft.com/office/powerpoint/2010/main" val="22977333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Title Slide 2">
    <p:bg>
      <p:bgRef idx="1001">
        <a:schemeClr val="bg2"/>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18223"/>
            <a:ext cx="9144000" cy="615553"/>
          </a:xfrm>
          <a:noFill/>
        </p:spPr>
        <p:txBody>
          <a:bodyPr lIns="0" tIns="0" rIns="0" bIns="0" anchor="b" anchorCtr="0">
            <a:spAutoFit/>
          </a:bodyPr>
          <a:lstStyle>
            <a:lvl1pPr>
              <a:defRPr sz="40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6" name="MS logo gray - EMF" descr="Microsoft logo, gray text version">
            <a:extLst>
              <a:ext uri="{FF2B5EF4-FFF2-40B4-BE49-F238E27FC236}">
                <a16:creationId xmlns:a16="http://schemas.microsoft.com/office/drawing/2014/main" id="{3B0D12AE-ADCF-1091-117F-BB03F7EC506E}"/>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41442262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862054394"/>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2223210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45422227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237466"/>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3067171"/>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Box 2">
            <a:extLst>
              <a:ext uri="{FF2B5EF4-FFF2-40B4-BE49-F238E27FC236}">
                <a16:creationId xmlns:a16="http://schemas.microsoft.com/office/drawing/2014/main" id="{CFADFBB8-E1C1-D5AB-8154-CBA2D9EFB6B9}"/>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14837782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63514427"/>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3428222"/>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744255"/>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457200"/>
            <a:ext cx="11018520" cy="553998"/>
          </a:xfrm>
        </p:spPr>
        <p:txBody>
          <a:bodyPr/>
          <a:lstStyle>
            <a:lvl1pPr>
              <a:defRPr sz="3600"/>
            </a:lvl1pPr>
          </a:lstStyle>
          <a:p>
            <a:r>
              <a:rPr lang="en-US"/>
              <a:t>Click to edit Master title style</a:t>
            </a:r>
          </a:p>
        </p:txBody>
      </p:sp>
    </p:spTree>
    <p:extLst>
      <p:ext uri="{BB962C8B-B14F-4D97-AF65-F5344CB8AC3E}">
        <p14:creationId xmlns:p14="http://schemas.microsoft.com/office/powerpoint/2010/main" val="222015044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30279482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6379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LayoutW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6CD3D1A-FCAB-055E-9A6A-29C59D5DA874}"/>
              </a:ext>
            </a:extLst>
          </p:cNvPr>
          <p:cNvPicPr>
            <a:picLocks noGrp="1" noRo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ext Placeholder 38">
            <a:extLst>
              <a:ext uri="{FF2B5EF4-FFF2-40B4-BE49-F238E27FC236}">
                <a16:creationId xmlns:a16="http://schemas.microsoft.com/office/drawing/2014/main" id="{26DE5514-F608-4281-34EB-1118A035067A}"/>
              </a:ext>
            </a:extLst>
          </p:cNvPr>
          <p:cNvSpPr>
            <a:spLocks noGrp="1"/>
          </p:cNvSpPr>
          <p:nvPr>
            <p:ph type="body" sz="quarter" idx="11" hasCustomPrompt="1"/>
          </p:nvPr>
        </p:nvSpPr>
        <p:spPr>
          <a:xfrm>
            <a:off x="491612" y="426549"/>
            <a:ext cx="3431458" cy="258532"/>
          </a:xfrm>
          <a:prstGeom prst="rect">
            <a:avLst/>
          </a:prstGeom>
        </p:spPr>
        <p:txBody>
          <a:bodyPr wrap="square" anchor="ctr">
            <a:spAutoFit/>
          </a:bodyPr>
          <a:lstStyle>
            <a:lvl1pPr marL="0" indent="0">
              <a:buNone/>
              <a:defRPr sz="1200" b="1" i="0" spc="300">
                <a:solidFill>
                  <a:schemeClr val="bg2">
                    <a:lumMod val="25000"/>
                  </a:schemeClr>
                </a:solidFill>
                <a:latin typeface="Segoe UI Semibold" panose="020B0502040204020203" pitchFamily="34" charset="0"/>
                <a:cs typeface="Segoe UI Semibold" panose="020B0502040204020203" pitchFamily="34" charset="0"/>
              </a:defRPr>
            </a:lvl1pPr>
          </a:lstStyle>
          <a:p>
            <a:pPr lvl="0"/>
            <a:r>
              <a:rPr lang="en-US"/>
              <a:t>SECTION HEADER</a:t>
            </a:r>
          </a:p>
        </p:txBody>
      </p:sp>
      <p:sp>
        <p:nvSpPr>
          <p:cNvPr id="4" name="Text Placeholder 38">
            <a:extLst>
              <a:ext uri="{FF2B5EF4-FFF2-40B4-BE49-F238E27FC236}">
                <a16:creationId xmlns:a16="http://schemas.microsoft.com/office/drawing/2014/main" id="{8E4C9840-DFF3-E735-ED1D-7448CD228158}"/>
              </a:ext>
            </a:extLst>
          </p:cNvPr>
          <p:cNvSpPr>
            <a:spLocks noGrp="1"/>
          </p:cNvSpPr>
          <p:nvPr>
            <p:ph type="body" sz="quarter" idx="12" hasCustomPrompt="1"/>
          </p:nvPr>
        </p:nvSpPr>
        <p:spPr>
          <a:xfrm>
            <a:off x="491612" y="740664"/>
            <a:ext cx="7257733" cy="535531"/>
          </a:xfrm>
          <a:prstGeom prst="rect">
            <a:avLst/>
          </a:prstGeom>
        </p:spPr>
        <p:txBody>
          <a:bodyPr wrap="square" anchor="t">
            <a:spAutoFit/>
          </a:bodyPr>
          <a:lstStyle>
            <a:lvl1pPr marL="0" indent="0">
              <a:buNone/>
              <a:defRPr sz="3200" b="1" i="0">
                <a:solidFill>
                  <a:schemeClr val="bg2">
                    <a:lumMod val="25000"/>
                  </a:schemeClr>
                </a:solidFill>
                <a:latin typeface="Segoe UI Semibold" panose="020B0502040204020203" pitchFamily="34" charset="0"/>
                <a:cs typeface="Segoe UI Semibold" panose="020B0502040204020203" pitchFamily="34" charset="0"/>
              </a:defRPr>
            </a:lvl1pPr>
          </a:lstStyle>
          <a:p>
            <a:pPr lvl="0"/>
            <a:r>
              <a:rPr lang="en-US"/>
              <a:t>Large Page Header</a:t>
            </a:r>
          </a:p>
        </p:txBody>
      </p:sp>
      <p:sp>
        <p:nvSpPr>
          <p:cNvPr id="6" name="Text Placeholder 38">
            <a:extLst>
              <a:ext uri="{FF2B5EF4-FFF2-40B4-BE49-F238E27FC236}">
                <a16:creationId xmlns:a16="http://schemas.microsoft.com/office/drawing/2014/main" id="{AE3F69A4-A42F-CCD8-1655-E556319CAF7C}"/>
              </a:ext>
            </a:extLst>
          </p:cNvPr>
          <p:cNvSpPr>
            <a:spLocks noGrp="1"/>
          </p:cNvSpPr>
          <p:nvPr>
            <p:ph type="body" sz="quarter" idx="13" hasCustomPrompt="1"/>
          </p:nvPr>
        </p:nvSpPr>
        <p:spPr>
          <a:xfrm>
            <a:off x="491612" y="6056158"/>
            <a:ext cx="10021570" cy="313932"/>
          </a:xfrm>
          <a:prstGeom prst="rect">
            <a:avLst/>
          </a:prstGeom>
        </p:spPr>
        <p:txBody>
          <a:bodyPr wrap="square" anchor="b">
            <a:spAutoFit/>
          </a:bodyPr>
          <a:lstStyle>
            <a:lvl1pPr marL="0" indent="0">
              <a:buNone/>
              <a:defRPr sz="1600">
                <a:solidFill>
                  <a:schemeClr val="bg2">
                    <a:lumMod val="25000"/>
                  </a:schemeClr>
                </a:solidFill>
              </a:defRPr>
            </a:lvl1pPr>
          </a:lstStyle>
          <a:p>
            <a:pPr lvl="0"/>
            <a:r>
              <a:rPr lang="en-US"/>
              <a:t>Optional longer sub-title or description if needed.</a:t>
            </a:r>
          </a:p>
        </p:txBody>
      </p:sp>
      <p:sp>
        <p:nvSpPr>
          <p:cNvPr id="7" name="Picture Placeholder 9">
            <a:extLst>
              <a:ext uri="{FF2B5EF4-FFF2-40B4-BE49-F238E27FC236}">
                <a16:creationId xmlns:a16="http://schemas.microsoft.com/office/drawing/2014/main" id="{0F775512-2842-F8C7-F717-EA9654926DDF}"/>
              </a:ext>
            </a:extLst>
          </p:cNvPr>
          <p:cNvSpPr>
            <a:spLocks noGrp="1"/>
          </p:cNvSpPr>
          <p:nvPr>
            <p:ph type="pic" sz="quarter" idx="14"/>
          </p:nvPr>
        </p:nvSpPr>
        <p:spPr>
          <a:xfrm>
            <a:off x="491612" y="1342103"/>
            <a:ext cx="11225982" cy="4623620"/>
          </a:xfrm>
          <a:prstGeom prst="rect">
            <a:avLst/>
          </a:prstGeom>
        </p:spPr>
        <p:txBody>
          <a:bodyPr/>
          <a:lstStyle/>
          <a:p>
            <a:endParaRPr lang="en-US"/>
          </a:p>
        </p:txBody>
      </p:sp>
      <p:sp>
        <p:nvSpPr>
          <p:cNvPr id="3" name="Text Placeholder 17">
            <a:extLst>
              <a:ext uri="{FF2B5EF4-FFF2-40B4-BE49-F238E27FC236}">
                <a16:creationId xmlns:a16="http://schemas.microsoft.com/office/drawing/2014/main" id="{DE086477-B9D9-95A9-7127-19DEBFB5EEE0}"/>
              </a:ext>
            </a:extLst>
          </p:cNvPr>
          <p:cNvSpPr>
            <a:spLocks noGrp="1"/>
          </p:cNvSpPr>
          <p:nvPr>
            <p:ph type="body" sz="quarter" idx="15" hasCustomPrompt="1"/>
          </p:nvPr>
        </p:nvSpPr>
        <p:spPr>
          <a:xfrm flipH="1">
            <a:off x="9811512" y="-146"/>
            <a:ext cx="2377440" cy="457200"/>
          </a:xfrm>
          <a:prstGeom prst="homePlate">
            <a:avLst/>
          </a:prstGeom>
          <a:solidFill>
            <a:srgbClr val="34BC2D"/>
          </a:solidFill>
          <a:ln cap="rnd">
            <a:noFill/>
            <a:round/>
          </a:ln>
        </p:spPr>
        <p:style>
          <a:lnRef idx="1">
            <a:schemeClr val="accent6"/>
          </a:lnRef>
          <a:fillRef idx="3">
            <a:schemeClr val="accent6"/>
          </a:fillRef>
          <a:effectRef idx="2">
            <a:schemeClr val="accent6"/>
          </a:effectRef>
          <a:fontRef idx="minor">
            <a:schemeClr val="lt1"/>
          </a:fontRef>
        </p:style>
        <p:txBody>
          <a:bodyPr vert="horz" wrap="square" anchor="ctr">
            <a:noAutofit/>
          </a:bodyPr>
          <a:lstStyle>
            <a:lvl1pPr marL="0" indent="0" algn="ctr">
              <a:buNone/>
              <a:defRPr sz="1600" b="0" i="0" spc="0" baseline="0">
                <a:solidFill>
                  <a:schemeClr val="lt1"/>
                </a:solidFill>
                <a:latin typeface="+mj-lt"/>
                <a:cs typeface="Segoe UI Semibold" panose="020B0502040204020203" pitchFamily="34" charset="0"/>
              </a:defRPr>
            </a:lvl1pPr>
          </a:lstStyle>
          <a:p>
            <a:pPr lvl="0"/>
            <a:r>
              <a:rPr lang="en-US"/>
              <a:t>GA - Month</a:t>
            </a:r>
          </a:p>
        </p:txBody>
      </p:sp>
      <p:sp>
        <p:nvSpPr>
          <p:cNvPr id="5" name="Text Placeholder 17">
            <a:extLst>
              <a:ext uri="{FF2B5EF4-FFF2-40B4-BE49-F238E27FC236}">
                <a16:creationId xmlns:a16="http://schemas.microsoft.com/office/drawing/2014/main" id="{10E0CE16-66CD-9931-4307-01197F3A73AE}"/>
              </a:ext>
            </a:extLst>
          </p:cNvPr>
          <p:cNvSpPr>
            <a:spLocks noGrp="1"/>
          </p:cNvSpPr>
          <p:nvPr>
            <p:ph type="body" sz="quarter" idx="18" hasCustomPrompt="1"/>
          </p:nvPr>
        </p:nvSpPr>
        <p:spPr>
          <a:xfrm flipH="1">
            <a:off x="9558274" y="-146"/>
            <a:ext cx="2377440" cy="457200"/>
          </a:xfrm>
          <a:prstGeom prst="homePlate">
            <a:avLst/>
          </a:prstGeom>
          <a:solidFill>
            <a:srgbClr val="00B0F0"/>
          </a:solidFill>
          <a:ln cap="rnd">
            <a:noFill/>
            <a:round/>
          </a:ln>
        </p:spPr>
        <p:style>
          <a:lnRef idx="1">
            <a:schemeClr val="accent6"/>
          </a:lnRef>
          <a:fillRef idx="3">
            <a:schemeClr val="accent6"/>
          </a:fillRef>
          <a:effectRef idx="2">
            <a:schemeClr val="accent6"/>
          </a:effectRef>
          <a:fontRef idx="minor">
            <a:schemeClr val="lt1"/>
          </a:fontRef>
        </p:style>
        <p:txBody>
          <a:bodyPr vert="horz" wrap="square" anchor="ctr">
            <a:noAutofit/>
          </a:bodyPr>
          <a:lstStyle>
            <a:lvl1pPr marL="0" indent="0" algn="ctr">
              <a:lnSpc>
                <a:spcPct val="100000"/>
              </a:lnSpc>
              <a:spcBef>
                <a:spcPts val="0"/>
              </a:spcBef>
              <a:buNone/>
              <a:defRPr sz="1600" b="0" i="0" spc="0" baseline="0">
                <a:solidFill>
                  <a:schemeClr val="lt1"/>
                </a:solidFill>
                <a:latin typeface="+mj-lt"/>
                <a:cs typeface="Segoe UI Semibold" panose="020B0502040204020203" pitchFamily="34" charset="0"/>
              </a:defRPr>
            </a:lvl1pPr>
          </a:lstStyle>
          <a:p>
            <a:pPr lvl="0"/>
            <a:r>
              <a:rPr lang="en-US"/>
              <a:t>Month</a:t>
            </a:r>
          </a:p>
        </p:txBody>
      </p:sp>
    </p:spTree>
    <p:extLst>
      <p:ext uri="{BB962C8B-B14F-4D97-AF65-F5344CB8AC3E}">
        <p14:creationId xmlns:p14="http://schemas.microsoft.com/office/powerpoint/2010/main" val="345300900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Walkin">
    <p:bg>
      <p:bgPr>
        <a:solidFill>
          <a:srgbClr val="702573"/>
        </a:solid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0933A29F-32C8-3D72-CB23-40801C10530D}"/>
              </a:ext>
            </a:extLst>
          </p:cNvPr>
          <p:cNvPicPr>
            <a:picLocks noChangeAspect="1"/>
          </p:cNvPicPr>
          <p:nvPr userDrawn="1"/>
        </p:nvPicPr>
        <p:blipFill>
          <a:blip r:embed="rId2"/>
          <a:stretch>
            <a:fillRect/>
          </a:stretch>
        </p:blipFill>
        <p:spPr>
          <a:xfrm>
            <a:off x="0" y="0"/>
            <a:ext cx="12192000" cy="6858000"/>
          </a:xfrm>
          <a:prstGeom prst="rect">
            <a:avLst/>
          </a:prstGeom>
        </p:spPr>
      </p:pic>
      <p:pic>
        <p:nvPicPr>
          <p:cNvPr id="24" name="MS logo gray - EMF" descr="Microsoft logo, gray text version">
            <a:extLst>
              <a:ext uri="{FF2B5EF4-FFF2-40B4-BE49-F238E27FC236}">
                <a16:creationId xmlns:a16="http://schemas.microsoft.com/office/drawing/2014/main" id="{8685BD4B-3E62-146E-1EFC-ABCD9A7D250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bwMode="black">
          <a:xfrm>
            <a:off x="584200" y="585788"/>
            <a:ext cx="1366440" cy="292608"/>
          </a:xfrm>
          <a:prstGeom prst="rect">
            <a:avLst/>
          </a:prstGeom>
        </p:spPr>
      </p:pic>
      <p:grpSp>
        <p:nvGrpSpPr>
          <p:cNvPr id="25" name="Graphic 5">
            <a:extLst>
              <a:ext uri="{FF2B5EF4-FFF2-40B4-BE49-F238E27FC236}">
                <a16:creationId xmlns:a16="http://schemas.microsoft.com/office/drawing/2014/main" id="{9869975B-4CD3-58FC-DAC0-997A12E9C564}"/>
              </a:ext>
            </a:extLst>
          </p:cNvPr>
          <p:cNvGrpSpPr/>
          <p:nvPr userDrawn="1"/>
        </p:nvGrpSpPr>
        <p:grpSpPr>
          <a:xfrm>
            <a:off x="587450" y="2711278"/>
            <a:ext cx="3247665" cy="1627506"/>
            <a:chOff x="587450" y="2711278"/>
            <a:chExt cx="3247665" cy="1627506"/>
          </a:xfrm>
          <a:gradFill>
            <a:gsLst>
              <a:gs pos="36000">
                <a:srgbClr val="D33244"/>
              </a:gs>
              <a:gs pos="85000">
                <a:srgbClr val="AC35AE"/>
              </a:gs>
            </a:gsLst>
            <a:lin ang="13200000" scaled="0"/>
          </a:gradFill>
        </p:grpSpPr>
        <p:sp>
          <p:nvSpPr>
            <p:cNvPr id="26" name="Freeform: Shape 25">
              <a:extLst>
                <a:ext uri="{FF2B5EF4-FFF2-40B4-BE49-F238E27FC236}">
                  <a16:creationId xmlns:a16="http://schemas.microsoft.com/office/drawing/2014/main" id="{A6DA114E-892D-2154-5D64-D124E6E3C80F}"/>
                </a:ext>
              </a:extLst>
            </p:cNvPr>
            <p:cNvSpPr/>
            <p:nvPr/>
          </p:nvSpPr>
          <p:spPr>
            <a:xfrm>
              <a:off x="587932" y="2753201"/>
              <a:ext cx="615826" cy="573663"/>
            </a:xfrm>
            <a:custGeom>
              <a:avLst/>
              <a:gdLst>
                <a:gd name="connsiteX0" fmla="*/ 615826 w 615826"/>
                <a:gd name="connsiteY0" fmla="*/ 573663 h 573663"/>
                <a:gd name="connsiteX1" fmla="*/ 521380 w 615826"/>
                <a:gd name="connsiteY1" fmla="*/ 573663 h 573663"/>
                <a:gd name="connsiteX2" fmla="*/ 521380 w 615826"/>
                <a:gd name="connsiteY2" fmla="*/ 202384 h 573663"/>
                <a:gd name="connsiteX3" fmla="*/ 526922 w 615826"/>
                <a:gd name="connsiteY3" fmla="*/ 90832 h 573663"/>
                <a:gd name="connsiteX4" fmla="*/ 525356 w 615826"/>
                <a:gd name="connsiteY4" fmla="*/ 90832 h 573663"/>
                <a:gd name="connsiteX5" fmla="*/ 509816 w 615826"/>
                <a:gd name="connsiteY5" fmla="*/ 144801 h 573663"/>
                <a:gd name="connsiteX6" fmla="*/ 338632 w 615826"/>
                <a:gd name="connsiteY6" fmla="*/ 573663 h 573663"/>
                <a:gd name="connsiteX7" fmla="*/ 272978 w 615826"/>
                <a:gd name="connsiteY7" fmla="*/ 573663 h 573663"/>
                <a:gd name="connsiteX8" fmla="*/ 101433 w 615826"/>
                <a:gd name="connsiteY8" fmla="*/ 148054 h 573663"/>
                <a:gd name="connsiteX9" fmla="*/ 86254 w 615826"/>
                <a:gd name="connsiteY9" fmla="*/ 90832 h 573663"/>
                <a:gd name="connsiteX10" fmla="*/ 84688 w 615826"/>
                <a:gd name="connsiteY10" fmla="*/ 90832 h 573663"/>
                <a:gd name="connsiteX11" fmla="*/ 87941 w 615826"/>
                <a:gd name="connsiteY11" fmla="*/ 203228 h 573663"/>
                <a:gd name="connsiteX12" fmla="*/ 87941 w 615826"/>
                <a:gd name="connsiteY12" fmla="*/ 573663 h 573663"/>
                <a:gd name="connsiteX13" fmla="*/ 0 w 615826"/>
                <a:gd name="connsiteY13" fmla="*/ 573663 h 573663"/>
                <a:gd name="connsiteX14" fmla="*/ 0 w 615826"/>
                <a:gd name="connsiteY14" fmla="*/ 0 h 573663"/>
                <a:gd name="connsiteX15" fmla="*/ 133959 w 615826"/>
                <a:gd name="connsiteY15" fmla="*/ 0 h 573663"/>
                <a:gd name="connsiteX16" fmla="*/ 284784 w 615826"/>
                <a:gd name="connsiteY16" fmla="*/ 382000 h 573663"/>
                <a:gd name="connsiteX17" fmla="*/ 307190 w 615826"/>
                <a:gd name="connsiteY17" fmla="*/ 447655 h 573663"/>
                <a:gd name="connsiteX18" fmla="*/ 309238 w 615826"/>
                <a:gd name="connsiteY18" fmla="*/ 447655 h 573663"/>
                <a:gd name="connsiteX19" fmla="*/ 333211 w 615826"/>
                <a:gd name="connsiteY19" fmla="*/ 380434 h 573663"/>
                <a:gd name="connsiteX20" fmla="*/ 486686 w 615826"/>
                <a:gd name="connsiteY20" fmla="*/ 0 h 573663"/>
                <a:gd name="connsiteX21" fmla="*/ 615826 w 615826"/>
                <a:gd name="connsiteY21" fmla="*/ 0 h 573663"/>
                <a:gd name="connsiteX22" fmla="*/ 615826 w 615826"/>
                <a:gd name="connsiteY22" fmla="*/ 573663 h 573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15826" h="573663">
                  <a:moveTo>
                    <a:pt x="615826" y="573663"/>
                  </a:moveTo>
                  <a:lnTo>
                    <a:pt x="521380" y="573663"/>
                  </a:lnTo>
                  <a:lnTo>
                    <a:pt x="521380" y="202384"/>
                  </a:lnTo>
                  <a:cubicBezTo>
                    <a:pt x="521380" y="172027"/>
                    <a:pt x="523187" y="134802"/>
                    <a:pt x="526922" y="90832"/>
                  </a:cubicBezTo>
                  <a:lnTo>
                    <a:pt x="525356" y="90832"/>
                  </a:lnTo>
                  <a:cubicBezTo>
                    <a:pt x="519453" y="115889"/>
                    <a:pt x="514273" y="133959"/>
                    <a:pt x="509816" y="144801"/>
                  </a:cubicBezTo>
                  <a:lnTo>
                    <a:pt x="338632" y="573663"/>
                  </a:lnTo>
                  <a:lnTo>
                    <a:pt x="272978" y="573663"/>
                  </a:lnTo>
                  <a:lnTo>
                    <a:pt x="101433" y="148054"/>
                  </a:lnTo>
                  <a:cubicBezTo>
                    <a:pt x="96614" y="135525"/>
                    <a:pt x="91555" y="116491"/>
                    <a:pt x="86254" y="90832"/>
                  </a:cubicBezTo>
                  <a:lnTo>
                    <a:pt x="84688" y="90832"/>
                  </a:lnTo>
                  <a:cubicBezTo>
                    <a:pt x="86857" y="113721"/>
                    <a:pt x="87941" y="151186"/>
                    <a:pt x="87941" y="203228"/>
                  </a:cubicBezTo>
                  <a:lnTo>
                    <a:pt x="87941" y="573663"/>
                  </a:lnTo>
                  <a:lnTo>
                    <a:pt x="0" y="573663"/>
                  </a:lnTo>
                  <a:lnTo>
                    <a:pt x="0" y="0"/>
                  </a:lnTo>
                  <a:lnTo>
                    <a:pt x="133959" y="0"/>
                  </a:lnTo>
                  <a:lnTo>
                    <a:pt x="284784" y="382000"/>
                  </a:lnTo>
                  <a:cubicBezTo>
                    <a:pt x="296228" y="411394"/>
                    <a:pt x="303697" y="433199"/>
                    <a:pt x="307190" y="447655"/>
                  </a:cubicBezTo>
                  <a:lnTo>
                    <a:pt x="309238" y="447655"/>
                  </a:lnTo>
                  <a:cubicBezTo>
                    <a:pt x="319117" y="417538"/>
                    <a:pt x="327067" y="395131"/>
                    <a:pt x="333211" y="380434"/>
                  </a:cubicBezTo>
                  <a:lnTo>
                    <a:pt x="486686" y="0"/>
                  </a:lnTo>
                  <a:lnTo>
                    <a:pt x="615826" y="0"/>
                  </a:lnTo>
                  <a:lnTo>
                    <a:pt x="615826" y="573663"/>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27" name="Freeform: Shape 26">
              <a:extLst>
                <a:ext uri="{FF2B5EF4-FFF2-40B4-BE49-F238E27FC236}">
                  <a16:creationId xmlns:a16="http://schemas.microsoft.com/office/drawing/2014/main" id="{23B50421-CBF7-943B-8458-69210F8BD6D7}"/>
                </a:ext>
              </a:extLst>
            </p:cNvPr>
            <p:cNvSpPr/>
            <p:nvPr/>
          </p:nvSpPr>
          <p:spPr>
            <a:xfrm>
              <a:off x="1285194" y="2725734"/>
              <a:ext cx="111552" cy="601129"/>
            </a:xfrm>
            <a:custGeom>
              <a:avLst/>
              <a:gdLst>
                <a:gd name="connsiteX0" fmla="*/ 55174 w 111552"/>
                <a:gd name="connsiteY0" fmla="*/ 105529 h 601129"/>
                <a:gd name="connsiteX1" fmla="*/ 16143 w 111552"/>
                <a:gd name="connsiteY1" fmla="*/ 90712 h 601129"/>
                <a:gd name="connsiteX2" fmla="*/ 0 w 111552"/>
                <a:gd name="connsiteY2" fmla="*/ 53126 h 601129"/>
                <a:gd name="connsiteX3" fmla="*/ 16143 w 111552"/>
                <a:gd name="connsiteY3" fmla="*/ 15179 h 601129"/>
                <a:gd name="connsiteX4" fmla="*/ 55174 w 111552"/>
                <a:gd name="connsiteY4" fmla="*/ 0 h 601129"/>
                <a:gd name="connsiteX5" fmla="*/ 95169 w 111552"/>
                <a:gd name="connsiteY5" fmla="*/ 15179 h 601129"/>
                <a:gd name="connsiteX6" fmla="*/ 111552 w 111552"/>
                <a:gd name="connsiteY6" fmla="*/ 53126 h 601129"/>
                <a:gd name="connsiteX7" fmla="*/ 95169 w 111552"/>
                <a:gd name="connsiteY7" fmla="*/ 90109 h 601129"/>
                <a:gd name="connsiteX8" fmla="*/ 55174 w 111552"/>
                <a:gd name="connsiteY8" fmla="*/ 105529 h 601129"/>
                <a:gd name="connsiteX9" fmla="*/ 101192 w 111552"/>
                <a:gd name="connsiteY9" fmla="*/ 601130 h 601129"/>
                <a:gd name="connsiteX10" fmla="*/ 8433 w 111552"/>
                <a:gd name="connsiteY10" fmla="*/ 601130 h 601129"/>
                <a:gd name="connsiteX11" fmla="*/ 8433 w 111552"/>
                <a:gd name="connsiteY11" fmla="*/ 191542 h 601129"/>
                <a:gd name="connsiteX12" fmla="*/ 101192 w 111552"/>
                <a:gd name="connsiteY12" fmla="*/ 191542 h 601129"/>
                <a:gd name="connsiteX13" fmla="*/ 101192 w 111552"/>
                <a:gd name="connsiteY13" fmla="*/ 601130 h 60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1552" h="601129">
                  <a:moveTo>
                    <a:pt x="55174" y="105529"/>
                  </a:moveTo>
                  <a:cubicBezTo>
                    <a:pt x="39995" y="105529"/>
                    <a:pt x="26985" y="100590"/>
                    <a:pt x="16143" y="90712"/>
                  </a:cubicBezTo>
                  <a:cubicBezTo>
                    <a:pt x="5301" y="80833"/>
                    <a:pt x="0" y="68305"/>
                    <a:pt x="0" y="53126"/>
                  </a:cubicBezTo>
                  <a:cubicBezTo>
                    <a:pt x="0" y="37947"/>
                    <a:pt x="5421" y="25298"/>
                    <a:pt x="16143" y="15179"/>
                  </a:cubicBezTo>
                  <a:cubicBezTo>
                    <a:pt x="26985" y="5060"/>
                    <a:pt x="39995" y="0"/>
                    <a:pt x="55174" y="0"/>
                  </a:cubicBezTo>
                  <a:cubicBezTo>
                    <a:pt x="70955" y="0"/>
                    <a:pt x="84206" y="5060"/>
                    <a:pt x="95169" y="15179"/>
                  </a:cubicBezTo>
                  <a:cubicBezTo>
                    <a:pt x="106131" y="25298"/>
                    <a:pt x="111552" y="37947"/>
                    <a:pt x="111552" y="53126"/>
                  </a:cubicBezTo>
                  <a:cubicBezTo>
                    <a:pt x="111552" y="67582"/>
                    <a:pt x="106131" y="79870"/>
                    <a:pt x="95169" y="90109"/>
                  </a:cubicBezTo>
                  <a:cubicBezTo>
                    <a:pt x="84327" y="100349"/>
                    <a:pt x="70955" y="105529"/>
                    <a:pt x="55174" y="105529"/>
                  </a:cubicBezTo>
                  <a:close/>
                  <a:moveTo>
                    <a:pt x="101192" y="601130"/>
                  </a:moveTo>
                  <a:lnTo>
                    <a:pt x="8433" y="601130"/>
                  </a:lnTo>
                  <a:lnTo>
                    <a:pt x="8433" y="191542"/>
                  </a:lnTo>
                  <a:lnTo>
                    <a:pt x="101192" y="191542"/>
                  </a:lnTo>
                  <a:lnTo>
                    <a:pt x="101192" y="601130"/>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28" name="Freeform: Shape 27">
              <a:extLst>
                <a:ext uri="{FF2B5EF4-FFF2-40B4-BE49-F238E27FC236}">
                  <a16:creationId xmlns:a16="http://schemas.microsoft.com/office/drawing/2014/main" id="{89BF90F6-7393-86F6-E47D-84A9971D7A7D}"/>
                </a:ext>
              </a:extLst>
            </p:cNvPr>
            <p:cNvSpPr/>
            <p:nvPr/>
          </p:nvSpPr>
          <p:spPr>
            <a:xfrm>
              <a:off x="1456618" y="2907519"/>
              <a:ext cx="319959" cy="428861"/>
            </a:xfrm>
            <a:custGeom>
              <a:avLst/>
              <a:gdLst>
                <a:gd name="connsiteX0" fmla="*/ 319598 w 319959"/>
                <a:gd name="connsiteY0" fmla="*/ 400432 h 428861"/>
                <a:gd name="connsiteX1" fmla="*/ 203227 w 319959"/>
                <a:gd name="connsiteY1" fmla="*/ 428862 h 428861"/>
                <a:gd name="connsiteX2" fmla="*/ 56017 w 319959"/>
                <a:gd name="connsiteY2" fmla="*/ 371881 h 428861"/>
                <a:gd name="connsiteX3" fmla="*/ 0 w 319959"/>
                <a:gd name="connsiteY3" fmla="*/ 224068 h 428861"/>
                <a:gd name="connsiteX4" fmla="*/ 60233 w 319959"/>
                <a:gd name="connsiteY4" fmla="*/ 61438 h 428861"/>
                <a:gd name="connsiteX5" fmla="*/ 221177 w 319959"/>
                <a:gd name="connsiteY5" fmla="*/ 0 h 428861"/>
                <a:gd name="connsiteX6" fmla="*/ 319960 w 319959"/>
                <a:gd name="connsiteY6" fmla="*/ 19636 h 428861"/>
                <a:gd name="connsiteX7" fmla="*/ 319960 w 319959"/>
                <a:gd name="connsiteY7" fmla="*/ 106011 h 428861"/>
                <a:gd name="connsiteX8" fmla="*/ 228767 w 319959"/>
                <a:gd name="connsiteY8" fmla="*/ 73967 h 428861"/>
                <a:gd name="connsiteX9" fmla="*/ 132393 w 319959"/>
                <a:gd name="connsiteY9" fmla="*/ 113721 h 428861"/>
                <a:gd name="connsiteX10" fmla="*/ 94807 w 319959"/>
                <a:gd name="connsiteY10" fmla="*/ 217924 h 428861"/>
                <a:gd name="connsiteX11" fmla="*/ 130225 w 319959"/>
                <a:gd name="connsiteY11" fmla="*/ 318273 h 428861"/>
                <a:gd name="connsiteX12" fmla="*/ 225273 w 319959"/>
                <a:gd name="connsiteY12" fmla="*/ 355016 h 428861"/>
                <a:gd name="connsiteX13" fmla="*/ 319719 w 319959"/>
                <a:gd name="connsiteY13" fmla="*/ 319358 h 428861"/>
                <a:gd name="connsiteX14" fmla="*/ 319719 w 319959"/>
                <a:gd name="connsiteY14" fmla="*/ 400432 h 428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9959" h="428861">
                  <a:moveTo>
                    <a:pt x="319598" y="400432"/>
                  </a:moveTo>
                  <a:cubicBezTo>
                    <a:pt x="286832" y="419345"/>
                    <a:pt x="248041" y="428862"/>
                    <a:pt x="203227" y="428862"/>
                  </a:cubicBezTo>
                  <a:cubicBezTo>
                    <a:pt x="142392" y="428862"/>
                    <a:pt x="93362" y="409828"/>
                    <a:pt x="56017" y="371881"/>
                  </a:cubicBezTo>
                  <a:cubicBezTo>
                    <a:pt x="18672" y="333934"/>
                    <a:pt x="0" y="284663"/>
                    <a:pt x="0" y="224068"/>
                  </a:cubicBezTo>
                  <a:cubicBezTo>
                    <a:pt x="0" y="156607"/>
                    <a:pt x="20118" y="102397"/>
                    <a:pt x="60233" y="61438"/>
                  </a:cubicBezTo>
                  <a:cubicBezTo>
                    <a:pt x="100349" y="20479"/>
                    <a:pt x="154077" y="0"/>
                    <a:pt x="221177" y="0"/>
                  </a:cubicBezTo>
                  <a:cubicBezTo>
                    <a:pt x="258522" y="0"/>
                    <a:pt x="291409" y="6505"/>
                    <a:pt x="319960" y="19636"/>
                  </a:cubicBezTo>
                  <a:lnTo>
                    <a:pt x="319960" y="106011"/>
                  </a:lnTo>
                  <a:cubicBezTo>
                    <a:pt x="291409" y="84688"/>
                    <a:pt x="261052" y="73967"/>
                    <a:pt x="228767" y="73967"/>
                  </a:cubicBezTo>
                  <a:cubicBezTo>
                    <a:pt x="189615" y="73967"/>
                    <a:pt x="157450" y="87218"/>
                    <a:pt x="132393" y="113721"/>
                  </a:cubicBezTo>
                  <a:cubicBezTo>
                    <a:pt x="107336" y="140223"/>
                    <a:pt x="94807" y="175038"/>
                    <a:pt x="94807" y="217924"/>
                  </a:cubicBezTo>
                  <a:cubicBezTo>
                    <a:pt x="94807" y="260329"/>
                    <a:pt x="106613" y="293819"/>
                    <a:pt x="130225" y="318273"/>
                  </a:cubicBezTo>
                  <a:cubicBezTo>
                    <a:pt x="153836" y="342849"/>
                    <a:pt x="185519" y="355016"/>
                    <a:pt x="225273" y="355016"/>
                  </a:cubicBezTo>
                  <a:cubicBezTo>
                    <a:pt x="258642" y="355016"/>
                    <a:pt x="290084" y="343210"/>
                    <a:pt x="319719" y="319358"/>
                  </a:cubicBezTo>
                  <a:lnTo>
                    <a:pt x="319719" y="400432"/>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29" name="Freeform: Shape 28">
              <a:extLst>
                <a:ext uri="{FF2B5EF4-FFF2-40B4-BE49-F238E27FC236}">
                  <a16:creationId xmlns:a16="http://schemas.microsoft.com/office/drawing/2014/main" id="{BE31851C-4ED8-00AD-D9E4-F2F0D3596449}"/>
                </a:ext>
              </a:extLst>
            </p:cNvPr>
            <p:cNvSpPr/>
            <p:nvPr/>
          </p:nvSpPr>
          <p:spPr>
            <a:xfrm>
              <a:off x="1860062" y="2910048"/>
              <a:ext cx="237560" cy="416694"/>
            </a:xfrm>
            <a:custGeom>
              <a:avLst/>
              <a:gdLst>
                <a:gd name="connsiteX0" fmla="*/ 237561 w 237560"/>
                <a:gd name="connsiteY0" fmla="*/ 95530 h 416694"/>
                <a:gd name="connsiteX1" fmla="*/ 189133 w 237560"/>
                <a:gd name="connsiteY1" fmla="*/ 82279 h 416694"/>
                <a:gd name="connsiteX2" fmla="*/ 120346 w 237560"/>
                <a:gd name="connsiteY2" fmla="*/ 119503 h 416694"/>
                <a:gd name="connsiteX3" fmla="*/ 92759 w 237560"/>
                <a:gd name="connsiteY3" fmla="*/ 220695 h 416694"/>
                <a:gd name="connsiteX4" fmla="*/ 92759 w 237560"/>
                <a:gd name="connsiteY4" fmla="*/ 416695 h 416694"/>
                <a:gd name="connsiteX5" fmla="*/ 0 w 237560"/>
                <a:gd name="connsiteY5" fmla="*/ 416695 h 416694"/>
                <a:gd name="connsiteX6" fmla="*/ 0 w 237560"/>
                <a:gd name="connsiteY6" fmla="*/ 7108 h 416694"/>
                <a:gd name="connsiteX7" fmla="*/ 92759 w 237560"/>
                <a:gd name="connsiteY7" fmla="*/ 7108 h 416694"/>
                <a:gd name="connsiteX8" fmla="*/ 92759 w 237560"/>
                <a:gd name="connsiteY8" fmla="*/ 91555 h 416694"/>
                <a:gd name="connsiteX9" fmla="*/ 94326 w 237560"/>
                <a:gd name="connsiteY9" fmla="*/ 91555 h 416694"/>
                <a:gd name="connsiteX10" fmla="*/ 136127 w 237560"/>
                <a:gd name="connsiteY10" fmla="*/ 24214 h 416694"/>
                <a:gd name="connsiteX11" fmla="*/ 199132 w 237560"/>
                <a:gd name="connsiteY11" fmla="*/ 0 h 416694"/>
                <a:gd name="connsiteX12" fmla="*/ 237561 w 237560"/>
                <a:gd name="connsiteY12" fmla="*/ 7589 h 416694"/>
                <a:gd name="connsiteX13" fmla="*/ 237561 w 237560"/>
                <a:gd name="connsiteY13" fmla="*/ 95530 h 41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7560" h="416694">
                  <a:moveTo>
                    <a:pt x="237561" y="95530"/>
                  </a:moveTo>
                  <a:cubicBezTo>
                    <a:pt x="226357" y="86736"/>
                    <a:pt x="210215" y="82279"/>
                    <a:pt x="189133" y="82279"/>
                  </a:cubicBezTo>
                  <a:cubicBezTo>
                    <a:pt x="161666" y="82279"/>
                    <a:pt x="138778" y="94687"/>
                    <a:pt x="120346" y="119503"/>
                  </a:cubicBezTo>
                  <a:cubicBezTo>
                    <a:pt x="101915" y="144319"/>
                    <a:pt x="92759" y="178050"/>
                    <a:pt x="92759" y="220695"/>
                  </a:cubicBezTo>
                  <a:lnTo>
                    <a:pt x="92759" y="416695"/>
                  </a:lnTo>
                  <a:lnTo>
                    <a:pt x="0" y="416695"/>
                  </a:lnTo>
                  <a:lnTo>
                    <a:pt x="0" y="7108"/>
                  </a:lnTo>
                  <a:lnTo>
                    <a:pt x="92759" y="7108"/>
                  </a:lnTo>
                  <a:lnTo>
                    <a:pt x="92759" y="91555"/>
                  </a:lnTo>
                  <a:lnTo>
                    <a:pt x="94326" y="91555"/>
                  </a:lnTo>
                  <a:cubicBezTo>
                    <a:pt x="103361" y="62763"/>
                    <a:pt x="117335" y="40356"/>
                    <a:pt x="136127" y="24214"/>
                  </a:cubicBezTo>
                  <a:cubicBezTo>
                    <a:pt x="154920" y="8071"/>
                    <a:pt x="175881" y="0"/>
                    <a:pt x="199132" y="0"/>
                  </a:cubicBezTo>
                  <a:cubicBezTo>
                    <a:pt x="215877" y="0"/>
                    <a:pt x="228766" y="2530"/>
                    <a:pt x="237561" y="7589"/>
                  </a:cubicBezTo>
                  <a:lnTo>
                    <a:pt x="237561" y="95530"/>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0" name="Freeform: Shape 29">
              <a:extLst>
                <a:ext uri="{FF2B5EF4-FFF2-40B4-BE49-F238E27FC236}">
                  <a16:creationId xmlns:a16="http://schemas.microsoft.com/office/drawing/2014/main" id="{737438C5-BD29-196D-4304-088CBF89FEBC}"/>
                </a:ext>
              </a:extLst>
            </p:cNvPr>
            <p:cNvSpPr/>
            <p:nvPr/>
          </p:nvSpPr>
          <p:spPr>
            <a:xfrm>
              <a:off x="2113765" y="2907760"/>
              <a:ext cx="421272" cy="428620"/>
            </a:xfrm>
            <a:custGeom>
              <a:avLst/>
              <a:gdLst>
                <a:gd name="connsiteX0" fmla="*/ 208046 w 421272"/>
                <a:gd name="connsiteY0" fmla="*/ 428621 h 428620"/>
                <a:gd name="connsiteX1" fmla="*/ 56619 w 421272"/>
                <a:gd name="connsiteY1" fmla="*/ 371279 h 428620"/>
                <a:gd name="connsiteX2" fmla="*/ 0 w 421272"/>
                <a:gd name="connsiteY2" fmla="*/ 219129 h 428620"/>
                <a:gd name="connsiteX3" fmla="*/ 59029 w 421272"/>
                <a:gd name="connsiteY3" fmla="*/ 57945 h 428620"/>
                <a:gd name="connsiteX4" fmla="*/ 218045 w 421272"/>
                <a:gd name="connsiteY4" fmla="*/ 0 h 428620"/>
                <a:gd name="connsiteX5" fmla="*/ 367665 w 421272"/>
                <a:gd name="connsiteY5" fmla="*/ 56378 h 428620"/>
                <a:gd name="connsiteX6" fmla="*/ 421273 w 421272"/>
                <a:gd name="connsiteY6" fmla="*/ 212744 h 428620"/>
                <a:gd name="connsiteX7" fmla="*/ 363448 w 421272"/>
                <a:gd name="connsiteY7" fmla="*/ 369713 h 428620"/>
                <a:gd name="connsiteX8" fmla="*/ 208046 w 421272"/>
                <a:gd name="connsiteY8" fmla="*/ 428621 h 428620"/>
                <a:gd name="connsiteX9" fmla="*/ 212503 w 421272"/>
                <a:gd name="connsiteY9" fmla="*/ 73846 h 428620"/>
                <a:gd name="connsiteX10" fmla="*/ 126490 w 421272"/>
                <a:gd name="connsiteY10" fmla="*/ 111793 h 428620"/>
                <a:gd name="connsiteX11" fmla="*/ 94928 w 421272"/>
                <a:gd name="connsiteY11" fmla="*/ 216599 h 428620"/>
                <a:gd name="connsiteX12" fmla="*/ 126972 w 421272"/>
                <a:gd name="connsiteY12" fmla="*/ 318032 h 428620"/>
                <a:gd name="connsiteX13" fmla="*/ 212624 w 421272"/>
                <a:gd name="connsiteY13" fmla="*/ 355016 h 428620"/>
                <a:gd name="connsiteX14" fmla="*/ 296830 w 421272"/>
                <a:gd name="connsiteY14" fmla="*/ 318635 h 428620"/>
                <a:gd name="connsiteX15" fmla="*/ 326224 w 421272"/>
                <a:gd name="connsiteY15" fmla="*/ 215033 h 428620"/>
                <a:gd name="connsiteX16" fmla="*/ 296830 w 421272"/>
                <a:gd name="connsiteY16" fmla="*/ 110589 h 428620"/>
                <a:gd name="connsiteX17" fmla="*/ 212503 w 421272"/>
                <a:gd name="connsiteY17" fmla="*/ 73846 h 428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1272" h="428620">
                  <a:moveTo>
                    <a:pt x="208046" y="428621"/>
                  </a:moveTo>
                  <a:cubicBezTo>
                    <a:pt x="144801" y="428621"/>
                    <a:pt x="94326" y="409467"/>
                    <a:pt x="56619" y="371279"/>
                  </a:cubicBezTo>
                  <a:cubicBezTo>
                    <a:pt x="18913" y="332970"/>
                    <a:pt x="0" y="282254"/>
                    <a:pt x="0" y="219129"/>
                  </a:cubicBezTo>
                  <a:cubicBezTo>
                    <a:pt x="0" y="150343"/>
                    <a:pt x="19636" y="96614"/>
                    <a:pt x="59029" y="57945"/>
                  </a:cubicBezTo>
                  <a:cubicBezTo>
                    <a:pt x="98301" y="19275"/>
                    <a:pt x="151306" y="0"/>
                    <a:pt x="218045" y="0"/>
                  </a:cubicBezTo>
                  <a:cubicBezTo>
                    <a:pt x="282013" y="0"/>
                    <a:pt x="331886" y="18793"/>
                    <a:pt x="367665" y="56378"/>
                  </a:cubicBezTo>
                  <a:cubicBezTo>
                    <a:pt x="403443" y="93964"/>
                    <a:pt x="421273" y="146126"/>
                    <a:pt x="421273" y="212744"/>
                  </a:cubicBezTo>
                  <a:cubicBezTo>
                    <a:pt x="421273" y="278037"/>
                    <a:pt x="401998" y="330441"/>
                    <a:pt x="363448" y="369713"/>
                  </a:cubicBezTo>
                  <a:cubicBezTo>
                    <a:pt x="324899" y="408985"/>
                    <a:pt x="273219" y="428621"/>
                    <a:pt x="208046" y="428621"/>
                  </a:cubicBezTo>
                  <a:close/>
                  <a:moveTo>
                    <a:pt x="212503" y="73846"/>
                  </a:moveTo>
                  <a:cubicBezTo>
                    <a:pt x="176243" y="73846"/>
                    <a:pt x="147572" y="86495"/>
                    <a:pt x="126490" y="111793"/>
                  </a:cubicBezTo>
                  <a:cubicBezTo>
                    <a:pt x="105408" y="137091"/>
                    <a:pt x="94928" y="172027"/>
                    <a:pt x="94928" y="216599"/>
                  </a:cubicBezTo>
                  <a:cubicBezTo>
                    <a:pt x="94928" y="259486"/>
                    <a:pt x="105649" y="293337"/>
                    <a:pt x="126972" y="318032"/>
                  </a:cubicBezTo>
                  <a:cubicBezTo>
                    <a:pt x="148295" y="342728"/>
                    <a:pt x="176845" y="355016"/>
                    <a:pt x="212624" y="355016"/>
                  </a:cubicBezTo>
                  <a:cubicBezTo>
                    <a:pt x="249125" y="355016"/>
                    <a:pt x="277194" y="342849"/>
                    <a:pt x="296830" y="318635"/>
                  </a:cubicBezTo>
                  <a:cubicBezTo>
                    <a:pt x="316466" y="294421"/>
                    <a:pt x="326224" y="259847"/>
                    <a:pt x="326224" y="215033"/>
                  </a:cubicBezTo>
                  <a:cubicBezTo>
                    <a:pt x="326224" y="169979"/>
                    <a:pt x="316466" y="135164"/>
                    <a:pt x="296830" y="110589"/>
                  </a:cubicBezTo>
                  <a:cubicBezTo>
                    <a:pt x="277074" y="86134"/>
                    <a:pt x="249005" y="73846"/>
                    <a:pt x="212503" y="73846"/>
                  </a:cubicBez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1" name="Freeform: Shape 30">
              <a:extLst>
                <a:ext uri="{FF2B5EF4-FFF2-40B4-BE49-F238E27FC236}">
                  <a16:creationId xmlns:a16="http://schemas.microsoft.com/office/drawing/2014/main" id="{AD100A51-2DC4-4CC8-4C56-E56F32F985B0}"/>
                </a:ext>
              </a:extLst>
            </p:cNvPr>
            <p:cNvSpPr/>
            <p:nvPr/>
          </p:nvSpPr>
          <p:spPr>
            <a:xfrm>
              <a:off x="2579249" y="2907519"/>
              <a:ext cx="290686" cy="428861"/>
            </a:xfrm>
            <a:custGeom>
              <a:avLst/>
              <a:gdLst>
                <a:gd name="connsiteX0" fmla="*/ 0 w 290686"/>
                <a:gd name="connsiteY0" fmla="*/ 406455 h 428861"/>
                <a:gd name="connsiteX1" fmla="*/ 0 w 290686"/>
                <a:gd name="connsiteY1" fmla="*/ 320442 h 428861"/>
                <a:gd name="connsiteX2" fmla="*/ 114805 w 290686"/>
                <a:gd name="connsiteY2" fmla="*/ 360075 h 428861"/>
                <a:gd name="connsiteX3" fmla="*/ 198770 w 290686"/>
                <a:gd name="connsiteY3" fmla="*/ 310443 h 428861"/>
                <a:gd name="connsiteX4" fmla="*/ 191542 w 290686"/>
                <a:gd name="connsiteY4" fmla="*/ 286591 h 428861"/>
                <a:gd name="connsiteX5" fmla="*/ 172147 w 290686"/>
                <a:gd name="connsiteY5" fmla="*/ 269243 h 428861"/>
                <a:gd name="connsiteX6" fmla="*/ 143355 w 290686"/>
                <a:gd name="connsiteY6" fmla="*/ 255631 h 428861"/>
                <a:gd name="connsiteX7" fmla="*/ 106372 w 290686"/>
                <a:gd name="connsiteY7" fmla="*/ 242018 h 428861"/>
                <a:gd name="connsiteX8" fmla="*/ 60956 w 290686"/>
                <a:gd name="connsiteY8" fmla="*/ 220816 h 428861"/>
                <a:gd name="connsiteX9" fmla="*/ 27346 w 290686"/>
                <a:gd name="connsiteY9" fmla="*/ 195397 h 428861"/>
                <a:gd name="connsiteX10" fmla="*/ 7107 w 290686"/>
                <a:gd name="connsiteY10" fmla="*/ 163233 h 428861"/>
                <a:gd name="connsiteX11" fmla="*/ 361 w 290686"/>
                <a:gd name="connsiteY11" fmla="*/ 121190 h 428861"/>
                <a:gd name="connsiteX12" fmla="*/ 14336 w 290686"/>
                <a:gd name="connsiteY12" fmla="*/ 69027 h 428861"/>
                <a:gd name="connsiteX13" fmla="*/ 51921 w 290686"/>
                <a:gd name="connsiteY13" fmla="*/ 31080 h 428861"/>
                <a:gd name="connsiteX14" fmla="*/ 105529 w 290686"/>
                <a:gd name="connsiteY14" fmla="*/ 7830 h 428861"/>
                <a:gd name="connsiteX15" fmla="*/ 167569 w 290686"/>
                <a:gd name="connsiteY15" fmla="*/ 0 h 428861"/>
                <a:gd name="connsiteX16" fmla="*/ 269123 w 290686"/>
                <a:gd name="connsiteY16" fmla="*/ 17227 h 428861"/>
                <a:gd name="connsiteX17" fmla="*/ 269123 w 290686"/>
                <a:gd name="connsiteY17" fmla="*/ 98421 h 428861"/>
                <a:gd name="connsiteX18" fmla="*/ 169979 w 290686"/>
                <a:gd name="connsiteY18" fmla="*/ 68787 h 428861"/>
                <a:gd name="connsiteX19" fmla="*/ 138175 w 290686"/>
                <a:gd name="connsiteY19" fmla="*/ 72401 h 428861"/>
                <a:gd name="connsiteX20" fmla="*/ 113962 w 290686"/>
                <a:gd name="connsiteY20" fmla="*/ 82399 h 428861"/>
                <a:gd name="connsiteX21" fmla="*/ 98421 w 290686"/>
                <a:gd name="connsiteY21" fmla="*/ 97819 h 428861"/>
                <a:gd name="connsiteX22" fmla="*/ 92880 w 290686"/>
                <a:gd name="connsiteY22" fmla="*/ 117576 h 428861"/>
                <a:gd name="connsiteX23" fmla="*/ 98421 w 290686"/>
                <a:gd name="connsiteY23" fmla="*/ 139982 h 428861"/>
                <a:gd name="connsiteX24" fmla="*/ 115046 w 290686"/>
                <a:gd name="connsiteY24" fmla="*/ 156125 h 428861"/>
                <a:gd name="connsiteX25" fmla="*/ 141428 w 290686"/>
                <a:gd name="connsiteY25" fmla="*/ 168895 h 428861"/>
                <a:gd name="connsiteX26" fmla="*/ 176845 w 290686"/>
                <a:gd name="connsiteY26" fmla="*/ 181544 h 428861"/>
                <a:gd name="connsiteX27" fmla="*/ 224189 w 290686"/>
                <a:gd name="connsiteY27" fmla="*/ 203589 h 428861"/>
                <a:gd name="connsiteX28" fmla="*/ 259967 w 290686"/>
                <a:gd name="connsiteY28" fmla="*/ 229007 h 428861"/>
                <a:gd name="connsiteX29" fmla="*/ 282736 w 290686"/>
                <a:gd name="connsiteY29" fmla="*/ 261774 h 428861"/>
                <a:gd name="connsiteX30" fmla="*/ 290687 w 290686"/>
                <a:gd name="connsiteY30" fmla="*/ 305986 h 428861"/>
                <a:gd name="connsiteX31" fmla="*/ 276230 w 290686"/>
                <a:gd name="connsiteY31" fmla="*/ 360437 h 428861"/>
                <a:gd name="connsiteX32" fmla="*/ 237801 w 290686"/>
                <a:gd name="connsiteY32" fmla="*/ 398866 h 428861"/>
                <a:gd name="connsiteX33" fmla="*/ 182387 w 290686"/>
                <a:gd name="connsiteY33" fmla="*/ 421513 h 428861"/>
                <a:gd name="connsiteX34" fmla="*/ 116130 w 290686"/>
                <a:gd name="connsiteY34" fmla="*/ 428862 h 428861"/>
                <a:gd name="connsiteX35" fmla="*/ 0 w 290686"/>
                <a:gd name="connsiteY35" fmla="*/ 406455 h 428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90686" h="428861">
                  <a:moveTo>
                    <a:pt x="0" y="406455"/>
                  </a:moveTo>
                  <a:lnTo>
                    <a:pt x="0" y="320442"/>
                  </a:lnTo>
                  <a:cubicBezTo>
                    <a:pt x="34695" y="346824"/>
                    <a:pt x="72882" y="360075"/>
                    <a:pt x="114805" y="360075"/>
                  </a:cubicBezTo>
                  <a:cubicBezTo>
                    <a:pt x="170822" y="360075"/>
                    <a:pt x="198770" y="343571"/>
                    <a:pt x="198770" y="310443"/>
                  </a:cubicBezTo>
                  <a:cubicBezTo>
                    <a:pt x="198770" y="301167"/>
                    <a:pt x="196361" y="293216"/>
                    <a:pt x="191542" y="286591"/>
                  </a:cubicBezTo>
                  <a:cubicBezTo>
                    <a:pt x="186724" y="280085"/>
                    <a:pt x="180218" y="274303"/>
                    <a:pt x="172147" y="269243"/>
                  </a:cubicBezTo>
                  <a:cubicBezTo>
                    <a:pt x="163955" y="264184"/>
                    <a:pt x="154438" y="259606"/>
                    <a:pt x="143355" y="255631"/>
                  </a:cubicBezTo>
                  <a:cubicBezTo>
                    <a:pt x="132273" y="251655"/>
                    <a:pt x="119985" y="247077"/>
                    <a:pt x="106372" y="242018"/>
                  </a:cubicBezTo>
                  <a:cubicBezTo>
                    <a:pt x="89627" y="235392"/>
                    <a:pt x="74448" y="228285"/>
                    <a:pt x="60956" y="220816"/>
                  </a:cubicBezTo>
                  <a:cubicBezTo>
                    <a:pt x="47464" y="213347"/>
                    <a:pt x="36260" y="204914"/>
                    <a:pt x="27346" y="195397"/>
                  </a:cubicBezTo>
                  <a:cubicBezTo>
                    <a:pt x="18431" y="185880"/>
                    <a:pt x="11685" y="175159"/>
                    <a:pt x="7107" y="163233"/>
                  </a:cubicBezTo>
                  <a:cubicBezTo>
                    <a:pt x="2530" y="151186"/>
                    <a:pt x="361" y="137212"/>
                    <a:pt x="361" y="121190"/>
                  </a:cubicBezTo>
                  <a:cubicBezTo>
                    <a:pt x="361" y="101433"/>
                    <a:pt x="5060" y="84086"/>
                    <a:pt x="14336" y="69027"/>
                  </a:cubicBezTo>
                  <a:cubicBezTo>
                    <a:pt x="23611" y="53969"/>
                    <a:pt x="36140" y="41320"/>
                    <a:pt x="51921" y="31080"/>
                  </a:cubicBezTo>
                  <a:cubicBezTo>
                    <a:pt x="67702" y="20841"/>
                    <a:pt x="85531" y="13131"/>
                    <a:pt x="105529" y="7830"/>
                  </a:cubicBezTo>
                  <a:cubicBezTo>
                    <a:pt x="125526" y="2530"/>
                    <a:pt x="146247" y="0"/>
                    <a:pt x="167569" y="0"/>
                  </a:cubicBezTo>
                  <a:cubicBezTo>
                    <a:pt x="205396" y="0"/>
                    <a:pt x="239247" y="5782"/>
                    <a:pt x="269123" y="17227"/>
                  </a:cubicBezTo>
                  <a:lnTo>
                    <a:pt x="269123" y="98421"/>
                  </a:lnTo>
                  <a:cubicBezTo>
                    <a:pt x="240331" y="78665"/>
                    <a:pt x="207203" y="68787"/>
                    <a:pt x="169979" y="68787"/>
                  </a:cubicBezTo>
                  <a:cubicBezTo>
                    <a:pt x="158293" y="68787"/>
                    <a:pt x="147692" y="69991"/>
                    <a:pt x="138175" y="72401"/>
                  </a:cubicBezTo>
                  <a:cubicBezTo>
                    <a:pt x="128658" y="74810"/>
                    <a:pt x="120587" y="78183"/>
                    <a:pt x="113962" y="82399"/>
                  </a:cubicBezTo>
                  <a:cubicBezTo>
                    <a:pt x="107336" y="86616"/>
                    <a:pt x="102035" y="91796"/>
                    <a:pt x="98421" y="97819"/>
                  </a:cubicBezTo>
                  <a:cubicBezTo>
                    <a:pt x="94687" y="103842"/>
                    <a:pt x="92880" y="110468"/>
                    <a:pt x="92880" y="117576"/>
                  </a:cubicBezTo>
                  <a:cubicBezTo>
                    <a:pt x="92880" y="126370"/>
                    <a:pt x="94687" y="133839"/>
                    <a:pt x="98421" y="139982"/>
                  </a:cubicBezTo>
                  <a:cubicBezTo>
                    <a:pt x="102156" y="146126"/>
                    <a:pt x="107697" y="151547"/>
                    <a:pt x="115046" y="156125"/>
                  </a:cubicBezTo>
                  <a:cubicBezTo>
                    <a:pt x="122394" y="160823"/>
                    <a:pt x="131188" y="165040"/>
                    <a:pt x="141428" y="168895"/>
                  </a:cubicBezTo>
                  <a:cubicBezTo>
                    <a:pt x="151668" y="172749"/>
                    <a:pt x="163473" y="176966"/>
                    <a:pt x="176845" y="181544"/>
                  </a:cubicBezTo>
                  <a:cubicBezTo>
                    <a:pt x="194433" y="188772"/>
                    <a:pt x="210215" y="196120"/>
                    <a:pt x="224189" y="203589"/>
                  </a:cubicBezTo>
                  <a:cubicBezTo>
                    <a:pt x="238163" y="211058"/>
                    <a:pt x="250089" y="219491"/>
                    <a:pt x="259967" y="229007"/>
                  </a:cubicBezTo>
                  <a:cubicBezTo>
                    <a:pt x="269846" y="238524"/>
                    <a:pt x="277435" y="249366"/>
                    <a:pt x="282736" y="261774"/>
                  </a:cubicBezTo>
                  <a:cubicBezTo>
                    <a:pt x="288036" y="274182"/>
                    <a:pt x="290687" y="288879"/>
                    <a:pt x="290687" y="305986"/>
                  </a:cubicBezTo>
                  <a:cubicBezTo>
                    <a:pt x="290687" y="326827"/>
                    <a:pt x="285868" y="344897"/>
                    <a:pt x="276230" y="360437"/>
                  </a:cubicBezTo>
                  <a:cubicBezTo>
                    <a:pt x="266593" y="375857"/>
                    <a:pt x="253824" y="388746"/>
                    <a:pt x="237801" y="398866"/>
                  </a:cubicBezTo>
                  <a:cubicBezTo>
                    <a:pt x="221779" y="408985"/>
                    <a:pt x="203348" y="416574"/>
                    <a:pt x="182387" y="421513"/>
                  </a:cubicBezTo>
                  <a:cubicBezTo>
                    <a:pt x="161425" y="426453"/>
                    <a:pt x="139380" y="428862"/>
                    <a:pt x="116130" y="428862"/>
                  </a:cubicBezTo>
                  <a:cubicBezTo>
                    <a:pt x="71678" y="428862"/>
                    <a:pt x="32887" y="421393"/>
                    <a:pt x="0" y="406455"/>
                  </a:cubicBez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2" name="Freeform: Shape 31">
              <a:extLst>
                <a:ext uri="{FF2B5EF4-FFF2-40B4-BE49-F238E27FC236}">
                  <a16:creationId xmlns:a16="http://schemas.microsoft.com/office/drawing/2014/main" id="{F7FE12BB-EC28-A5AA-481B-43959FE330E2}"/>
                </a:ext>
              </a:extLst>
            </p:cNvPr>
            <p:cNvSpPr/>
            <p:nvPr/>
          </p:nvSpPr>
          <p:spPr>
            <a:xfrm>
              <a:off x="2907039" y="2907760"/>
              <a:ext cx="421272" cy="428620"/>
            </a:xfrm>
            <a:custGeom>
              <a:avLst/>
              <a:gdLst>
                <a:gd name="connsiteX0" fmla="*/ 208046 w 421272"/>
                <a:gd name="connsiteY0" fmla="*/ 428621 h 428620"/>
                <a:gd name="connsiteX1" fmla="*/ 56620 w 421272"/>
                <a:gd name="connsiteY1" fmla="*/ 371279 h 428620"/>
                <a:gd name="connsiteX2" fmla="*/ 0 w 421272"/>
                <a:gd name="connsiteY2" fmla="*/ 219129 h 428620"/>
                <a:gd name="connsiteX3" fmla="*/ 59029 w 421272"/>
                <a:gd name="connsiteY3" fmla="*/ 57945 h 428620"/>
                <a:gd name="connsiteX4" fmla="*/ 218045 w 421272"/>
                <a:gd name="connsiteY4" fmla="*/ 0 h 428620"/>
                <a:gd name="connsiteX5" fmla="*/ 367665 w 421272"/>
                <a:gd name="connsiteY5" fmla="*/ 56378 h 428620"/>
                <a:gd name="connsiteX6" fmla="*/ 421273 w 421272"/>
                <a:gd name="connsiteY6" fmla="*/ 212744 h 428620"/>
                <a:gd name="connsiteX7" fmla="*/ 363449 w 421272"/>
                <a:gd name="connsiteY7" fmla="*/ 369713 h 428620"/>
                <a:gd name="connsiteX8" fmla="*/ 208046 w 421272"/>
                <a:gd name="connsiteY8" fmla="*/ 428621 h 428620"/>
                <a:gd name="connsiteX9" fmla="*/ 212504 w 421272"/>
                <a:gd name="connsiteY9" fmla="*/ 73846 h 428620"/>
                <a:gd name="connsiteX10" fmla="*/ 126490 w 421272"/>
                <a:gd name="connsiteY10" fmla="*/ 111793 h 428620"/>
                <a:gd name="connsiteX11" fmla="*/ 94928 w 421272"/>
                <a:gd name="connsiteY11" fmla="*/ 216599 h 428620"/>
                <a:gd name="connsiteX12" fmla="*/ 126972 w 421272"/>
                <a:gd name="connsiteY12" fmla="*/ 318032 h 428620"/>
                <a:gd name="connsiteX13" fmla="*/ 212624 w 421272"/>
                <a:gd name="connsiteY13" fmla="*/ 355016 h 428620"/>
                <a:gd name="connsiteX14" fmla="*/ 296830 w 421272"/>
                <a:gd name="connsiteY14" fmla="*/ 318635 h 428620"/>
                <a:gd name="connsiteX15" fmla="*/ 326224 w 421272"/>
                <a:gd name="connsiteY15" fmla="*/ 215033 h 428620"/>
                <a:gd name="connsiteX16" fmla="*/ 296830 w 421272"/>
                <a:gd name="connsiteY16" fmla="*/ 110589 h 428620"/>
                <a:gd name="connsiteX17" fmla="*/ 212504 w 421272"/>
                <a:gd name="connsiteY17" fmla="*/ 73846 h 428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1272" h="428620">
                  <a:moveTo>
                    <a:pt x="208046" y="428621"/>
                  </a:moveTo>
                  <a:cubicBezTo>
                    <a:pt x="144801" y="428621"/>
                    <a:pt x="94326" y="409467"/>
                    <a:pt x="56620" y="371279"/>
                  </a:cubicBezTo>
                  <a:cubicBezTo>
                    <a:pt x="18913" y="332970"/>
                    <a:pt x="0" y="282254"/>
                    <a:pt x="0" y="219129"/>
                  </a:cubicBezTo>
                  <a:cubicBezTo>
                    <a:pt x="0" y="150343"/>
                    <a:pt x="19636" y="96614"/>
                    <a:pt x="59029" y="57945"/>
                  </a:cubicBezTo>
                  <a:cubicBezTo>
                    <a:pt x="98301" y="19275"/>
                    <a:pt x="151306" y="0"/>
                    <a:pt x="218045" y="0"/>
                  </a:cubicBezTo>
                  <a:cubicBezTo>
                    <a:pt x="282013" y="0"/>
                    <a:pt x="331886" y="18793"/>
                    <a:pt x="367665" y="56378"/>
                  </a:cubicBezTo>
                  <a:cubicBezTo>
                    <a:pt x="403444" y="93964"/>
                    <a:pt x="421273" y="146126"/>
                    <a:pt x="421273" y="212744"/>
                  </a:cubicBezTo>
                  <a:cubicBezTo>
                    <a:pt x="421273" y="278037"/>
                    <a:pt x="401998" y="330441"/>
                    <a:pt x="363449" y="369713"/>
                  </a:cubicBezTo>
                  <a:cubicBezTo>
                    <a:pt x="324899" y="408985"/>
                    <a:pt x="273098" y="428621"/>
                    <a:pt x="208046" y="428621"/>
                  </a:cubicBezTo>
                  <a:close/>
                  <a:moveTo>
                    <a:pt x="212504" y="73846"/>
                  </a:moveTo>
                  <a:cubicBezTo>
                    <a:pt x="176243" y="73846"/>
                    <a:pt x="147572" y="86495"/>
                    <a:pt x="126490" y="111793"/>
                  </a:cubicBezTo>
                  <a:cubicBezTo>
                    <a:pt x="105408" y="137091"/>
                    <a:pt x="94928" y="172027"/>
                    <a:pt x="94928" y="216599"/>
                  </a:cubicBezTo>
                  <a:cubicBezTo>
                    <a:pt x="94928" y="259486"/>
                    <a:pt x="105649" y="293337"/>
                    <a:pt x="126972" y="318032"/>
                  </a:cubicBezTo>
                  <a:cubicBezTo>
                    <a:pt x="148295" y="342728"/>
                    <a:pt x="176845" y="355016"/>
                    <a:pt x="212624" y="355016"/>
                  </a:cubicBezTo>
                  <a:cubicBezTo>
                    <a:pt x="249125" y="355016"/>
                    <a:pt x="277194" y="342849"/>
                    <a:pt x="296830" y="318635"/>
                  </a:cubicBezTo>
                  <a:cubicBezTo>
                    <a:pt x="316467" y="294421"/>
                    <a:pt x="326224" y="259847"/>
                    <a:pt x="326224" y="215033"/>
                  </a:cubicBezTo>
                  <a:cubicBezTo>
                    <a:pt x="326224" y="169979"/>
                    <a:pt x="316467" y="135164"/>
                    <a:pt x="296830" y="110589"/>
                  </a:cubicBezTo>
                  <a:cubicBezTo>
                    <a:pt x="277074" y="86134"/>
                    <a:pt x="249005" y="73846"/>
                    <a:pt x="212504" y="73846"/>
                  </a:cubicBez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3" name="Freeform: Shape 32">
              <a:extLst>
                <a:ext uri="{FF2B5EF4-FFF2-40B4-BE49-F238E27FC236}">
                  <a16:creationId xmlns:a16="http://schemas.microsoft.com/office/drawing/2014/main" id="{0B603A97-3CD3-0CC9-1AEC-65E19B67F179}"/>
                </a:ext>
              </a:extLst>
            </p:cNvPr>
            <p:cNvSpPr/>
            <p:nvPr/>
          </p:nvSpPr>
          <p:spPr>
            <a:xfrm>
              <a:off x="3337346" y="2711278"/>
              <a:ext cx="272857" cy="615465"/>
            </a:xfrm>
            <a:custGeom>
              <a:avLst/>
              <a:gdLst>
                <a:gd name="connsiteX0" fmla="*/ 272737 w 272857"/>
                <a:gd name="connsiteY0" fmla="*/ 84688 h 615465"/>
                <a:gd name="connsiteX1" fmla="*/ 229971 w 272857"/>
                <a:gd name="connsiteY1" fmla="*/ 73846 h 615465"/>
                <a:gd name="connsiteX2" fmla="*/ 162389 w 272857"/>
                <a:gd name="connsiteY2" fmla="*/ 150222 h 615465"/>
                <a:gd name="connsiteX3" fmla="*/ 162389 w 272857"/>
                <a:gd name="connsiteY3" fmla="*/ 205878 h 615465"/>
                <a:gd name="connsiteX4" fmla="*/ 257558 w 272857"/>
                <a:gd name="connsiteY4" fmla="*/ 205878 h 615465"/>
                <a:gd name="connsiteX5" fmla="*/ 257558 w 272857"/>
                <a:gd name="connsiteY5" fmla="*/ 278640 h 615465"/>
                <a:gd name="connsiteX6" fmla="*/ 162751 w 272857"/>
                <a:gd name="connsiteY6" fmla="*/ 278640 h 615465"/>
                <a:gd name="connsiteX7" fmla="*/ 162751 w 272857"/>
                <a:gd name="connsiteY7" fmla="*/ 615465 h 615465"/>
                <a:gd name="connsiteX8" fmla="*/ 69991 w 272857"/>
                <a:gd name="connsiteY8" fmla="*/ 615465 h 615465"/>
                <a:gd name="connsiteX9" fmla="*/ 69991 w 272857"/>
                <a:gd name="connsiteY9" fmla="*/ 278760 h 615465"/>
                <a:gd name="connsiteX10" fmla="*/ 0 w 272857"/>
                <a:gd name="connsiteY10" fmla="*/ 278760 h 615465"/>
                <a:gd name="connsiteX11" fmla="*/ 0 w 272857"/>
                <a:gd name="connsiteY11" fmla="*/ 205998 h 615465"/>
                <a:gd name="connsiteX12" fmla="*/ 69991 w 272857"/>
                <a:gd name="connsiteY12" fmla="*/ 205998 h 615465"/>
                <a:gd name="connsiteX13" fmla="*/ 69991 w 272857"/>
                <a:gd name="connsiteY13" fmla="*/ 139501 h 615465"/>
                <a:gd name="connsiteX14" fmla="*/ 112396 w 272857"/>
                <a:gd name="connsiteY14" fmla="*/ 37345 h 615465"/>
                <a:gd name="connsiteX15" fmla="*/ 218406 w 272857"/>
                <a:gd name="connsiteY15" fmla="*/ 0 h 615465"/>
                <a:gd name="connsiteX16" fmla="*/ 272857 w 272857"/>
                <a:gd name="connsiteY16" fmla="*/ 7589 h 615465"/>
                <a:gd name="connsiteX17" fmla="*/ 272857 w 272857"/>
                <a:gd name="connsiteY17" fmla="*/ 84688 h 615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72857" h="615465">
                  <a:moveTo>
                    <a:pt x="272737" y="84688"/>
                  </a:moveTo>
                  <a:cubicBezTo>
                    <a:pt x="260208" y="77460"/>
                    <a:pt x="245993" y="73846"/>
                    <a:pt x="229971" y="73846"/>
                  </a:cubicBezTo>
                  <a:cubicBezTo>
                    <a:pt x="184917" y="73846"/>
                    <a:pt x="162389" y="99265"/>
                    <a:pt x="162389" y="150222"/>
                  </a:cubicBezTo>
                  <a:lnTo>
                    <a:pt x="162389" y="205878"/>
                  </a:lnTo>
                  <a:lnTo>
                    <a:pt x="257558" y="205878"/>
                  </a:lnTo>
                  <a:lnTo>
                    <a:pt x="257558" y="278640"/>
                  </a:lnTo>
                  <a:lnTo>
                    <a:pt x="162751" y="278640"/>
                  </a:lnTo>
                  <a:lnTo>
                    <a:pt x="162751" y="615465"/>
                  </a:lnTo>
                  <a:lnTo>
                    <a:pt x="69991" y="615465"/>
                  </a:lnTo>
                  <a:lnTo>
                    <a:pt x="69991" y="278760"/>
                  </a:lnTo>
                  <a:lnTo>
                    <a:pt x="0" y="278760"/>
                  </a:lnTo>
                  <a:lnTo>
                    <a:pt x="0" y="205998"/>
                  </a:lnTo>
                  <a:lnTo>
                    <a:pt x="69991" y="205998"/>
                  </a:lnTo>
                  <a:lnTo>
                    <a:pt x="69991" y="139501"/>
                  </a:lnTo>
                  <a:cubicBezTo>
                    <a:pt x="69991" y="96253"/>
                    <a:pt x="84086" y="62281"/>
                    <a:pt x="112396" y="37345"/>
                  </a:cubicBezTo>
                  <a:cubicBezTo>
                    <a:pt x="140705" y="12408"/>
                    <a:pt x="176002" y="0"/>
                    <a:pt x="218406" y="0"/>
                  </a:cubicBezTo>
                  <a:cubicBezTo>
                    <a:pt x="241295" y="0"/>
                    <a:pt x="259486" y="2530"/>
                    <a:pt x="272857" y="7589"/>
                  </a:cubicBezTo>
                  <a:lnTo>
                    <a:pt x="272857" y="84688"/>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4" name="Freeform: Shape 33">
              <a:extLst>
                <a:ext uri="{FF2B5EF4-FFF2-40B4-BE49-F238E27FC236}">
                  <a16:creationId xmlns:a16="http://schemas.microsoft.com/office/drawing/2014/main" id="{3B7D3D84-4927-DFF8-B8AE-75D31F65221B}"/>
                </a:ext>
              </a:extLst>
            </p:cNvPr>
            <p:cNvSpPr/>
            <p:nvPr/>
          </p:nvSpPr>
          <p:spPr>
            <a:xfrm>
              <a:off x="3575871" y="2796087"/>
              <a:ext cx="259244" cy="539932"/>
            </a:xfrm>
            <a:custGeom>
              <a:avLst/>
              <a:gdLst>
                <a:gd name="connsiteX0" fmla="*/ 259124 w 259244"/>
                <a:gd name="connsiteY0" fmla="*/ 526320 h 539932"/>
                <a:gd name="connsiteX1" fmla="*/ 187567 w 259244"/>
                <a:gd name="connsiteY1" fmla="*/ 539932 h 539932"/>
                <a:gd name="connsiteX2" fmla="*/ 68425 w 259244"/>
                <a:gd name="connsiteY2" fmla="*/ 425489 h 539932"/>
                <a:gd name="connsiteX3" fmla="*/ 68425 w 259244"/>
                <a:gd name="connsiteY3" fmla="*/ 193952 h 539932"/>
                <a:gd name="connsiteX4" fmla="*/ 0 w 259244"/>
                <a:gd name="connsiteY4" fmla="*/ 193952 h 539932"/>
                <a:gd name="connsiteX5" fmla="*/ 0 w 259244"/>
                <a:gd name="connsiteY5" fmla="*/ 121190 h 539932"/>
                <a:gd name="connsiteX6" fmla="*/ 68425 w 259244"/>
                <a:gd name="connsiteY6" fmla="*/ 121190 h 539932"/>
                <a:gd name="connsiteX7" fmla="*/ 68425 w 259244"/>
                <a:gd name="connsiteY7" fmla="*/ 26382 h 539932"/>
                <a:gd name="connsiteX8" fmla="*/ 161184 w 259244"/>
                <a:gd name="connsiteY8" fmla="*/ 0 h 539932"/>
                <a:gd name="connsiteX9" fmla="*/ 161184 w 259244"/>
                <a:gd name="connsiteY9" fmla="*/ 121190 h 539932"/>
                <a:gd name="connsiteX10" fmla="*/ 259124 w 259244"/>
                <a:gd name="connsiteY10" fmla="*/ 121190 h 539932"/>
                <a:gd name="connsiteX11" fmla="*/ 259124 w 259244"/>
                <a:gd name="connsiteY11" fmla="*/ 193952 h 539932"/>
                <a:gd name="connsiteX12" fmla="*/ 161184 w 259244"/>
                <a:gd name="connsiteY12" fmla="*/ 193952 h 539932"/>
                <a:gd name="connsiteX13" fmla="*/ 161184 w 259244"/>
                <a:gd name="connsiteY13" fmla="*/ 398745 h 539932"/>
                <a:gd name="connsiteX14" fmla="*/ 174436 w 259244"/>
                <a:gd name="connsiteY14" fmla="*/ 450787 h 539932"/>
                <a:gd name="connsiteX15" fmla="*/ 218406 w 259244"/>
                <a:gd name="connsiteY15" fmla="*/ 466327 h 539932"/>
                <a:gd name="connsiteX16" fmla="*/ 259244 w 259244"/>
                <a:gd name="connsiteY16" fmla="*/ 452714 h 539932"/>
                <a:gd name="connsiteX17" fmla="*/ 259244 w 259244"/>
                <a:gd name="connsiteY17" fmla="*/ 526320 h 539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59244" h="539932">
                  <a:moveTo>
                    <a:pt x="259124" y="526320"/>
                  </a:moveTo>
                  <a:cubicBezTo>
                    <a:pt x="240934" y="535355"/>
                    <a:pt x="217081" y="539932"/>
                    <a:pt x="187567" y="539932"/>
                  </a:cubicBezTo>
                  <a:cubicBezTo>
                    <a:pt x="108059" y="539932"/>
                    <a:pt x="68425" y="501744"/>
                    <a:pt x="68425" y="425489"/>
                  </a:cubicBezTo>
                  <a:lnTo>
                    <a:pt x="68425" y="193952"/>
                  </a:lnTo>
                  <a:lnTo>
                    <a:pt x="0" y="193952"/>
                  </a:lnTo>
                  <a:lnTo>
                    <a:pt x="0" y="121190"/>
                  </a:lnTo>
                  <a:lnTo>
                    <a:pt x="68425" y="121190"/>
                  </a:lnTo>
                  <a:lnTo>
                    <a:pt x="68425" y="26382"/>
                  </a:lnTo>
                  <a:lnTo>
                    <a:pt x="161184" y="0"/>
                  </a:lnTo>
                  <a:lnTo>
                    <a:pt x="161184" y="121190"/>
                  </a:lnTo>
                  <a:lnTo>
                    <a:pt x="259124" y="121190"/>
                  </a:lnTo>
                  <a:lnTo>
                    <a:pt x="259124" y="193952"/>
                  </a:lnTo>
                  <a:lnTo>
                    <a:pt x="161184" y="193952"/>
                  </a:lnTo>
                  <a:lnTo>
                    <a:pt x="161184" y="398745"/>
                  </a:lnTo>
                  <a:cubicBezTo>
                    <a:pt x="161184" y="422959"/>
                    <a:pt x="165642" y="440306"/>
                    <a:pt x="174436" y="450787"/>
                  </a:cubicBezTo>
                  <a:cubicBezTo>
                    <a:pt x="183230" y="461267"/>
                    <a:pt x="197927" y="466327"/>
                    <a:pt x="218406" y="466327"/>
                  </a:cubicBezTo>
                  <a:cubicBezTo>
                    <a:pt x="234187" y="466327"/>
                    <a:pt x="247680" y="461749"/>
                    <a:pt x="259244" y="452714"/>
                  </a:cubicBezTo>
                  <a:lnTo>
                    <a:pt x="259244" y="526320"/>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5" name="Freeform: Shape 34">
              <a:extLst>
                <a:ext uri="{FF2B5EF4-FFF2-40B4-BE49-F238E27FC236}">
                  <a16:creationId xmlns:a16="http://schemas.microsoft.com/office/drawing/2014/main" id="{45734E60-586C-5FEB-2DE8-1EBEB42EF01E}"/>
                </a:ext>
              </a:extLst>
            </p:cNvPr>
            <p:cNvSpPr/>
            <p:nvPr/>
          </p:nvSpPr>
          <p:spPr>
            <a:xfrm>
              <a:off x="587450" y="3572375"/>
              <a:ext cx="97939" cy="573663"/>
            </a:xfrm>
            <a:custGeom>
              <a:avLst/>
              <a:gdLst>
                <a:gd name="connsiteX0" fmla="*/ 97940 w 97939"/>
                <a:gd name="connsiteY0" fmla="*/ 573663 h 573663"/>
                <a:gd name="connsiteX1" fmla="*/ 0 w 97939"/>
                <a:gd name="connsiteY1" fmla="*/ 573663 h 573663"/>
                <a:gd name="connsiteX2" fmla="*/ 0 w 97939"/>
                <a:gd name="connsiteY2" fmla="*/ 0 h 573663"/>
                <a:gd name="connsiteX3" fmla="*/ 97940 w 97939"/>
                <a:gd name="connsiteY3" fmla="*/ 0 h 573663"/>
                <a:gd name="connsiteX4" fmla="*/ 97940 w 97939"/>
                <a:gd name="connsiteY4" fmla="*/ 573663 h 573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939" h="573663">
                  <a:moveTo>
                    <a:pt x="97940" y="573663"/>
                  </a:moveTo>
                  <a:lnTo>
                    <a:pt x="0" y="573663"/>
                  </a:lnTo>
                  <a:lnTo>
                    <a:pt x="0" y="0"/>
                  </a:lnTo>
                  <a:lnTo>
                    <a:pt x="97940" y="0"/>
                  </a:lnTo>
                  <a:lnTo>
                    <a:pt x="97940" y="573663"/>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6" name="Freeform: Shape 35">
              <a:extLst>
                <a:ext uri="{FF2B5EF4-FFF2-40B4-BE49-F238E27FC236}">
                  <a16:creationId xmlns:a16="http://schemas.microsoft.com/office/drawing/2014/main" id="{C2809940-3789-27EA-161D-4D01FA3EDF56}"/>
                </a:ext>
              </a:extLst>
            </p:cNvPr>
            <p:cNvSpPr/>
            <p:nvPr/>
          </p:nvSpPr>
          <p:spPr>
            <a:xfrm>
              <a:off x="765139" y="3726934"/>
              <a:ext cx="399227" cy="611851"/>
            </a:xfrm>
            <a:custGeom>
              <a:avLst/>
              <a:gdLst>
                <a:gd name="connsiteX0" fmla="*/ 399227 w 399227"/>
                <a:gd name="connsiteY0" fmla="*/ 386217 h 611851"/>
                <a:gd name="connsiteX1" fmla="*/ 172388 w 399227"/>
                <a:gd name="connsiteY1" fmla="*/ 611851 h 611851"/>
                <a:gd name="connsiteX2" fmla="*/ 32767 w 399227"/>
                <a:gd name="connsiteY2" fmla="*/ 585107 h 611851"/>
                <a:gd name="connsiteX3" fmla="*/ 32767 w 399227"/>
                <a:gd name="connsiteY3" fmla="*/ 500299 h 611851"/>
                <a:gd name="connsiteX4" fmla="*/ 160341 w 399227"/>
                <a:gd name="connsiteY4" fmla="*/ 538728 h 611851"/>
                <a:gd name="connsiteX5" fmla="*/ 306347 w 399227"/>
                <a:gd name="connsiteY5" fmla="*/ 395131 h 611851"/>
                <a:gd name="connsiteX6" fmla="*/ 306347 w 399227"/>
                <a:gd name="connsiteY6" fmla="*/ 350318 h 611851"/>
                <a:gd name="connsiteX7" fmla="*/ 304781 w 399227"/>
                <a:gd name="connsiteY7" fmla="*/ 350318 h 611851"/>
                <a:gd name="connsiteX8" fmla="*/ 166365 w 399227"/>
                <a:gd name="connsiteY8" fmla="*/ 428742 h 611851"/>
                <a:gd name="connsiteX9" fmla="*/ 45777 w 399227"/>
                <a:gd name="connsiteY9" fmla="*/ 374170 h 611851"/>
                <a:gd name="connsiteX10" fmla="*/ 0 w 399227"/>
                <a:gd name="connsiteY10" fmla="*/ 227562 h 611851"/>
                <a:gd name="connsiteX11" fmla="*/ 49150 w 399227"/>
                <a:gd name="connsiteY11" fmla="*/ 61559 h 611851"/>
                <a:gd name="connsiteX12" fmla="*/ 184314 w 399227"/>
                <a:gd name="connsiteY12" fmla="*/ 0 h 611851"/>
                <a:gd name="connsiteX13" fmla="*/ 304661 w 399227"/>
                <a:gd name="connsiteY13" fmla="*/ 66377 h 611851"/>
                <a:gd name="connsiteX14" fmla="*/ 306227 w 399227"/>
                <a:gd name="connsiteY14" fmla="*/ 66377 h 611851"/>
                <a:gd name="connsiteX15" fmla="*/ 306227 w 399227"/>
                <a:gd name="connsiteY15" fmla="*/ 9637 h 611851"/>
                <a:gd name="connsiteX16" fmla="*/ 398986 w 399227"/>
                <a:gd name="connsiteY16" fmla="*/ 9637 h 611851"/>
                <a:gd name="connsiteX17" fmla="*/ 398986 w 399227"/>
                <a:gd name="connsiteY17" fmla="*/ 386217 h 611851"/>
                <a:gd name="connsiteX18" fmla="*/ 307311 w 399227"/>
                <a:gd name="connsiteY18" fmla="*/ 231417 h 611851"/>
                <a:gd name="connsiteX19" fmla="*/ 307311 w 399227"/>
                <a:gd name="connsiteY19" fmla="*/ 178171 h 611851"/>
                <a:gd name="connsiteX20" fmla="*/ 278760 w 399227"/>
                <a:gd name="connsiteY20" fmla="*/ 104324 h 611851"/>
                <a:gd name="connsiteX21" fmla="*/ 207323 w 399227"/>
                <a:gd name="connsiteY21" fmla="*/ 73726 h 611851"/>
                <a:gd name="connsiteX22" fmla="*/ 124683 w 399227"/>
                <a:gd name="connsiteY22" fmla="*/ 112757 h 611851"/>
                <a:gd name="connsiteX23" fmla="*/ 94928 w 399227"/>
                <a:gd name="connsiteY23" fmla="*/ 221779 h 611851"/>
                <a:gd name="connsiteX24" fmla="*/ 123479 w 399227"/>
                <a:gd name="connsiteY24" fmla="*/ 318394 h 611851"/>
                <a:gd name="connsiteX25" fmla="*/ 199252 w 399227"/>
                <a:gd name="connsiteY25" fmla="*/ 354534 h 611851"/>
                <a:gd name="connsiteX26" fmla="*/ 277194 w 399227"/>
                <a:gd name="connsiteY26" fmla="*/ 319960 h 611851"/>
                <a:gd name="connsiteX27" fmla="*/ 307311 w 399227"/>
                <a:gd name="connsiteY27" fmla="*/ 231417 h 611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99227" h="611851">
                  <a:moveTo>
                    <a:pt x="399227" y="386217"/>
                  </a:moveTo>
                  <a:cubicBezTo>
                    <a:pt x="399227" y="536559"/>
                    <a:pt x="323574" y="611851"/>
                    <a:pt x="172388" y="611851"/>
                  </a:cubicBezTo>
                  <a:cubicBezTo>
                    <a:pt x="119021" y="611851"/>
                    <a:pt x="72521" y="602937"/>
                    <a:pt x="32767" y="585107"/>
                  </a:cubicBezTo>
                  <a:lnTo>
                    <a:pt x="32767" y="500299"/>
                  </a:lnTo>
                  <a:cubicBezTo>
                    <a:pt x="77581" y="525838"/>
                    <a:pt x="120105" y="538728"/>
                    <a:pt x="160341" y="538728"/>
                  </a:cubicBezTo>
                  <a:cubicBezTo>
                    <a:pt x="257679" y="538728"/>
                    <a:pt x="306347" y="490902"/>
                    <a:pt x="306347" y="395131"/>
                  </a:cubicBezTo>
                  <a:lnTo>
                    <a:pt x="306347" y="350318"/>
                  </a:lnTo>
                  <a:lnTo>
                    <a:pt x="304781" y="350318"/>
                  </a:lnTo>
                  <a:cubicBezTo>
                    <a:pt x="274062" y="402600"/>
                    <a:pt x="227923" y="428742"/>
                    <a:pt x="166365" y="428742"/>
                  </a:cubicBezTo>
                  <a:cubicBezTo>
                    <a:pt x="116491" y="428742"/>
                    <a:pt x="76256" y="410551"/>
                    <a:pt x="45777" y="374170"/>
                  </a:cubicBezTo>
                  <a:cubicBezTo>
                    <a:pt x="15299" y="337789"/>
                    <a:pt x="0" y="288880"/>
                    <a:pt x="0" y="227562"/>
                  </a:cubicBezTo>
                  <a:cubicBezTo>
                    <a:pt x="0" y="157932"/>
                    <a:pt x="16383" y="102638"/>
                    <a:pt x="49150" y="61559"/>
                  </a:cubicBezTo>
                  <a:cubicBezTo>
                    <a:pt x="81917" y="20480"/>
                    <a:pt x="126972" y="0"/>
                    <a:pt x="184314" y="0"/>
                  </a:cubicBezTo>
                  <a:cubicBezTo>
                    <a:pt x="238404" y="0"/>
                    <a:pt x="278519" y="22166"/>
                    <a:pt x="304661" y="66377"/>
                  </a:cubicBezTo>
                  <a:lnTo>
                    <a:pt x="306227" y="66377"/>
                  </a:lnTo>
                  <a:lnTo>
                    <a:pt x="306227" y="9637"/>
                  </a:lnTo>
                  <a:lnTo>
                    <a:pt x="398986" y="9637"/>
                  </a:lnTo>
                  <a:lnTo>
                    <a:pt x="398986" y="386217"/>
                  </a:lnTo>
                  <a:close/>
                  <a:moveTo>
                    <a:pt x="307311" y="231417"/>
                  </a:moveTo>
                  <a:lnTo>
                    <a:pt x="307311" y="178171"/>
                  </a:lnTo>
                  <a:cubicBezTo>
                    <a:pt x="307311" y="149379"/>
                    <a:pt x="297794" y="124804"/>
                    <a:pt x="278760" y="104324"/>
                  </a:cubicBezTo>
                  <a:cubicBezTo>
                    <a:pt x="259727" y="83965"/>
                    <a:pt x="235874" y="73726"/>
                    <a:pt x="207323" y="73726"/>
                  </a:cubicBezTo>
                  <a:cubicBezTo>
                    <a:pt x="172147" y="73726"/>
                    <a:pt x="144560" y="86736"/>
                    <a:pt x="124683" y="112757"/>
                  </a:cubicBezTo>
                  <a:cubicBezTo>
                    <a:pt x="104806" y="138778"/>
                    <a:pt x="94928" y="175038"/>
                    <a:pt x="94928" y="221779"/>
                  </a:cubicBezTo>
                  <a:cubicBezTo>
                    <a:pt x="94928" y="262015"/>
                    <a:pt x="104445" y="294301"/>
                    <a:pt x="123479" y="318394"/>
                  </a:cubicBezTo>
                  <a:cubicBezTo>
                    <a:pt x="142512" y="342487"/>
                    <a:pt x="167810" y="354534"/>
                    <a:pt x="199252" y="354534"/>
                  </a:cubicBezTo>
                  <a:cubicBezTo>
                    <a:pt x="231296" y="354534"/>
                    <a:pt x="257197" y="342969"/>
                    <a:pt x="277194" y="319960"/>
                  </a:cubicBezTo>
                  <a:cubicBezTo>
                    <a:pt x="297192" y="296951"/>
                    <a:pt x="307311" y="267437"/>
                    <a:pt x="307311" y="231417"/>
                  </a:cubicBez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7" name="Freeform: Shape 36">
              <a:extLst>
                <a:ext uri="{FF2B5EF4-FFF2-40B4-BE49-F238E27FC236}">
                  <a16:creationId xmlns:a16="http://schemas.microsoft.com/office/drawing/2014/main" id="{BDA373B3-2F9A-4FFD-E852-C8A1B56AD151}"/>
                </a:ext>
              </a:extLst>
            </p:cNvPr>
            <p:cNvSpPr/>
            <p:nvPr/>
          </p:nvSpPr>
          <p:spPr>
            <a:xfrm>
              <a:off x="1260619" y="3726813"/>
              <a:ext cx="364773" cy="419224"/>
            </a:xfrm>
            <a:custGeom>
              <a:avLst/>
              <a:gdLst>
                <a:gd name="connsiteX0" fmla="*/ 364773 w 364773"/>
                <a:gd name="connsiteY0" fmla="*/ 419225 h 419224"/>
                <a:gd name="connsiteX1" fmla="*/ 272014 w 364773"/>
                <a:gd name="connsiteY1" fmla="*/ 419225 h 419224"/>
                <a:gd name="connsiteX2" fmla="*/ 272014 w 364773"/>
                <a:gd name="connsiteY2" fmla="*/ 188410 h 419224"/>
                <a:gd name="connsiteX3" fmla="*/ 190819 w 364773"/>
                <a:gd name="connsiteY3" fmla="*/ 73605 h 419224"/>
                <a:gd name="connsiteX4" fmla="*/ 120828 w 364773"/>
                <a:gd name="connsiteY4" fmla="*/ 105408 h 419224"/>
                <a:gd name="connsiteX5" fmla="*/ 93241 w 364773"/>
                <a:gd name="connsiteY5" fmla="*/ 185639 h 419224"/>
                <a:gd name="connsiteX6" fmla="*/ 93241 w 364773"/>
                <a:gd name="connsiteY6" fmla="*/ 419225 h 419224"/>
                <a:gd name="connsiteX7" fmla="*/ 0 w 364773"/>
                <a:gd name="connsiteY7" fmla="*/ 419225 h 419224"/>
                <a:gd name="connsiteX8" fmla="*/ 0 w 364773"/>
                <a:gd name="connsiteY8" fmla="*/ 9637 h 419224"/>
                <a:gd name="connsiteX9" fmla="*/ 93241 w 364773"/>
                <a:gd name="connsiteY9" fmla="*/ 9637 h 419224"/>
                <a:gd name="connsiteX10" fmla="*/ 93241 w 364773"/>
                <a:gd name="connsiteY10" fmla="*/ 77581 h 419224"/>
                <a:gd name="connsiteX11" fmla="*/ 94807 w 364773"/>
                <a:gd name="connsiteY11" fmla="*/ 77581 h 419224"/>
                <a:gd name="connsiteX12" fmla="*/ 227562 w 364773"/>
                <a:gd name="connsiteY12" fmla="*/ 0 h 419224"/>
                <a:gd name="connsiteX13" fmla="*/ 329597 w 364773"/>
                <a:gd name="connsiteY13" fmla="*/ 43368 h 419224"/>
                <a:gd name="connsiteX14" fmla="*/ 364773 w 364773"/>
                <a:gd name="connsiteY14" fmla="*/ 168774 h 419224"/>
                <a:gd name="connsiteX15" fmla="*/ 364773 w 364773"/>
                <a:gd name="connsiteY15" fmla="*/ 419225 h 419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4773" h="419224">
                  <a:moveTo>
                    <a:pt x="364773" y="419225"/>
                  </a:moveTo>
                  <a:lnTo>
                    <a:pt x="272014" y="419225"/>
                  </a:lnTo>
                  <a:lnTo>
                    <a:pt x="272014" y="188410"/>
                  </a:lnTo>
                  <a:cubicBezTo>
                    <a:pt x="272014" y="111914"/>
                    <a:pt x="244909" y="73605"/>
                    <a:pt x="190819" y="73605"/>
                  </a:cubicBezTo>
                  <a:cubicBezTo>
                    <a:pt x="162510" y="73605"/>
                    <a:pt x="139260" y="84206"/>
                    <a:pt x="120828" y="105408"/>
                  </a:cubicBezTo>
                  <a:cubicBezTo>
                    <a:pt x="102397" y="126611"/>
                    <a:pt x="93241" y="153354"/>
                    <a:pt x="93241" y="185639"/>
                  </a:cubicBezTo>
                  <a:lnTo>
                    <a:pt x="93241" y="419225"/>
                  </a:lnTo>
                  <a:lnTo>
                    <a:pt x="0" y="419225"/>
                  </a:lnTo>
                  <a:lnTo>
                    <a:pt x="0" y="9637"/>
                  </a:lnTo>
                  <a:lnTo>
                    <a:pt x="93241" y="9637"/>
                  </a:lnTo>
                  <a:lnTo>
                    <a:pt x="93241" y="77581"/>
                  </a:lnTo>
                  <a:lnTo>
                    <a:pt x="94807" y="77581"/>
                  </a:lnTo>
                  <a:cubicBezTo>
                    <a:pt x="125526" y="25900"/>
                    <a:pt x="169738" y="0"/>
                    <a:pt x="227562" y="0"/>
                  </a:cubicBezTo>
                  <a:cubicBezTo>
                    <a:pt x="272135" y="0"/>
                    <a:pt x="306106" y="14456"/>
                    <a:pt x="329597" y="43368"/>
                  </a:cubicBezTo>
                  <a:cubicBezTo>
                    <a:pt x="353088" y="72280"/>
                    <a:pt x="364773" y="114082"/>
                    <a:pt x="364773" y="168774"/>
                  </a:cubicBezTo>
                  <a:lnTo>
                    <a:pt x="364773" y="419225"/>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8" name="Freeform: Shape 37">
              <a:extLst>
                <a:ext uri="{FF2B5EF4-FFF2-40B4-BE49-F238E27FC236}">
                  <a16:creationId xmlns:a16="http://schemas.microsoft.com/office/drawing/2014/main" id="{9F258A24-6163-270F-F4FE-C85BF1E6E5E5}"/>
                </a:ext>
              </a:extLst>
            </p:cNvPr>
            <p:cNvSpPr/>
            <p:nvPr/>
          </p:nvSpPr>
          <p:spPr>
            <a:xfrm>
              <a:off x="1705623" y="3544909"/>
              <a:ext cx="111552" cy="601129"/>
            </a:xfrm>
            <a:custGeom>
              <a:avLst/>
              <a:gdLst>
                <a:gd name="connsiteX0" fmla="*/ 55174 w 111552"/>
                <a:gd name="connsiteY0" fmla="*/ 105529 h 601129"/>
                <a:gd name="connsiteX1" fmla="*/ 16143 w 111552"/>
                <a:gd name="connsiteY1" fmla="*/ 90712 h 601129"/>
                <a:gd name="connsiteX2" fmla="*/ 0 w 111552"/>
                <a:gd name="connsiteY2" fmla="*/ 53126 h 601129"/>
                <a:gd name="connsiteX3" fmla="*/ 16143 w 111552"/>
                <a:gd name="connsiteY3" fmla="*/ 15179 h 601129"/>
                <a:gd name="connsiteX4" fmla="*/ 55174 w 111552"/>
                <a:gd name="connsiteY4" fmla="*/ 0 h 601129"/>
                <a:gd name="connsiteX5" fmla="*/ 95169 w 111552"/>
                <a:gd name="connsiteY5" fmla="*/ 15179 h 601129"/>
                <a:gd name="connsiteX6" fmla="*/ 111552 w 111552"/>
                <a:gd name="connsiteY6" fmla="*/ 53126 h 601129"/>
                <a:gd name="connsiteX7" fmla="*/ 95169 w 111552"/>
                <a:gd name="connsiteY7" fmla="*/ 90109 h 601129"/>
                <a:gd name="connsiteX8" fmla="*/ 55174 w 111552"/>
                <a:gd name="connsiteY8" fmla="*/ 105529 h 601129"/>
                <a:gd name="connsiteX9" fmla="*/ 101192 w 111552"/>
                <a:gd name="connsiteY9" fmla="*/ 601130 h 601129"/>
                <a:gd name="connsiteX10" fmla="*/ 8433 w 111552"/>
                <a:gd name="connsiteY10" fmla="*/ 601130 h 601129"/>
                <a:gd name="connsiteX11" fmla="*/ 8433 w 111552"/>
                <a:gd name="connsiteY11" fmla="*/ 191542 h 601129"/>
                <a:gd name="connsiteX12" fmla="*/ 101192 w 111552"/>
                <a:gd name="connsiteY12" fmla="*/ 191542 h 601129"/>
                <a:gd name="connsiteX13" fmla="*/ 101192 w 111552"/>
                <a:gd name="connsiteY13" fmla="*/ 601130 h 60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1552" h="601129">
                  <a:moveTo>
                    <a:pt x="55174" y="105529"/>
                  </a:moveTo>
                  <a:cubicBezTo>
                    <a:pt x="39995" y="105529"/>
                    <a:pt x="26985" y="100590"/>
                    <a:pt x="16143" y="90712"/>
                  </a:cubicBezTo>
                  <a:cubicBezTo>
                    <a:pt x="5301" y="80833"/>
                    <a:pt x="0" y="68305"/>
                    <a:pt x="0" y="53126"/>
                  </a:cubicBezTo>
                  <a:cubicBezTo>
                    <a:pt x="0" y="37947"/>
                    <a:pt x="5421" y="25298"/>
                    <a:pt x="16143" y="15179"/>
                  </a:cubicBezTo>
                  <a:cubicBezTo>
                    <a:pt x="26985" y="5060"/>
                    <a:pt x="39995" y="0"/>
                    <a:pt x="55174" y="0"/>
                  </a:cubicBezTo>
                  <a:cubicBezTo>
                    <a:pt x="70955" y="0"/>
                    <a:pt x="84206" y="5060"/>
                    <a:pt x="95169" y="15179"/>
                  </a:cubicBezTo>
                  <a:cubicBezTo>
                    <a:pt x="106131" y="25298"/>
                    <a:pt x="111552" y="37947"/>
                    <a:pt x="111552" y="53126"/>
                  </a:cubicBezTo>
                  <a:cubicBezTo>
                    <a:pt x="111552" y="67582"/>
                    <a:pt x="106131" y="79869"/>
                    <a:pt x="95169" y="90109"/>
                  </a:cubicBezTo>
                  <a:cubicBezTo>
                    <a:pt x="84206" y="100349"/>
                    <a:pt x="70955" y="105529"/>
                    <a:pt x="55174" y="105529"/>
                  </a:cubicBezTo>
                  <a:close/>
                  <a:moveTo>
                    <a:pt x="101192" y="601130"/>
                  </a:moveTo>
                  <a:lnTo>
                    <a:pt x="8433" y="601130"/>
                  </a:lnTo>
                  <a:lnTo>
                    <a:pt x="8433" y="191542"/>
                  </a:lnTo>
                  <a:lnTo>
                    <a:pt x="101192" y="191542"/>
                  </a:lnTo>
                  <a:lnTo>
                    <a:pt x="101192" y="601130"/>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9" name="Freeform: Shape 38">
              <a:extLst>
                <a:ext uri="{FF2B5EF4-FFF2-40B4-BE49-F238E27FC236}">
                  <a16:creationId xmlns:a16="http://schemas.microsoft.com/office/drawing/2014/main" id="{07DFC1AA-DFA2-41DC-5C07-FE81A7226177}"/>
                </a:ext>
              </a:extLst>
            </p:cNvPr>
            <p:cNvSpPr/>
            <p:nvPr/>
          </p:nvSpPr>
          <p:spPr>
            <a:xfrm>
              <a:off x="1860302" y="3615261"/>
              <a:ext cx="259244" cy="539932"/>
            </a:xfrm>
            <a:custGeom>
              <a:avLst/>
              <a:gdLst>
                <a:gd name="connsiteX0" fmla="*/ 259124 w 259244"/>
                <a:gd name="connsiteY0" fmla="*/ 526320 h 539932"/>
                <a:gd name="connsiteX1" fmla="*/ 187567 w 259244"/>
                <a:gd name="connsiteY1" fmla="*/ 539932 h 539932"/>
                <a:gd name="connsiteX2" fmla="*/ 68425 w 259244"/>
                <a:gd name="connsiteY2" fmla="*/ 425489 h 539932"/>
                <a:gd name="connsiteX3" fmla="*/ 68425 w 259244"/>
                <a:gd name="connsiteY3" fmla="*/ 193951 h 539932"/>
                <a:gd name="connsiteX4" fmla="*/ 0 w 259244"/>
                <a:gd name="connsiteY4" fmla="*/ 193951 h 539932"/>
                <a:gd name="connsiteX5" fmla="*/ 0 w 259244"/>
                <a:gd name="connsiteY5" fmla="*/ 121190 h 539932"/>
                <a:gd name="connsiteX6" fmla="*/ 68425 w 259244"/>
                <a:gd name="connsiteY6" fmla="*/ 121190 h 539932"/>
                <a:gd name="connsiteX7" fmla="*/ 68425 w 259244"/>
                <a:gd name="connsiteY7" fmla="*/ 26382 h 539932"/>
                <a:gd name="connsiteX8" fmla="*/ 161185 w 259244"/>
                <a:gd name="connsiteY8" fmla="*/ 0 h 539932"/>
                <a:gd name="connsiteX9" fmla="*/ 161185 w 259244"/>
                <a:gd name="connsiteY9" fmla="*/ 121190 h 539932"/>
                <a:gd name="connsiteX10" fmla="*/ 259124 w 259244"/>
                <a:gd name="connsiteY10" fmla="*/ 121190 h 539932"/>
                <a:gd name="connsiteX11" fmla="*/ 259124 w 259244"/>
                <a:gd name="connsiteY11" fmla="*/ 193951 h 539932"/>
                <a:gd name="connsiteX12" fmla="*/ 161185 w 259244"/>
                <a:gd name="connsiteY12" fmla="*/ 193951 h 539932"/>
                <a:gd name="connsiteX13" fmla="*/ 161185 w 259244"/>
                <a:gd name="connsiteY13" fmla="*/ 398745 h 539932"/>
                <a:gd name="connsiteX14" fmla="*/ 174436 w 259244"/>
                <a:gd name="connsiteY14" fmla="*/ 450787 h 539932"/>
                <a:gd name="connsiteX15" fmla="*/ 218406 w 259244"/>
                <a:gd name="connsiteY15" fmla="*/ 466327 h 539932"/>
                <a:gd name="connsiteX16" fmla="*/ 259245 w 259244"/>
                <a:gd name="connsiteY16" fmla="*/ 452714 h 539932"/>
                <a:gd name="connsiteX17" fmla="*/ 259245 w 259244"/>
                <a:gd name="connsiteY17" fmla="*/ 526320 h 539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59244" h="539932">
                  <a:moveTo>
                    <a:pt x="259124" y="526320"/>
                  </a:moveTo>
                  <a:cubicBezTo>
                    <a:pt x="240934" y="535355"/>
                    <a:pt x="217081" y="539932"/>
                    <a:pt x="187567" y="539932"/>
                  </a:cubicBezTo>
                  <a:cubicBezTo>
                    <a:pt x="108059" y="539932"/>
                    <a:pt x="68425" y="501744"/>
                    <a:pt x="68425" y="425489"/>
                  </a:cubicBezTo>
                  <a:lnTo>
                    <a:pt x="68425" y="193951"/>
                  </a:lnTo>
                  <a:lnTo>
                    <a:pt x="0" y="193951"/>
                  </a:lnTo>
                  <a:lnTo>
                    <a:pt x="0" y="121190"/>
                  </a:lnTo>
                  <a:lnTo>
                    <a:pt x="68425" y="121190"/>
                  </a:lnTo>
                  <a:lnTo>
                    <a:pt x="68425" y="26382"/>
                  </a:lnTo>
                  <a:lnTo>
                    <a:pt x="161185" y="0"/>
                  </a:lnTo>
                  <a:lnTo>
                    <a:pt x="161185" y="121190"/>
                  </a:lnTo>
                  <a:lnTo>
                    <a:pt x="259124" y="121190"/>
                  </a:lnTo>
                  <a:lnTo>
                    <a:pt x="259124" y="193951"/>
                  </a:lnTo>
                  <a:lnTo>
                    <a:pt x="161185" y="193951"/>
                  </a:lnTo>
                  <a:lnTo>
                    <a:pt x="161185" y="398745"/>
                  </a:lnTo>
                  <a:cubicBezTo>
                    <a:pt x="161185" y="422959"/>
                    <a:pt x="165642" y="440306"/>
                    <a:pt x="174436" y="450787"/>
                  </a:cubicBezTo>
                  <a:cubicBezTo>
                    <a:pt x="183230" y="461267"/>
                    <a:pt x="197927" y="466327"/>
                    <a:pt x="218406" y="466327"/>
                  </a:cubicBezTo>
                  <a:cubicBezTo>
                    <a:pt x="234188" y="466327"/>
                    <a:pt x="247680" y="461749"/>
                    <a:pt x="259245" y="452714"/>
                  </a:cubicBezTo>
                  <a:lnTo>
                    <a:pt x="259245" y="526320"/>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40" name="Freeform: Shape 39">
              <a:extLst>
                <a:ext uri="{FF2B5EF4-FFF2-40B4-BE49-F238E27FC236}">
                  <a16:creationId xmlns:a16="http://schemas.microsoft.com/office/drawing/2014/main" id="{8706AB9E-B66F-5BB5-0B78-231829014FB3}"/>
                </a:ext>
              </a:extLst>
            </p:cNvPr>
            <p:cNvSpPr/>
            <p:nvPr/>
          </p:nvSpPr>
          <p:spPr>
            <a:xfrm>
              <a:off x="2143520" y="3726934"/>
              <a:ext cx="373326" cy="428741"/>
            </a:xfrm>
            <a:custGeom>
              <a:avLst/>
              <a:gdLst>
                <a:gd name="connsiteX0" fmla="*/ 373327 w 373326"/>
                <a:gd name="connsiteY0" fmla="*/ 239488 h 428741"/>
                <a:gd name="connsiteX1" fmla="*/ 94085 w 373326"/>
                <a:gd name="connsiteY1" fmla="*/ 239488 h 428741"/>
                <a:gd name="connsiteX2" fmla="*/ 129140 w 373326"/>
                <a:gd name="connsiteY2" fmla="*/ 327068 h 428741"/>
                <a:gd name="connsiteX3" fmla="*/ 220936 w 373326"/>
                <a:gd name="connsiteY3" fmla="*/ 357907 h 428741"/>
                <a:gd name="connsiteX4" fmla="*/ 341283 w 373326"/>
                <a:gd name="connsiteY4" fmla="*/ 318755 h 428741"/>
                <a:gd name="connsiteX5" fmla="*/ 341283 w 373326"/>
                <a:gd name="connsiteY5" fmla="*/ 393565 h 428741"/>
                <a:gd name="connsiteX6" fmla="*/ 193229 w 373326"/>
                <a:gd name="connsiteY6" fmla="*/ 428742 h 428741"/>
                <a:gd name="connsiteX7" fmla="*/ 51439 w 373326"/>
                <a:gd name="connsiteY7" fmla="*/ 372965 h 428741"/>
                <a:gd name="connsiteX8" fmla="*/ 0 w 373326"/>
                <a:gd name="connsiteY8" fmla="*/ 215997 h 428741"/>
                <a:gd name="connsiteX9" fmla="*/ 56619 w 373326"/>
                <a:gd name="connsiteY9" fmla="*/ 60233 h 428741"/>
                <a:gd name="connsiteX10" fmla="*/ 197204 w 373326"/>
                <a:gd name="connsiteY10" fmla="*/ 0 h 428741"/>
                <a:gd name="connsiteX11" fmla="*/ 327188 w 373326"/>
                <a:gd name="connsiteY11" fmla="*/ 53969 h 428741"/>
                <a:gd name="connsiteX12" fmla="*/ 373206 w 373326"/>
                <a:gd name="connsiteY12" fmla="*/ 203950 h 428741"/>
                <a:gd name="connsiteX13" fmla="*/ 373206 w 373326"/>
                <a:gd name="connsiteY13" fmla="*/ 239488 h 428741"/>
                <a:gd name="connsiteX14" fmla="*/ 283699 w 373326"/>
                <a:gd name="connsiteY14" fmla="*/ 173834 h 428741"/>
                <a:gd name="connsiteX15" fmla="*/ 260088 w 373326"/>
                <a:gd name="connsiteY15" fmla="*/ 96012 h 428741"/>
                <a:gd name="connsiteX16" fmla="*/ 196120 w 373326"/>
                <a:gd name="connsiteY16" fmla="*/ 68184 h 428741"/>
                <a:gd name="connsiteX17" fmla="*/ 128297 w 373326"/>
                <a:gd name="connsiteY17" fmla="*/ 97337 h 428741"/>
                <a:gd name="connsiteX18" fmla="*/ 94085 w 373326"/>
                <a:gd name="connsiteY18" fmla="*/ 173713 h 428741"/>
                <a:gd name="connsiteX19" fmla="*/ 283699 w 373326"/>
                <a:gd name="connsiteY19" fmla="*/ 173713 h 428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3326" h="428741">
                  <a:moveTo>
                    <a:pt x="373327" y="239488"/>
                  </a:moveTo>
                  <a:lnTo>
                    <a:pt x="94085" y="239488"/>
                  </a:lnTo>
                  <a:cubicBezTo>
                    <a:pt x="95169" y="277315"/>
                    <a:pt x="106854" y="306588"/>
                    <a:pt x="129140" y="327068"/>
                  </a:cubicBezTo>
                  <a:cubicBezTo>
                    <a:pt x="151427" y="347667"/>
                    <a:pt x="182025" y="357907"/>
                    <a:pt x="220936" y="357907"/>
                  </a:cubicBezTo>
                  <a:cubicBezTo>
                    <a:pt x="264666" y="357907"/>
                    <a:pt x="304781" y="344897"/>
                    <a:pt x="341283" y="318755"/>
                  </a:cubicBezTo>
                  <a:lnTo>
                    <a:pt x="341283" y="393565"/>
                  </a:lnTo>
                  <a:cubicBezTo>
                    <a:pt x="303938" y="417056"/>
                    <a:pt x="254667" y="428742"/>
                    <a:pt x="193229" y="428742"/>
                  </a:cubicBezTo>
                  <a:cubicBezTo>
                    <a:pt x="132995" y="428742"/>
                    <a:pt x="85652" y="410190"/>
                    <a:pt x="51439" y="372965"/>
                  </a:cubicBezTo>
                  <a:cubicBezTo>
                    <a:pt x="17227" y="335741"/>
                    <a:pt x="0" y="283459"/>
                    <a:pt x="0" y="215997"/>
                  </a:cubicBezTo>
                  <a:cubicBezTo>
                    <a:pt x="0" y="152270"/>
                    <a:pt x="18913" y="100349"/>
                    <a:pt x="56619" y="60233"/>
                  </a:cubicBezTo>
                  <a:cubicBezTo>
                    <a:pt x="94326" y="20118"/>
                    <a:pt x="141187" y="0"/>
                    <a:pt x="197204" y="0"/>
                  </a:cubicBezTo>
                  <a:cubicBezTo>
                    <a:pt x="253221" y="0"/>
                    <a:pt x="296589" y="17950"/>
                    <a:pt x="327188" y="53969"/>
                  </a:cubicBezTo>
                  <a:cubicBezTo>
                    <a:pt x="357907" y="89989"/>
                    <a:pt x="373206" y="139983"/>
                    <a:pt x="373206" y="203950"/>
                  </a:cubicBezTo>
                  <a:lnTo>
                    <a:pt x="373206" y="239488"/>
                  </a:lnTo>
                  <a:close/>
                  <a:moveTo>
                    <a:pt x="283699" y="173834"/>
                  </a:moveTo>
                  <a:cubicBezTo>
                    <a:pt x="283458" y="140464"/>
                    <a:pt x="275508" y="114564"/>
                    <a:pt x="260088" y="96012"/>
                  </a:cubicBezTo>
                  <a:cubicBezTo>
                    <a:pt x="244668" y="77460"/>
                    <a:pt x="223345" y="68184"/>
                    <a:pt x="196120" y="68184"/>
                  </a:cubicBezTo>
                  <a:cubicBezTo>
                    <a:pt x="169497" y="68184"/>
                    <a:pt x="146849" y="77942"/>
                    <a:pt x="128297" y="97337"/>
                  </a:cubicBezTo>
                  <a:cubicBezTo>
                    <a:pt x="109745" y="116853"/>
                    <a:pt x="98421" y="142271"/>
                    <a:pt x="94085" y="173713"/>
                  </a:cubicBezTo>
                  <a:lnTo>
                    <a:pt x="283699" y="173713"/>
                  </a:lnTo>
                  <a:close/>
                </a:path>
              </a:pathLst>
            </a:custGeom>
            <a:grpFill/>
            <a:ln w="12034"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spTree>
    <p:extLst>
      <p:ext uri="{BB962C8B-B14F-4D97-AF65-F5344CB8AC3E}">
        <p14:creationId xmlns:p14="http://schemas.microsoft.com/office/powerpoint/2010/main" val="53059471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44">
          <p15:clr>
            <a:srgbClr val="5ACBF0"/>
          </p15:clr>
        </p15:guide>
        <p15:guide id="4" orient="horz" pos="2160">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702573"/>
        </a:solid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98BC5F6D-2D3D-9201-3B93-9FF41D430F7F}"/>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9" name="Title 1"/>
          <p:cNvSpPr>
            <a:spLocks noGrp="1"/>
          </p:cNvSpPr>
          <p:nvPr>
            <p:ph type="title" hasCustomPrompt="1"/>
          </p:nvPr>
        </p:nvSpPr>
        <p:spPr>
          <a:xfrm>
            <a:off x="584200" y="2302670"/>
            <a:ext cx="9144000" cy="1231106"/>
          </a:xfrm>
          <a:noFill/>
        </p:spPr>
        <p:txBody>
          <a:bodyPr lIns="0" tIns="0" rIns="0" bIns="0" anchor="b" anchorCtr="0">
            <a:spAutoFit/>
          </a:bodyPr>
          <a:lstStyle>
            <a:lvl1pPr>
              <a:defRPr sz="4000" spc="-50" baseline="0">
                <a:solidFill>
                  <a:srgbClr val="AC35AE"/>
                </a:solidFill>
                <a:latin typeface="+mj-lt"/>
                <a:cs typeface="Segoe UI" panose="020B0502040204020203" pitchFamily="34" charset="0"/>
              </a:defRPr>
            </a:lvl1pPr>
          </a:lstStyle>
          <a:p>
            <a:r>
              <a:rPr lang="en-US"/>
              <a:t>Event name or </a:t>
            </a:r>
            <a:br>
              <a:rPr lang="en-US"/>
            </a:br>
            <a:r>
              <a:rPr lang="en-US"/>
              <a:t>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solidFill>
                  <a:srgbClr val="091F2C"/>
                </a:solidFill>
                <a:latin typeface="+mn-lt"/>
                <a:cs typeface="Segoe UI" panose="020B0502040204020203" pitchFamily="34" charset="0"/>
              </a:defRPr>
            </a:lvl1pPr>
          </a:lstStyle>
          <a:p>
            <a:pPr lvl="0"/>
            <a:r>
              <a:rPr lang="en-US"/>
              <a:t>Speaker name or subtitle text</a:t>
            </a:r>
          </a:p>
        </p:txBody>
      </p:sp>
      <p:pic>
        <p:nvPicPr>
          <p:cNvPr id="22" name="MS logo gray - EMF" descr="Microsoft logo, gray text version">
            <a:extLst>
              <a:ext uri="{FF2B5EF4-FFF2-40B4-BE49-F238E27FC236}">
                <a16:creationId xmlns:a16="http://schemas.microsoft.com/office/drawing/2014/main" id="{BBEE3085-A7E1-6080-02B7-07A2EED8F8F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370131435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44">
          <p15:clr>
            <a:srgbClr val="5ACBF0"/>
          </p15:clr>
        </p15:guide>
        <p15:guide id="4" orient="horz" pos="2160">
          <p15:clr>
            <a:srgbClr val="FBAE4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1_ Title">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133D281-C596-949B-EE27-5E19DC78B393}"/>
              </a:ext>
              <a:ext uri="{C183D7F6-B498-43B3-948B-1728B52AA6E4}">
                <adec:decorative xmlns:adec="http://schemas.microsoft.com/office/drawing/2017/decorative" val="1"/>
              </a:ext>
            </a:extLst>
          </p:cNvPr>
          <p:cNvSpPr/>
          <p:nvPr userDrawn="1"/>
        </p:nvSpPr>
        <p:spPr bwMode="auto">
          <a:xfrm>
            <a:off x="6110275" y="769925"/>
            <a:ext cx="5493462" cy="5499112"/>
          </a:xfrm>
          <a:prstGeom prst="rect">
            <a:avLst/>
          </a:prstGeom>
          <a:gradFill>
            <a:gsLst>
              <a:gs pos="0">
                <a:srgbClr val="F4364C"/>
              </a:gs>
              <a:gs pos="25000">
                <a:srgbClr val="C03BC4"/>
              </a:gs>
              <a:gs pos="52000">
                <a:srgbClr val="8661C5"/>
              </a:gs>
              <a:gs pos="100000">
                <a:srgbClr val="49C5B1"/>
              </a:gs>
              <a:gs pos="77000">
                <a:srgbClr val="0078D4"/>
              </a:gs>
            </a:gsLst>
            <a:path path="circle">
              <a:fillToRect l="100000" t="100000"/>
            </a:path>
          </a:gradFill>
          <a:ln>
            <a:noFill/>
            <a:headEnd type="none" w="med" len="med"/>
            <a:tailEnd type="none" w="med" len="med"/>
          </a:ln>
          <a:effectLst>
            <a:outerShdw blurRad="1905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rgbClr val="196EBF"/>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4" name="Picture 3" descr="Logo&#10;&#10;Description automatically generated with medium confidence">
            <a:extLst>
              <a:ext uri="{FF2B5EF4-FFF2-40B4-BE49-F238E27FC236}">
                <a16:creationId xmlns:a16="http://schemas.microsoft.com/office/drawing/2014/main" id="{C7D24C81-C6B4-4566-BEC3-F1E03E491846}"/>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r="51922"/>
          <a:stretch/>
        </p:blipFill>
        <p:spPr>
          <a:xfrm>
            <a:off x="582043" y="581026"/>
            <a:ext cx="1373758" cy="295064"/>
          </a:xfrm>
          <a:prstGeom prst="rect">
            <a:avLst/>
          </a:prstGeom>
        </p:spPr>
      </p:pic>
      <p:sp>
        <p:nvSpPr>
          <p:cNvPr id="10" name="Picture Placeholder 9">
            <a:extLst>
              <a:ext uri="{FF2B5EF4-FFF2-40B4-BE49-F238E27FC236}">
                <a16:creationId xmlns:a16="http://schemas.microsoft.com/office/drawing/2014/main" id="{77BEEE07-64AA-1E20-888A-42F2A9A704FA}"/>
              </a:ext>
            </a:extLst>
          </p:cNvPr>
          <p:cNvSpPr>
            <a:spLocks noGrp="1"/>
          </p:cNvSpPr>
          <p:nvPr>
            <p:ph type="pic" sz="quarter" idx="13"/>
          </p:nvPr>
        </p:nvSpPr>
        <p:spPr>
          <a:xfrm>
            <a:off x="5929313" y="581025"/>
            <a:ext cx="5499100" cy="5499112"/>
          </a:xfrm>
        </p:spPr>
        <p:txBody>
          <a:bodyPr/>
          <a:lstStyle/>
          <a:p>
            <a:endParaRPr lang="en-US"/>
          </a:p>
        </p:txBody>
      </p:sp>
    </p:spTree>
    <p:extLst>
      <p:ext uri="{BB962C8B-B14F-4D97-AF65-F5344CB8AC3E}">
        <p14:creationId xmlns:p14="http://schemas.microsoft.com/office/powerpoint/2010/main" val="17258758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Title Slide 2">
    <p:bg>
      <p:bgRef idx="1001">
        <a:schemeClr val="bg2"/>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18223"/>
            <a:ext cx="9144000" cy="615553"/>
          </a:xfrm>
          <a:noFill/>
        </p:spPr>
        <p:txBody>
          <a:bodyPr lIns="0" tIns="0" rIns="0" bIns="0" anchor="b" anchorCtr="0">
            <a:spAutoFit/>
          </a:bodyPr>
          <a:lstStyle>
            <a:lvl1pPr>
              <a:defRPr sz="40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6" name="MS logo gray - EMF" descr="Microsoft logo, gray text version">
            <a:extLst>
              <a:ext uri="{FF2B5EF4-FFF2-40B4-BE49-F238E27FC236}">
                <a16:creationId xmlns:a16="http://schemas.microsoft.com/office/drawing/2014/main" id="{3B0D12AE-ADCF-1091-117F-BB03F7EC506E}"/>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39615406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342737018"/>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3180893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24122591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4256235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38568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Box 2">
            <a:extLst>
              <a:ext uri="{FF2B5EF4-FFF2-40B4-BE49-F238E27FC236}">
                <a16:creationId xmlns:a16="http://schemas.microsoft.com/office/drawing/2014/main" id="{CFADFBB8-E1C1-D5AB-8154-CBA2D9EFB6B9}"/>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08266659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9751436"/>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20840370"/>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75368473"/>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457200"/>
            <a:ext cx="11018520" cy="553998"/>
          </a:xfrm>
        </p:spPr>
        <p:txBody>
          <a:bodyPr/>
          <a:lstStyle>
            <a:lvl1pPr>
              <a:defRPr sz="3600"/>
            </a:lvl1pPr>
          </a:lstStyle>
          <a:p>
            <a:r>
              <a:rPr lang="en-US"/>
              <a:t>Click to edit Master title style</a:t>
            </a:r>
          </a:p>
        </p:txBody>
      </p:sp>
    </p:spTree>
    <p:extLst>
      <p:ext uri="{BB962C8B-B14F-4D97-AF65-F5344CB8AC3E}">
        <p14:creationId xmlns:p14="http://schemas.microsoft.com/office/powerpoint/2010/main" val="346232684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344236718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336608859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031260954"/>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404052014"/>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3289300"/>
          </a:xfrm>
        </p:spPr>
        <p:txBody>
          <a:bodyPr anchor="t"/>
          <a:lstStyle>
            <a:lvl1pPr>
              <a:defRPr sz="2800"/>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6C2F1290-9237-4BEE-AAAC-6708F286265B}"/>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911308469"/>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657600"/>
            <a:ext cx="12192000"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48025614"/>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1D4894F6-B50F-43E1-83FC-4F2200B2FA6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580898890"/>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522720" y="0"/>
            <a:ext cx="5669280" cy="6858000"/>
          </a:xfrm>
          <a:gradFill flip="none" rotWithShape="1">
            <a:gsLst>
              <a:gs pos="50000">
                <a:srgbClr val="000000">
                  <a:alpha val="70000"/>
                </a:srgbClr>
              </a:gs>
              <a:gs pos="100000">
                <a:srgbClr val="000000">
                  <a:alpha val="0"/>
                </a:srgbClr>
              </a:gs>
            </a:gsLst>
            <a:lin ang="10800000" scaled="1"/>
            <a:tileRect/>
          </a:gradFill>
          <a:ln>
            <a:noFill/>
          </a:ln>
        </p:spPr>
        <p:txBody>
          <a:bodyPr lIns="585216" tIns="585216" rIns="585216" bIns="585216" anchor="ctr">
            <a:noAutofit/>
          </a:bodyPr>
          <a:lstStyle>
            <a:lvl1pPr algn="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A629011D-E3B4-416F-9D7F-7A99AE49F65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4211342855"/>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p15:clr>
            <a:srgbClr val="5ACBF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157216"/>
            <a:ext cx="11018520"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28016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328506155"/>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3611945206"/>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3255245465"/>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394382798"/>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671833671"/>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4" name="TextBox 3">
            <a:extLst>
              <a:ext uri="{FF2B5EF4-FFF2-40B4-BE49-F238E27FC236}">
                <a16:creationId xmlns:a16="http://schemas.microsoft.com/office/drawing/2014/main" id="{6AAE597A-BE1E-6B1F-960D-A90DC95443A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327071980"/>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16408013"/>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056387484"/>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Fiv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292608" y="4800600"/>
            <a:ext cx="180136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386584"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2743962" y="4799409"/>
            <a:ext cx="180136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2451354" y="2286000"/>
            <a:ext cx="2386584"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5195316" y="4799410"/>
            <a:ext cx="180136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4902708" y="2286000"/>
            <a:ext cx="2386584"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7646670"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7354062" y="2286000"/>
            <a:ext cx="2386584"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21" name="Text Placeholder 3">
            <a:extLst>
              <a:ext uri="{FF2B5EF4-FFF2-40B4-BE49-F238E27FC236}">
                <a16:creationId xmlns:a16="http://schemas.microsoft.com/office/drawing/2014/main" id="{5B1B6F72-F14C-40F1-8B29-8620AA34DC63}"/>
              </a:ext>
            </a:extLst>
          </p:cNvPr>
          <p:cNvSpPr>
            <a:spLocks noGrp="1"/>
          </p:cNvSpPr>
          <p:nvPr>
            <p:ph type="body" sz="quarter" idx="22"/>
          </p:nvPr>
        </p:nvSpPr>
        <p:spPr>
          <a:xfrm>
            <a:off x="10098024"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Picture Placeholder" descr="This photo is a 'placeholder' only. Drag or drop your photo here, or click and tap the center to insert a photo.">
            <a:extLst>
              <a:ext uri="{FF2B5EF4-FFF2-40B4-BE49-F238E27FC236}">
                <a16:creationId xmlns:a16="http://schemas.microsoft.com/office/drawing/2014/main" id="{2AD682C7-20D7-4ED0-99A7-C8530DAC8612}"/>
              </a:ext>
            </a:extLst>
          </p:cNvPr>
          <p:cNvSpPr>
            <a:spLocks noGrp="1"/>
          </p:cNvSpPr>
          <p:nvPr>
            <p:ph type="pic" sz="quarter" idx="21" hasCustomPrompt="1"/>
          </p:nvPr>
        </p:nvSpPr>
        <p:spPr bwMode="ltGray">
          <a:xfrm>
            <a:off x="9805416" y="2286000"/>
            <a:ext cx="2386584" cy="2286000"/>
          </a:xfrm>
          <a:blipFill>
            <a:blip r:embed="rId6"/>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34164493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8" pos="4631">
          <p15:clr>
            <a:srgbClr val="5ACBF0"/>
          </p15:clr>
        </p15:guide>
        <p15:guide id="9" pos="4593">
          <p15:clr>
            <a:srgbClr val="5ACBF0"/>
          </p15:clr>
        </p15:guide>
        <p15:guide id="10" pos="6134">
          <p15:clr>
            <a:srgbClr val="5ACBF0"/>
          </p15:clr>
        </p15:guide>
        <p15:guide id="11" pos="1323">
          <p15:clr>
            <a:srgbClr val="5ACBF0"/>
          </p15:clr>
        </p15:guide>
        <p15:guide id="12" pos="2865">
          <p15:clr>
            <a:srgbClr val="5ACBF0"/>
          </p15:clr>
        </p15:guide>
        <p15:guide id="13" pos="4815">
          <p15:clr>
            <a:srgbClr val="5ACBF0"/>
          </p15:clr>
        </p15:guide>
        <p15:guide id="14" pos="6361">
          <p15:clr>
            <a:srgbClr val="5ACBF0"/>
          </p15:clr>
        </p15:guide>
        <p15:guide id="15" orient="horz">
          <p15:clr>
            <a:srgbClr val="5ACBF0"/>
          </p15:clr>
        </p15:guide>
        <p15:guide id="16" pos="1727">
          <p15:clr>
            <a:srgbClr val="5ACBF0"/>
          </p15:clr>
        </p15:guide>
        <p15:guide id="17" pos="2294">
          <p15:clr>
            <a:srgbClr val="5ACBF0"/>
          </p15:clr>
        </p15:guide>
        <p15:guide id="18" pos="3273">
          <p15:clr>
            <a:srgbClr val="5ACBF0"/>
          </p15:clr>
        </p15:guide>
        <p15:guide id="19" pos="4411">
          <p15:clr>
            <a:srgbClr val="5ACBF0"/>
          </p15:clr>
        </p15:guide>
        <p15:guide id="21" pos="6179">
          <p15:clr>
            <a:srgbClr val="5ACBF0"/>
          </p15:clr>
        </p15:guide>
        <p15:guide id="22" pos="1501">
          <p15:clr>
            <a:srgbClr val="5ACBF0"/>
          </p15:clr>
        </p15:guide>
        <p15:guide id="23" pos="1543">
          <p15:clr>
            <a:srgbClr val="5ACBF0"/>
          </p15:clr>
        </p15:guide>
        <p15:guide id="24" pos="3049">
          <p15:clr>
            <a:srgbClr val="5ACBF0"/>
          </p15:clr>
        </p15:guide>
        <p15:guide id="25" pos="3088">
          <p15:clr>
            <a:srgbClr val="5ACBF0"/>
          </p15:clr>
        </p15:guide>
        <p15:guide id="26" pos="5954">
          <p15:clr>
            <a:srgbClr val="5ACBF0"/>
          </p15:clr>
        </p15:guide>
        <p15:guide id="27" pos="3840">
          <p15:clr>
            <a:srgbClr val="5ACBF0"/>
          </p15:clr>
        </p15:guide>
        <p15:guide id="28" pos="5386">
          <p15:clr>
            <a:srgbClr val="5ACBF0"/>
          </p15:clr>
        </p15:guide>
        <p15:guide id="29" pos="753">
          <p15:clr>
            <a:srgbClr val="5ACBF0"/>
          </p15:clr>
        </p15:guide>
        <p15:guide id="30" pos="6927">
          <p15:clr>
            <a:srgbClr val="5ACBF0"/>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4204070797"/>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362627317"/>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Fiv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1737360" cy="1737360"/>
          </a:xfrm>
          <a:prstGeom prst="ellipse">
            <a:avLst/>
          </a:prstGeom>
          <a:blipFill>
            <a:blip r:embed="rId2"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2905506" y="2286000"/>
            <a:ext cx="1737360" cy="1737360"/>
          </a:xfrm>
          <a:prstGeom prst="ellipse">
            <a:avLst/>
          </a:prstGeom>
          <a:blipFill>
            <a:blip r:embed="rId3"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2905506"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5227320" y="2286000"/>
            <a:ext cx="1737360" cy="1737360"/>
          </a:xfrm>
          <a:prstGeom prst="ellipse">
            <a:avLst/>
          </a:prstGeom>
          <a:blipFill>
            <a:blip r:embed="rId4"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5227320" y="4235451"/>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7548118" y="2286000"/>
            <a:ext cx="1737360" cy="1737360"/>
          </a:xfrm>
          <a:prstGeom prst="ellipse">
            <a:avLst/>
          </a:prstGeom>
          <a:blipFill>
            <a:blip r:embed="rId5"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insert44</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7548118"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E4DC3400-0B11-4EA0-9B8D-6FADE6964F37}"/>
              </a:ext>
            </a:extLst>
          </p:cNvPr>
          <p:cNvSpPr>
            <a:spLocks noGrp="1" noChangeAspect="1"/>
          </p:cNvSpPr>
          <p:nvPr>
            <p:ph type="pic" sz="quarter" idx="23" hasCustomPrompt="1"/>
          </p:nvPr>
        </p:nvSpPr>
        <p:spPr bwMode="ltGray">
          <a:xfrm>
            <a:off x="9869423" y="2286000"/>
            <a:ext cx="1737360" cy="1737360"/>
          </a:xfrm>
          <a:prstGeom prst="ellipse">
            <a:avLst/>
          </a:prstGeom>
          <a:blipFill>
            <a:blip r:embed="rId6"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20" name="Text Placeholder 3">
            <a:extLst>
              <a:ext uri="{FF2B5EF4-FFF2-40B4-BE49-F238E27FC236}">
                <a16:creationId xmlns:a16="http://schemas.microsoft.com/office/drawing/2014/main" id="{133C357E-ECC0-485F-9033-5D4DEC8774BB}"/>
              </a:ext>
            </a:extLst>
          </p:cNvPr>
          <p:cNvSpPr>
            <a:spLocks noGrp="1"/>
          </p:cNvSpPr>
          <p:nvPr>
            <p:ph type="body" sz="quarter" idx="24"/>
          </p:nvPr>
        </p:nvSpPr>
        <p:spPr>
          <a:xfrm>
            <a:off x="9869423"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74792495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664">
          <p15:clr>
            <a:srgbClr val="5ACBF0"/>
          </p15:clr>
        </p15:guide>
        <p15:guide id="3" pos="6216">
          <p15:clr>
            <a:srgbClr val="5ACBF0"/>
          </p15:clr>
        </p15:guide>
        <p15:guide id="5" pos="5850">
          <p15:clr>
            <a:srgbClr val="5ACBF0"/>
          </p15:clr>
        </p15:guide>
        <p15:guide id="7" pos="4392">
          <p15:clr>
            <a:srgbClr val="5ACBF0"/>
          </p15:clr>
        </p15:guide>
        <p15:guide id="8" pos="3292">
          <p15:clr>
            <a:srgbClr val="5ACBF0"/>
          </p15:clr>
        </p15:guide>
        <p15:guide id="10" pos="2926">
          <p15:clr>
            <a:srgbClr val="5ACBF0"/>
          </p15:clr>
        </p15:guide>
        <p15:guide id="11" pos="4754">
          <p15:clr>
            <a:srgbClr val="5ACBF0"/>
          </p15:clr>
        </p15:guide>
        <p15:guide id="13" pos="1464">
          <p15:clr>
            <a:srgbClr val="5ACBF0"/>
          </p15:clr>
        </p15:guide>
        <p15:guide id="14" orient="horz" pos="1440">
          <p15:clr>
            <a:srgbClr val="5ACBF0"/>
          </p15:clr>
        </p15:guide>
        <p15:guide id="15" pos="1830">
          <p15:clr>
            <a:srgbClr val="5ACBF0"/>
          </p15:clr>
        </p15:guide>
        <p15:guide id="16" orient="horz" pos="2533">
          <p15:clr>
            <a:srgbClr val="5ACBF0"/>
          </p15:clr>
        </p15:guide>
      </p15:sldGuideLst>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2"/>
            <a:ext cx="7253288"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3359843"/>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lstStyle>
            <a:lvl1pPr>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786611610"/>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p:cSld name="Developer Code Layout">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917221594"/>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p:cSld name="Code Bottom">
    <p:bg>
      <p:bgPr>
        <a:solidFill>
          <a:schemeClr val="bg2"/>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3294070690"/>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p:cSld name="Code Top">
    <p:bg>
      <p:bgPr>
        <a:solidFill>
          <a:schemeClr val="bg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230831080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p:cSld name="Code Right side">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767875438"/>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p:cSld name="Code Left sde">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737349702"/>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p:cSld name="Demo slide">
    <p:bg>
      <p:bgPr>
        <a:solidFill>
          <a:srgbClr val="70257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77823"/>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rgbClr val="FFB3BB"/>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251758177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p:cSld name="Demo slide 2">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77823"/>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32755324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p:cSld name="Section Title">
    <p:bg>
      <p:bgPr>
        <a:solidFill>
          <a:srgbClr val="70257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80408"/>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rgbClr val="FFB3BB"/>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40433257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p:cSld name="Section Title 2">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80408"/>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7629378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58406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Small Container -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0095310"/>
      </p:ext>
    </p:extLst>
  </p:cSld>
  <p:clrMapOvr>
    <a:masterClrMapping/>
  </p:clrMapOvr>
  <p:transition>
    <p:fade/>
  </p:transition>
  <p:extLst>
    <p:ext uri="{DCECCB84-F9BA-43D5-87BE-67443E8EF086}">
      <p15:sldGuideLst xmlns:p15="http://schemas.microsoft.com/office/powerpoint/2012/main">
        <p15:guide id="15" orient="horz" pos="4320">
          <p15:clr>
            <a:srgbClr val="9FCC3B"/>
          </p15:clr>
        </p15:guide>
        <p15:guide id="20" pos="4154">
          <p15:clr>
            <a:srgbClr val="9FCC3B"/>
          </p15:clr>
        </p15:guide>
        <p15:guide id="21" orient="horz" pos="570">
          <p15:clr>
            <a:srgbClr val="9FCC3B"/>
          </p15:clr>
        </p15:guide>
        <p15:guide id="22" orient="horz" pos="3741">
          <p15:clr>
            <a:srgbClr val="9FCC3B"/>
          </p15:clr>
        </p15:guide>
        <p15:guide id="23" pos="4499">
          <p15:clr>
            <a:srgbClr val="5ACBF0"/>
          </p15:clr>
        </p15:guide>
        <p15:guide id="24" pos="6973">
          <p15:clr>
            <a:srgbClr val="5ACBF0"/>
          </p15:clr>
        </p15:guide>
        <p15:guide id="25" orient="horz" pos="918">
          <p15:clr>
            <a:srgbClr val="5ACBF0"/>
          </p15:clr>
        </p15:guide>
        <p15:guide id="26" orient="horz" pos="3398">
          <p15:clr>
            <a:srgbClr val="5ACBF0"/>
          </p15:clr>
        </p15:guide>
        <p15:guide id="27" pos="3978">
          <p15:clr>
            <a:srgbClr val="5ACBF0"/>
          </p15:clr>
        </p15:guide>
        <p15:guide id="28" orient="horz" pos="3914">
          <p15:clr>
            <a:srgbClr val="5ACBF0"/>
          </p15:clr>
        </p15:guide>
        <p15:guide id="29" orient="horz" pos="397">
          <p15:clr>
            <a:srgbClr val="5ACBF0"/>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Medium Container -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6375651"/>
      </p:ext>
    </p:extLst>
  </p:cSld>
  <p:clrMapOvr>
    <a:masterClrMapping/>
  </p:clrMapOvr>
  <p:transition>
    <p:fade/>
  </p:transition>
  <p:extLst>
    <p:ext uri="{DCECCB84-F9BA-43D5-87BE-67443E8EF086}">
      <p15:sldGuideLst xmlns:p15="http://schemas.microsoft.com/office/powerpoint/2012/main">
        <p15:guide id="12" pos="4068">
          <p15:clr>
            <a:srgbClr val="9FCC3B"/>
          </p15:clr>
        </p15:guide>
        <p15:guide id="13" pos="7408">
          <p15:clr>
            <a:srgbClr val="9FCC3B"/>
          </p15:clr>
        </p15:guide>
        <p15:guide id="14" orient="horz" pos="486">
          <p15:clr>
            <a:srgbClr val="9FCC3B"/>
          </p15:clr>
        </p15:guide>
        <p15:guide id="15" orient="horz" pos="3830">
          <p15:clr>
            <a:srgbClr val="9FCC3B"/>
          </p15:clr>
        </p15:guide>
        <p15:guide id="16" pos="4410">
          <p15:clr>
            <a:srgbClr val="5ACBF0"/>
          </p15:clr>
        </p15:guide>
        <p15:guide id="17" pos="7059">
          <p15:clr>
            <a:srgbClr val="5ACBF0"/>
          </p15:clr>
        </p15:guide>
        <p15:guide id="18" orient="horz" pos="832">
          <p15:clr>
            <a:srgbClr val="5ACBF0"/>
          </p15:clr>
        </p15:guide>
        <p15:guide id="19" orient="horz" pos="3485">
          <p15:clr>
            <a:srgbClr val="5ACBF0"/>
          </p15:clr>
        </p15:guide>
        <p15:guide id="23" pos="3895">
          <p15:clr>
            <a:srgbClr val="5ACBF0"/>
          </p15:clr>
        </p15:guide>
        <p15:guide id="24" pos="7579">
          <p15:clr>
            <a:srgbClr val="5ACBF0"/>
          </p15:clr>
        </p15:guide>
        <p15:guide id="25" orient="horz" pos="315">
          <p15:clr>
            <a:srgbClr val="5ACBF0"/>
          </p15:clr>
        </p15:guide>
        <p15:guide id="26" orient="horz" pos="4005">
          <p15:clr>
            <a:srgbClr val="5ACBF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Large Container -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4688714"/>
      </p:ext>
    </p:extLst>
  </p:cSld>
  <p:clrMapOvr>
    <a:masterClrMapping/>
  </p:clrMapOvr>
  <p:transition>
    <p:fade/>
  </p:transition>
  <p:extLst>
    <p:ext uri="{DCECCB84-F9BA-43D5-87BE-67443E8EF086}">
      <p15:sldGuideLst xmlns:p15="http://schemas.microsoft.com/office/powerpoint/2012/main">
        <p15:guide id="2" pos="3981">
          <p15:clr>
            <a:srgbClr val="9FCC3B"/>
          </p15:clr>
        </p15:guide>
        <p15:guide id="5" orient="horz" pos="402">
          <p15:clr>
            <a:srgbClr val="9FCC3B"/>
          </p15:clr>
        </p15:guide>
        <p15:guide id="6" orient="horz" pos="3918">
          <p15:clr>
            <a:srgbClr val="9FCC3B"/>
          </p15:clr>
        </p15:guide>
        <p15:guide id="8" pos="4324">
          <p15:clr>
            <a:srgbClr val="5ACBF0"/>
          </p15:clr>
        </p15:guide>
        <p15:guide id="9" pos="7148">
          <p15:clr>
            <a:srgbClr val="5ACBF0"/>
          </p15:clr>
        </p15:guide>
        <p15:guide id="10" orient="horz" pos="748">
          <p15:clr>
            <a:srgbClr val="5ACBF0"/>
          </p15:clr>
        </p15:guide>
        <p15:guide id="11" orient="horz" pos="3572">
          <p15:clr>
            <a:srgbClr val="5ACBF0"/>
          </p15:clr>
        </p15:guide>
        <p15:guide id="12" pos="3895">
          <p15:clr>
            <a:srgbClr val="5ACBF0"/>
          </p15:clr>
        </p15:guide>
        <p15:guide id="13" pos="7579">
          <p15:clr>
            <a:srgbClr val="5ACBF0"/>
          </p15:clr>
        </p15:guide>
        <p15:guide id="14" orient="horz" pos="315">
          <p15:clr>
            <a:srgbClr val="5ACBF0"/>
          </p15:clr>
        </p15:guide>
        <p15:guide id="15" orient="horz" pos="4005">
          <p15:clr>
            <a:srgbClr val="5ACBF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Small Container - Blank Dark">
    <p:bg>
      <p:bgPr>
        <a:solidFill>
          <a:srgbClr val="45414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22583542"/>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5" orient="horz" pos="4320">
          <p15:clr>
            <a:srgbClr val="9FCC3B"/>
          </p15:clr>
        </p15:guide>
        <p15:guide id="20" pos="4154">
          <p15:clr>
            <a:srgbClr val="9FCC3B"/>
          </p15:clr>
        </p15:guide>
        <p15:guide id="21" orient="horz" pos="570">
          <p15:clr>
            <a:srgbClr val="9FCC3B"/>
          </p15:clr>
        </p15:guide>
        <p15:guide id="22" orient="horz" pos="3741">
          <p15:clr>
            <a:srgbClr val="9FCC3B"/>
          </p15:clr>
        </p15:guide>
        <p15:guide id="23" pos="4499">
          <p15:clr>
            <a:srgbClr val="5ACBF0"/>
          </p15:clr>
        </p15:guide>
        <p15:guide id="24" pos="6973">
          <p15:clr>
            <a:srgbClr val="5ACBF0"/>
          </p15:clr>
        </p15:guide>
        <p15:guide id="25" orient="horz" pos="918">
          <p15:clr>
            <a:srgbClr val="5ACBF0"/>
          </p15:clr>
        </p15:guide>
        <p15:guide id="26" orient="horz" pos="3398">
          <p15:clr>
            <a:srgbClr val="5ACBF0"/>
          </p15:clr>
        </p15:guide>
        <p15:guide id="27" pos="3978">
          <p15:clr>
            <a:srgbClr val="5ACBF0"/>
          </p15:clr>
        </p15:guide>
        <p15:guide id="28" orient="horz" pos="3914">
          <p15:clr>
            <a:srgbClr val="5ACBF0"/>
          </p15:clr>
        </p15:guide>
        <p15:guide id="29" orient="horz" pos="397">
          <p15:clr>
            <a:srgbClr val="5ACBF0"/>
          </p15:clr>
        </p15:guide>
      </p15:sldGuideLst>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Medium Container - Blank Dark">
    <p:bg>
      <p:bgPr>
        <a:solidFill>
          <a:srgbClr val="45414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650643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2" pos="4068">
          <p15:clr>
            <a:srgbClr val="9FCC3B"/>
          </p15:clr>
        </p15:guide>
        <p15:guide id="13" pos="7403">
          <p15:clr>
            <a:srgbClr val="9FCC3B"/>
          </p15:clr>
        </p15:guide>
        <p15:guide id="14" orient="horz" pos="486">
          <p15:clr>
            <a:srgbClr val="9FCC3B"/>
          </p15:clr>
        </p15:guide>
        <p15:guide id="15" orient="horz" pos="3830">
          <p15:clr>
            <a:srgbClr val="9FCC3B"/>
          </p15:clr>
        </p15:guide>
        <p15:guide id="16" pos="4410">
          <p15:clr>
            <a:srgbClr val="5ACBF0"/>
          </p15:clr>
        </p15:guide>
        <p15:guide id="17" pos="7059">
          <p15:clr>
            <a:srgbClr val="5ACBF0"/>
          </p15:clr>
        </p15:guide>
        <p15:guide id="18" orient="horz" pos="832">
          <p15:clr>
            <a:srgbClr val="5ACBF0"/>
          </p15:clr>
        </p15:guide>
        <p15:guide id="19" orient="horz" pos="3485">
          <p15:clr>
            <a:srgbClr val="5ACBF0"/>
          </p15:clr>
        </p15:guide>
        <p15:guide id="23" pos="3893">
          <p15:clr>
            <a:srgbClr val="5ACBF0"/>
          </p15:clr>
        </p15:guide>
        <p15:guide id="24" pos="7584">
          <p15:clr>
            <a:srgbClr val="5ACBF0"/>
          </p15:clr>
        </p15:guide>
        <p15:guide id="25" orient="horz" pos="311">
          <p15:clr>
            <a:srgbClr val="5ACBF0"/>
          </p15:clr>
        </p15:guide>
        <p15:guide id="26" orient="horz" pos="4005">
          <p15:clr>
            <a:srgbClr val="5ACBF0"/>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Large Container - Blank Dark">
    <p:bg>
      <p:bgPr>
        <a:solidFill>
          <a:srgbClr val="45414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2106476"/>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pos="3981">
          <p15:clr>
            <a:srgbClr val="9FCC3B"/>
          </p15:clr>
        </p15:guide>
        <p15:guide id="5" orient="horz" pos="402">
          <p15:clr>
            <a:srgbClr val="9FCC3B"/>
          </p15:clr>
        </p15:guide>
        <p15:guide id="6" orient="horz" pos="3918">
          <p15:clr>
            <a:srgbClr val="9FCC3B"/>
          </p15:clr>
        </p15:guide>
        <p15:guide id="8" pos="4324">
          <p15:clr>
            <a:srgbClr val="5ACBF0"/>
          </p15:clr>
        </p15:guide>
        <p15:guide id="9" pos="7148">
          <p15:clr>
            <a:srgbClr val="5ACBF0"/>
          </p15:clr>
        </p15:guide>
        <p15:guide id="10" orient="horz" pos="748">
          <p15:clr>
            <a:srgbClr val="5ACBF0"/>
          </p15:clr>
        </p15:guide>
        <p15:guide id="11" orient="horz" pos="3572">
          <p15:clr>
            <a:srgbClr val="5ACBF0"/>
          </p15:clr>
        </p15:guide>
        <p15:guide id="12" pos="3895">
          <p15:clr>
            <a:srgbClr val="5ACBF0"/>
          </p15:clr>
        </p15:guide>
        <p15:guide id="13" pos="7579">
          <p15:clr>
            <a:srgbClr val="5ACBF0"/>
          </p15:clr>
        </p15:guide>
        <p15:guide id="14" orient="horz" pos="4005">
          <p15:clr>
            <a:srgbClr val="5ACBF0"/>
          </p15:clr>
        </p15:guide>
        <p15:guide id="15" orient="horz" pos="315">
          <p15:clr>
            <a:srgbClr val="5ACBF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Blank 3">
    <p:bg>
      <p:bgPr>
        <a:solidFill>
          <a:srgbClr val="45414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6112859"/>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p:cSld name="Blank 2">
    <p:bg>
      <p:bgPr>
        <a:solidFill>
          <a:srgbClr val="70257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8316260"/>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p:cSld name="Closing logo slide">
    <p:bg>
      <p:bgPr>
        <a:solidFill>
          <a:srgbClr val="702573"/>
        </a:solidFill>
        <a:effectLst/>
      </p:bgPr>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marL="0" marR="0" lvl="0" indent="0" algn="l" defTabSz="932290" rtl="0" eaLnBrk="0" fontAlgn="auto" latinLnBrk="0" hangingPunct="0">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FFFFFF"/>
                </a:solidFill>
                <a:effectLst/>
                <a:uLnTx/>
                <a:uFillTx/>
                <a:latin typeface="Segoe UI"/>
                <a:ea typeface="+mn-ea"/>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58059249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p:cSld name="Black Notes slide Layout">
    <p:bg bwMode="gray">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267195431"/>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1_Horizontal">
    <p:bg>
      <p:bgRef idx="1001">
        <a:schemeClr val="bg1"/>
      </p:bgRef>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06F86FC9-D24A-4994-95C6-18AA0D0A6BFB}"/>
              </a:ext>
            </a:extLst>
          </p:cNvPr>
          <p:cNvSpPr/>
          <p:nvPr userDrawn="1"/>
        </p:nvSpPr>
        <p:spPr>
          <a:xfrm>
            <a:off x="3264630" y="1"/>
            <a:ext cx="8927370" cy="44981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5" name="TextBox 24">
            <a:extLst>
              <a:ext uri="{FF2B5EF4-FFF2-40B4-BE49-F238E27FC236}">
                <a16:creationId xmlns:a16="http://schemas.microsoft.com/office/drawing/2014/main" id="{F5F6FC98-BF54-8E4B-ADCE-416C088B5FD5}"/>
              </a:ext>
            </a:extLst>
          </p:cNvPr>
          <p:cNvSpPr txBox="1"/>
          <p:nvPr userDrawn="1"/>
        </p:nvSpPr>
        <p:spPr>
          <a:xfrm>
            <a:off x="3557683" y="4610181"/>
            <a:ext cx="1905338" cy="215444"/>
          </a:xfrm>
          <a:prstGeom prst="rect">
            <a:avLst/>
          </a:prstGeom>
          <a:noFill/>
          <a:ln>
            <a:noFill/>
          </a:ln>
        </p:spPr>
        <p:txBody>
          <a:bodyPr wrap="square" lIns="0" tIns="0" rIns="0" bIns="0" rtlCol="0" anchor="ctr" anchorCtr="0">
            <a:spAutoFit/>
          </a:bodyPr>
          <a:lstStyle/>
          <a:p>
            <a:r>
              <a:rPr lang="en-US" sz="1400">
                <a:solidFill>
                  <a:srgbClr val="2A446F"/>
                </a:solidFill>
                <a:latin typeface="+mj-lt"/>
                <a:cs typeface="Segoe UI Light" panose="020B0502040204020203" pitchFamily="34" charset="0"/>
              </a:rPr>
              <a:t>Situation:</a:t>
            </a:r>
            <a:endParaRPr lang="en-US" sz="1400">
              <a:solidFill>
                <a:srgbClr val="2A446F"/>
              </a:solidFill>
              <a:latin typeface="+mj-lt"/>
            </a:endParaRPr>
          </a:p>
        </p:txBody>
      </p:sp>
      <p:sp>
        <p:nvSpPr>
          <p:cNvPr id="27" name="Text Placeholder 24">
            <a:extLst>
              <a:ext uri="{FF2B5EF4-FFF2-40B4-BE49-F238E27FC236}">
                <a16:creationId xmlns:a16="http://schemas.microsoft.com/office/drawing/2014/main" id="{CEABE899-10A3-484A-9A5F-6B1D4CB09EA4}"/>
              </a:ext>
            </a:extLst>
          </p:cNvPr>
          <p:cNvSpPr>
            <a:spLocks noGrp="1"/>
          </p:cNvSpPr>
          <p:nvPr>
            <p:ph type="body" sz="quarter" idx="10"/>
          </p:nvPr>
        </p:nvSpPr>
        <p:spPr>
          <a:xfrm>
            <a:off x="3557682" y="3748488"/>
            <a:ext cx="8051705" cy="276999"/>
          </a:xfrm>
          <a:prstGeom prst="rect">
            <a:avLst/>
          </a:prstGeom>
        </p:spPr>
        <p:txBody>
          <a:bodyPr lIns="0" tIns="0" rIns="0" bIns="0" anchor="b" anchorCtr="0"/>
          <a:lstStyle>
            <a:lvl1pPr marL="0" indent="0">
              <a:lnSpc>
                <a:spcPct val="100000"/>
              </a:lnSpc>
              <a:buNone/>
              <a:defRPr sz="1800" b="0" i="0">
                <a:latin typeface="+mn-lt"/>
                <a:cs typeface="Segoe UI" panose="020B0502040204020203" pitchFamily="34" charset="0"/>
              </a:defRPr>
            </a:lvl1pPr>
          </a:lstStyle>
          <a:p>
            <a:pPr lvl="0"/>
            <a:endParaRPr lang="en-US"/>
          </a:p>
        </p:txBody>
      </p:sp>
      <p:sp>
        <p:nvSpPr>
          <p:cNvPr id="28" name="Text Placeholder 28">
            <a:extLst>
              <a:ext uri="{FF2B5EF4-FFF2-40B4-BE49-F238E27FC236}">
                <a16:creationId xmlns:a16="http://schemas.microsoft.com/office/drawing/2014/main" id="{E03D0DEC-BC71-A445-A3E5-9B83B80381D9}"/>
              </a:ext>
            </a:extLst>
          </p:cNvPr>
          <p:cNvSpPr>
            <a:spLocks noGrp="1"/>
          </p:cNvSpPr>
          <p:nvPr>
            <p:ph type="body" sz="quarter" idx="12"/>
          </p:nvPr>
        </p:nvSpPr>
        <p:spPr>
          <a:xfrm>
            <a:off x="3557683" y="4897438"/>
            <a:ext cx="2377440" cy="1371600"/>
          </a:xfrm>
          <a:prstGeom prst="rect">
            <a:avLst/>
          </a:prstGeom>
        </p:spPr>
        <p:txBody>
          <a:bodyPr lIns="0" tIns="0" rIns="0" bIns="0"/>
          <a:lstStyle>
            <a:lvl1pPr marL="0" indent="0">
              <a:lnSpc>
                <a:spcPct val="100000"/>
              </a:lnSpc>
              <a:buNone/>
              <a:defRPr sz="1200" b="0" i="0">
                <a:latin typeface="+mn-lt"/>
                <a:cs typeface="Segoe UI Semilight" panose="020B0402040204020203" pitchFamily="34" charset="0"/>
              </a:defRPr>
            </a:lvl1pPr>
          </a:lstStyle>
          <a:p>
            <a:pPr lvl="0"/>
            <a:endParaRPr lang="en-US"/>
          </a:p>
        </p:txBody>
      </p:sp>
      <p:sp>
        <p:nvSpPr>
          <p:cNvPr id="37" name="Text Placeholder 24">
            <a:extLst>
              <a:ext uri="{FF2B5EF4-FFF2-40B4-BE49-F238E27FC236}">
                <a16:creationId xmlns:a16="http://schemas.microsoft.com/office/drawing/2014/main" id="{F5AC1971-A820-D44B-949E-127EE4381960}"/>
              </a:ext>
            </a:extLst>
          </p:cNvPr>
          <p:cNvSpPr>
            <a:spLocks noGrp="1"/>
          </p:cNvSpPr>
          <p:nvPr>
            <p:ph type="body" sz="quarter" idx="11"/>
          </p:nvPr>
        </p:nvSpPr>
        <p:spPr>
          <a:xfrm>
            <a:off x="3557682" y="4158181"/>
            <a:ext cx="8051705" cy="158979"/>
          </a:xfrm>
          <a:prstGeom prst="rect">
            <a:avLst/>
          </a:prstGeom>
        </p:spPr>
        <p:txBody>
          <a:bodyPr lIns="0" tIns="0" rIns="0" bIns="0"/>
          <a:lstStyle>
            <a:lvl1pPr marL="0" indent="0">
              <a:buNone/>
              <a:defRPr sz="1000" b="0" i="0">
                <a:solidFill>
                  <a:schemeClr val="tx1"/>
                </a:solidFill>
                <a:latin typeface="+mj-lt"/>
                <a:cs typeface="Segoe UI Semilight" panose="020B0402040204020203" pitchFamily="34" charset="0"/>
              </a:defRPr>
            </a:lvl1pPr>
          </a:lstStyle>
          <a:p>
            <a:pPr lvl="0"/>
            <a:endParaRPr lang="en-US"/>
          </a:p>
        </p:txBody>
      </p:sp>
      <p:sp>
        <p:nvSpPr>
          <p:cNvPr id="42" name="TextBox 41">
            <a:extLst>
              <a:ext uri="{FF2B5EF4-FFF2-40B4-BE49-F238E27FC236}">
                <a16:creationId xmlns:a16="http://schemas.microsoft.com/office/drawing/2014/main" id="{B59E8476-D4FE-3D4F-9EC9-5DA909E29651}"/>
              </a:ext>
            </a:extLst>
          </p:cNvPr>
          <p:cNvSpPr txBox="1"/>
          <p:nvPr userDrawn="1"/>
        </p:nvSpPr>
        <p:spPr>
          <a:xfrm>
            <a:off x="6219238" y="4610181"/>
            <a:ext cx="1905338" cy="215444"/>
          </a:xfrm>
          <a:prstGeom prst="rect">
            <a:avLst/>
          </a:prstGeom>
          <a:noFill/>
          <a:ln>
            <a:noFill/>
          </a:ln>
        </p:spPr>
        <p:txBody>
          <a:bodyPr wrap="square" lIns="0" tIns="0" rIns="0" bIns="0" rtlCol="0" anchor="ctr" anchorCtr="0">
            <a:spAutoFit/>
          </a:bodyPr>
          <a:lstStyle/>
          <a:p>
            <a:r>
              <a:rPr lang="en-US" sz="1400">
                <a:solidFill>
                  <a:srgbClr val="2A446F"/>
                </a:solidFill>
                <a:latin typeface="+mj-lt"/>
                <a:cs typeface="Segoe UI Light" panose="020B0502040204020203" pitchFamily="34" charset="0"/>
              </a:rPr>
              <a:t>Solution:</a:t>
            </a:r>
            <a:endParaRPr lang="en-US" sz="1400">
              <a:solidFill>
                <a:srgbClr val="2A446F"/>
              </a:solidFill>
              <a:latin typeface="+mj-lt"/>
            </a:endParaRPr>
          </a:p>
        </p:txBody>
      </p:sp>
      <p:sp>
        <p:nvSpPr>
          <p:cNvPr id="43" name="Text Placeholder 28">
            <a:extLst>
              <a:ext uri="{FF2B5EF4-FFF2-40B4-BE49-F238E27FC236}">
                <a16:creationId xmlns:a16="http://schemas.microsoft.com/office/drawing/2014/main" id="{847B54F4-C98A-7F4F-8633-A67212D37E3D}"/>
              </a:ext>
            </a:extLst>
          </p:cNvPr>
          <p:cNvSpPr>
            <a:spLocks noGrp="1"/>
          </p:cNvSpPr>
          <p:nvPr>
            <p:ph type="body" sz="quarter" idx="21"/>
          </p:nvPr>
        </p:nvSpPr>
        <p:spPr>
          <a:xfrm>
            <a:off x="6219238" y="4897438"/>
            <a:ext cx="2377440" cy="1371600"/>
          </a:xfrm>
          <a:prstGeom prst="rect">
            <a:avLst/>
          </a:prstGeom>
        </p:spPr>
        <p:txBody>
          <a:bodyPr lIns="0" tIns="0" rIns="0" bIns="0"/>
          <a:lstStyle>
            <a:lvl1pPr marL="0" indent="0">
              <a:lnSpc>
                <a:spcPct val="100000"/>
              </a:lnSpc>
              <a:buNone/>
              <a:defRPr sz="1200" b="0" i="0">
                <a:latin typeface="+mn-lt"/>
                <a:cs typeface="Segoe UI Semilight" panose="020B0402040204020203" pitchFamily="34" charset="0"/>
              </a:defRPr>
            </a:lvl1pPr>
          </a:lstStyle>
          <a:p>
            <a:pPr lvl="0"/>
            <a:endParaRPr lang="en-US"/>
          </a:p>
        </p:txBody>
      </p:sp>
      <p:sp>
        <p:nvSpPr>
          <p:cNvPr id="44" name="TextBox 43">
            <a:extLst>
              <a:ext uri="{FF2B5EF4-FFF2-40B4-BE49-F238E27FC236}">
                <a16:creationId xmlns:a16="http://schemas.microsoft.com/office/drawing/2014/main" id="{B1EBCCF4-5394-C04F-AA62-05007544FC0C}"/>
              </a:ext>
            </a:extLst>
          </p:cNvPr>
          <p:cNvSpPr txBox="1"/>
          <p:nvPr userDrawn="1"/>
        </p:nvSpPr>
        <p:spPr>
          <a:xfrm>
            <a:off x="8880793" y="4610181"/>
            <a:ext cx="1905338" cy="215444"/>
          </a:xfrm>
          <a:prstGeom prst="rect">
            <a:avLst/>
          </a:prstGeom>
          <a:noFill/>
          <a:ln>
            <a:noFill/>
          </a:ln>
        </p:spPr>
        <p:txBody>
          <a:bodyPr wrap="square" lIns="0" tIns="0" rIns="0" bIns="0" rtlCol="0" anchor="ctr" anchorCtr="0">
            <a:spAutoFit/>
          </a:bodyPr>
          <a:lstStyle/>
          <a:p>
            <a:r>
              <a:rPr lang="en-US" sz="1400">
                <a:solidFill>
                  <a:srgbClr val="2A446F"/>
                </a:solidFill>
                <a:latin typeface="+mj-lt"/>
                <a:cs typeface="Segoe UI Light" panose="020B0502040204020203" pitchFamily="34" charset="0"/>
              </a:rPr>
              <a:t>Impact:</a:t>
            </a:r>
            <a:endParaRPr lang="en-US" sz="1400">
              <a:solidFill>
                <a:srgbClr val="2A446F"/>
              </a:solidFill>
              <a:latin typeface="+mj-lt"/>
            </a:endParaRPr>
          </a:p>
        </p:txBody>
      </p:sp>
      <p:sp>
        <p:nvSpPr>
          <p:cNvPr id="45" name="Text Placeholder 28">
            <a:extLst>
              <a:ext uri="{FF2B5EF4-FFF2-40B4-BE49-F238E27FC236}">
                <a16:creationId xmlns:a16="http://schemas.microsoft.com/office/drawing/2014/main" id="{817B977B-57E9-154C-AA12-E0B3A70688DF}"/>
              </a:ext>
            </a:extLst>
          </p:cNvPr>
          <p:cNvSpPr>
            <a:spLocks noGrp="1"/>
          </p:cNvSpPr>
          <p:nvPr>
            <p:ph type="body" sz="quarter" idx="22"/>
          </p:nvPr>
        </p:nvSpPr>
        <p:spPr>
          <a:xfrm>
            <a:off x="8880793" y="4897438"/>
            <a:ext cx="2728595" cy="1371600"/>
          </a:xfrm>
          <a:prstGeom prst="rect">
            <a:avLst/>
          </a:prstGeom>
        </p:spPr>
        <p:txBody>
          <a:bodyPr lIns="0" tIns="0" rIns="0" bIns="0"/>
          <a:lstStyle>
            <a:lvl1pPr marL="0" indent="0">
              <a:lnSpc>
                <a:spcPct val="100000"/>
              </a:lnSpc>
              <a:buNone/>
              <a:defRPr sz="1200" b="0" i="0">
                <a:latin typeface="+mn-lt"/>
                <a:cs typeface="Segoe UI Semilight" panose="020B0402040204020203" pitchFamily="34" charset="0"/>
              </a:defRPr>
            </a:lvl1pPr>
          </a:lstStyle>
          <a:p>
            <a:pPr lvl="0"/>
            <a:endParaRPr lang="en-US"/>
          </a:p>
        </p:txBody>
      </p:sp>
      <p:sp>
        <p:nvSpPr>
          <p:cNvPr id="5" name="Picture Placeholder 4">
            <a:extLst>
              <a:ext uri="{FF2B5EF4-FFF2-40B4-BE49-F238E27FC236}">
                <a16:creationId xmlns:a16="http://schemas.microsoft.com/office/drawing/2014/main" id="{3D70BBFF-3B0B-644F-878A-E178AF5B45E4}"/>
              </a:ext>
            </a:extLst>
          </p:cNvPr>
          <p:cNvSpPr>
            <a:spLocks noGrp="1" noChangeAspect="1"/>
          </p:cNvSpPr>
          <p:nvPr>
            <p:ph type="pic" sz="quarter" idx="23" hasCustomPrompt="1"/>
          </p:nvPr>
        </p:nvSpPr>
        <p:spPr>
          <a:xfrm>
            <a:off x="584200" y="774488"/>
            <a:ext cx="1828800" cy="1828800"/>
          </a:xfrm>
          <a:prstGeom prst="rect">
            <a:avLst/>
          </a:prstGeom>
        </p:spPr>
        <p:txBody>
          <a:bodyPr/>
          <a:lstStyle>
            <a:lvl1pPr marL="0" indent="0">
              <a:buNone/>
              <a:defRPr/>
            </a:lvl1pPr>
          </a:lstStyle>
          <a:p>
            <a:r>
              <a:rPr lang="en-US"/>
              <a:t>Logo</a:t>
            </a:r>
          </a:p>
        </p:txBody>
      </p:sp>
      <p:sp>
        <p:nvSpPr>
          <p:cNvPr id="24" name="Picture Placeholder 6">
            <a:extLst>
              <a:ext uri="{FF2B5EF4-FFF2-40B4-BE49-F238E27FC236}">
                <a16:creationId xmlns:a16="http://schemas.microsoft.com/office/drawing/2014/main" id="{3C57D4FA-1216-4944-BBF6-C83155F9ED20}"/>
              </a:ext>
            </a:extLst>
          </p:cNvPr>
          <p:cNvSpPr>
            <a:spLocks noGrp="1" noChangeAspect="1"/>
          </p:cNvSpPr>
          <p:nvPr>
            <p:ph type="pic" sz="quarter" idx="24" hasCustomPrompt="1"/>
          </p:nvPr>
        </p:nvSpPr>
        <p:spPr>
          <a:xfrm>
            <a:off x="3268758" y="1"/>
            <a:ext cx="8927370" cy="2836070"/>
          </a:xfrm>
          <a:prstGeom prst="rect">
            <a:avLst/>
          </a:prstGeom>
        </p:spPr>
        <p:txBody>
          <a:bodyPr/>
          <a:lstStyle>
            <a:lvl1pPr marL="0" indent="0">
              <a:buNone/>
              <a:defRPr/>
            </a:lvl1pPr>
          </a:lstStyle>
          <a:p>
            <a:r>
              <a:rPr lang="en-US"/>
              <a:t>Horizontal banner image</a:t>
            </a:r>
          </a:p>
        </p:txBody>
      </p:sp>
      <p:sp>
        <p:nvSpPr>
          <p:cNvPr id="17" name="Text Placeholder 44">
            <a:extLst>
              <a:ext uri="{FF2B5EF4-FFF2-40B4-BE49-F238E27FC236}">
                <a16:creationId xmlns:a16="http://schemas.microsoft.com/office/drawing/2014/main" id="{7EE6957E-64E7-4044-BFE8-2BF3980E5126}"/>
              </a:ext>
            </a:extLst>
          </p:cNvPr>
          <p:cNvSpPr>
            <a:spLocks noGrp="1"/>
          </p:cNvSpPr>
          <p:nvPr>
            <p:ph type="body" sz="quarter" idx="18" hasCustomPrompt="1"/>
          </p:nvPr>
        </p:nvSpPr>
        <p:spPr>
          <a:xfrm>
            <a:off x="582611" y="5732133"/>
            <a:ext cx="2013685" cy="525785"/>
          </a:xfrm>
          <a:prstGeom prst="rect">
            <a:avLst/>
          </a:prstGeom>
        </p:spPr>
        <p:txBody>
          <a:bodyPr lIns="0" tIns="0" rIns="0" bIns="0" anchor="b" anchorCtr="0"/>
          <a:lstStyle>
            <a:lvl1pPr marL="0" indent="0">
              <a:lnSpc>
                <a:spcPct val="100000"/>
              </a:lnSpc>
              <a:spcBef>
                <a:spcPts val="800"/>
              </a:spcBef>
              <a:buNone/>
              <a:defRPr sz="1050" b="1" i="0">
                <a:solidFill>
                  <a:schemeClr val="tx1"/>
                </a:solidFill>
                <a:latin typeface="Segoe UI Semibold" panose="020B0502040204020203" pitchFamily="34" charset="0"/>
                <a:cs typeface="Segoe UI Semibold" panose="020B0502040204020203" pitchFamily="34" charset="0"/>
              </a:defRPr>
            </a:lvl1pPr>
            <a:lvl2pPr marL="117475" indent="-115888">
              <a:spcBef>
                <a:spcPts val="200"/>
              </a:spcBef>
              <a:defRPr sz="1000"/>
            </a:lvl2pPr>
            <a:lvl3pPr marL="288925" indent="-168275">
              <a:defRPr sz="1000"/>
            </a:lvl3pPr>
          </a:lstStyle>
          <a:p>
            <a:pPr lvl="0"/>
            <a:r>
              <a:rPr lang="en-US"/>
              <a:t>First level</a:t>
            </a:r>
          </a:p>
          <a:p>
            <a:pPr lvl="1"/>
            <a:r>
              <a:rPr lang="en-US"/>
              <a:t>Second level</a:t>
            </a:r>
          </a:p>
          <a:p>
            <a:pPr lvl="2"/>
            <a:r>
              <a:rPr lang="en-US"/>
              <a:t>Third level</a:t>
            </a:r>
          </a:p>
        </p:txBody>
      </p:sp>
      <p:pic>
        <p:nvPicPr>
          <p:cNvPr id="2" name="Picture 1" descr="Logo&#10;&#10;Description automatically generated with medium confidence">
            <a:extLst>
              <a:ext uri="{FF2B5EF4-FFF2-40B4-BE49-F238E27FC236}">
                <a16:creationId xmlns:a16="http://schemas.microsoft.com/office/drawing/2014/main" id="{B12EFB60-F2EC-FAA0-F7B0-9091E645FEE7}"/>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582043" y="292100"/>
            <a:ext cx="1444402" cy="149155"/>
          </a:xfrm>
          <a:prstGeom prst="rect">
            <a:avLst/>
          </a:prstGeom>
        </p:spPr>
      </p:pic>
    </p:spTree>
    <p:extLst>
      <p:ext uri="{BB962C8B-B14F-4D97-AF65-F5344CB8AC3E}">
        <p14:creationId xmlns:p14="http://schemas.microsoft.com/office/powerpoint/2010/main" val="124152582"/>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userDrawn="1">
  <p:cSld name="Thank you 1">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Thank you</a:t>
            </a:r>
          </a:p>
        </p:txBody>
      </p:sp>
      <p:sp>
        <p:nvSpPr>
          <p:cNvPr id="3" name="Text Box 3" descr="This is a copyright notice that should be included on the final slide.">
            <a:extLst>
              <a:ext uri="{FF2B5EF4-FFF2-40B4-BE49-F238E27FC236}">
                <a16:creationId xmlns:a16="http://schemas.microsoft.com/office/drawing/2014/main" id="{6F383736-D87B-F2D1-84EB-7854E4C6028D}"/>
              </a:ext>
            </a:extLst>
          </p:cNvPr>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4" name="Picture 3" descr="Logo&#10;&#10;Description automatically generated with medium confidence">
            <a:extLst>
              <a:ext uri="{FF2B5EF4-FFF2-40B4-BE49-F238E27FC236}">
                <a16:creationId xmlns:a16="http://schemas.microsoft.com/office/drawing/2014/main" id="{CB86A1CE-46C3-129F-6CE7-889D358366FE}"/>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r="50801"/>
          <a:stretch/>
        </p:blipFill>
        <p:spPr>
          <a:xfrm>
            <a:off x="582043" y="581026"/>
            <a:ext cx="1405784" cy="295064"/>
          </a:xfrm>
          <a:prstGeom prst="rect">
            <a:avLst/>
          </a:prstGeom>
        </p:spPr>
      </p:pic>
    </p:spTree>
    <p:extLst>
      <p:ext uri="{BB962C8B-B14F-4D97-AF65-F5344CB8AC3E}">
        <p14:creationId xmlns:p14="http://schemas.microsoft.com/office/powerpoint/2010/main" val="15932690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5C957-5FBA-D7FB-0593-81FB27E601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0EEE577-8302-3CFE-8063-D40B17E0CF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03C44B-60CC-AF77-BEF4-9B97B1452836}"/>
              </a:ext>
            </a:extLst>
          </p:cNvPr>
          <p:cNvSpPr>
            <a:spLocks noGrp="1"/>
          </p:cNvSpPr>
          <p:nvPr>
            <p:ph type="dt" sz="half" idx="10"/>
          </p:nvPr>
        </p:nvSpPr>
        <p:spPr/>
        <p:txBody>
          <a:bodyPr/>
          <a:lstStyle/>
          <a:p>
            <a:fld id="{AD4BAEDD-BB00-4F7B-94DD-54C26CC2CDE1}" type="datetimeFigureOut">
              <a:rPr lang="en-US" smtClean="0"/>
              <a:t>11/17/2025</a:t>
            </a:fld>
            <a:endParaRPr lang="en-US"/>
          </a:p>
        </p:txBody>
      </p:sp>
      <p:sp>
        <p:nvSpPr>
          <p:cNvPr id="5" name="Footer Placeholder 4">
            <a:extLst>
              <a:ext uri="{FF2B5EF4-FFF2-40B4-BE49-F238E27FC236}">
                <a16:creationId xmlns:a16="http://schemas.microsoft.com/office/drawing/2014/main" id="{66086FEC-3B21-9516-1905-21D04374CD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E8F459-AA2B-246B-6CAA-EF3BB3D2F5CB}"/>
              </a:ext>
            </a:extLst>
          </p:cNvPr>
          <p:cNvSpPr>
            <a:spLocks noGrp="1"/>
          </p:cNvSpPr>
          <p:nvPr>
            <p:ph type="sldNum" sz="quarter" idx="12"/>
          </p:nvPr>
        </p:nvSpPr>
        <p:spPr/>
        <p:txBody>
          <a:bodyPr/>
          <a:lstStyle/>
          <a:p>
            <a:fld id="{8E91881F-9DF3-4DDA-838A-6BA431D5324E}" type="slidenum">
              <a:rPr lang="en-US" smtClean="0"/>
              <a:t>‹#›</a:t>
            </a:fld>
            <a:endParaRPr lang="en-US"/>
          </a:p>
        </p:txBody>
      </p:sp>
    </p:spTree>
    <p:extLst>
      <p:ext uri="{BB962C8B-B14F-4D97-AF65-F5344CB8AC3E}">
        <p14:creationId xmlns:p14="http://schemas.microsoft.com/office/powerpoint/2010/main" val="3778669879"/>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image" Target="../media/image1.emf"/><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theme" Target="../theme/theme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image" Target="../media/image41.emf"/><Relationship Id="rId5" Type="http://schemas.openxmlformats.org/officeDocument/2006/relationships/image" Target="../media/image40.svg"/><Relationship Id="rId4" Type="http://schemas.openxmlformats.org/officeDocument/2006/relationships/image" Target="../media/image39.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80.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theme" Target="../theme/theme4.xml"/><Relationship Id="rId1" Type="http://schemas.openxmlformats.org/officeDocument/2006/relationships/slideLayout" Target="../slideLayouts/slideLayout81.xml"/><Relationship Id="rId4" Type="http://schemas.openxmlformats.org/officeDocument/2006/relationships/image" Target="../media/image40.sv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89.xml"/><Relationship Id="rId13" Type="http://schemas.openxmlformats.org/officeDocument/2006/relationships/slideLayout" Target="../slideLayouts/slideLayout94.xml"/><Relationship Id="rId18" Type="http://schemas.openxmlformats.org/officeDocument/2006/relationships/theme" Target="../theme/theme5.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slideLayout" Target="../slideLayouts/slideLayout93.xml"/><Relationship Id="rId17" Type="http://schemas.openxmlformats.org/officeDocument/2006/relationships/slideLayout" Target="../slideLayouts/slideLayout98.xml"/><Relationship Id="rId2" Type="http://schemas.openxmlformats.org/officeDocument/2006/relationships/slideLayout" Target="../slideLayouts/slideLayout83.xml"/><Relationship Id="rId16" Type="http://schemas.openxmlformats.org/officeDocument/2006/relationships/slideLayout" Target="../slideLayouts/slideLayout97.xml"/><Relationship Id="rId20" Type="http://schemas.openxmlformats.org/officeDocument/2006/relationships/image" Target="../media/image43.svg"/><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5" Type="http://schemas.openxmlformats.org/officeDocument/2006/relationships/slideLayout" Target="../slideLayouts/slideLayout96.xml"/><Relationship Id="rId10" Type="http://schemas.openxmlformats.org/officeDocument/2006/relationships/slideLayout" Target="../slideLayouts/slideLayout91.xml"/><Relationship Id="rId19" Type="http://schemas.openxmlformats.org/officeDocument/2006/relationships/image" Target="../media/image42.png"/><Relationship Id="rId4" Type="http://schemas.openxmlformats.org/officeDocument/2006/relationships/slideLayout" Target="../slideLayouts/slideLayout85.xml"/><Relationship Id="rId9" Type="http://schemas.openxmlformats.org/officeDocument/2006/relationships/slideLayout" Target="../slideLayouts/slideLayout90.xml"/><Relationship Id="rId14" Type="http://schemas.openxmlformats.org/officeDocument/2006/relationships/slideLayout" Target="../slideLayouts/slideLayout95.xml"/></Relationships>
</file>

<file path=ppt/slideMasters/_rels/slideMaster6.xml.rels><?xml version="1.0" encoding="UTF-8" standalone="yes"?>
<Relationships xmlns="http://schemas.openxmlformats.org/package/2006/relationships"><Relationship Id="rId13" Type="http://schemas.openxmlformats.org/officeDocument/2006/relationships/slideLayout" Target="../slideLayouts/slideLayout111.xml"/><Relationship Id="rId18" Type="http://schemas.openxmlformats.org/officeDocument/2006/relationships/slideLayout" Target="../slideLayouts/slideLayout116.xml"/><Relationship Id="rId26" Type="http://schemas.openxmlformats.org/officeDocument/2006/relationships/slideLayout" Target="../slideLayouts/slideLayout124.xml"/><Relationship Id="rId39" Type="http://schemas.openxmlformats.org/officeDocument/2006/relationships/slideLayout" Target="../slideLayouts/slideLayout137.xml"/><Relationship Id="rId21" Type="http://schemas.openxmlformats.org/officeDocument/2006/relationships/slideLayout" Target="../slideLayouts/slideLayout119.xml"/><Relationship Id="rId34" Type="http://schemas.openxmlformats.org/officeDocument/2006/relationships/slideLayout" Target="../slideLayouts/slideLayout132.xml"/><Relationship Id="rId42" Type="http://schemas.openxmlformats.org/officeDocument/2006/relationships/slideLayout" Target="../slideLayouts/slideLayout140.xml"/><Relationship Id="rId47" Type="http://schemas.openxmlformats.org/officeDocument/2006/relationships/slideLayout" Target="../slideLayouts/slideLayout145.xml"/><Relationship Id="rId50" Type="http://schemas.openxmlformats.org/officeDocument/2006/relationships/slideLayout" Target="../slideLayouts/slideLayout148.xml"/><Relationship Id="rId55" Type="http://schemas.openxmlformats.org/officeDocument/2006/relationships/slideLayout" Target="../slideLayouts/slideLayout153.xml"/><Relationship Id="rId7" Type="http://schemas.openxmlformats.org/officeDocument/2006/relationships/slideLayout" Target="../slideLayouts/slideLayout105.xml"/><Relationship Id="rId2" Type="http://schemas.openxmlformats.org/officeDocument/2006/relationships/slideLayout" Target="../slideLayouts/slideLayout100.xml"/><Relationship Id="rId16" Type="http://schemas.openxmlformats.org/officeDocument/2006/relationships/slideLayout" Target="../slideLayouts/slideLayout114.xml"/><Relationship Id="rId29" Type="http://schemas.openxmlformats.org/officeDocument/2006/relationships/slideLayout" Target="../slideLayouts/slideLayout127.xml"/><Relationship Id="rId11" Type="http://schemas.openxmlformats.org/officeDocument/2006/relationships/slideLayout" Target="../slideLayouts/slideLayout109.xml"/><Relationship Id="rId24" Type="http://schemas.openxmlformats.org/officeDocument/2006/relationships/slideLayout" Target="../slideLayouts/slideLayout122.xml"/><Relationship Id="rId32" Type="http://schemas.openxmlformats.org/officeDocument/2006/relationships/slideLayout" Target="../slideLayouts/slideLayout130.xml"/><Relationship Id="rId37" Type="http://schemas.openxmlformats.org/officeDocument/2006/relationships/slideLayout" Target="../slideLayouts/slideLayout135.xml"/><Relationship Id="rId40" Type="http://schemas.openxmlformats.org/officeDocument/2006/relationships/slideLayout" Target="../slideLayouts/slideLayout138.xml"/><Relationship Id="rId45" Type="http://schemas.openxmlformats.org/officeDocument/2006/relationships/slideLayout" Target="../slideLayouts/slideLayout143.xml"/><Relationship Id="rId53" Type="http://schemas.openxmlformats.org/officeDocument/2006/relationships/slideLayout" Target="../slideLayouts/slideLayout151.xml"/><Relationship Id="rId58" Type="http://schemas.openxmlformats.org/officeDocument/2006/relationships/slideLayout" Target="../slideLayouts/slideLayout156.xml"/><Relationship Id="rId5" Type="http://schemas.openxmlformats.org/officeDocument/2006/relationships/slideLayout" Target="../slideLayouts/slideLayout103.xml"/><Relationship Id="rId61" Type="http://schemas.openxmlformats.org/officeDocument/2006/relationships/image" Target="../media/image42.png"/><Relationship Id="rId19" Type="http://schemas.openxmlformats.org/officeDocument/2006/relationships/slideLayout" Target="../slideLayouts/slideLayout117.xml"/><Relationship Id="rId14" Type="http://schemas.openxmlformats.org/officeDocument/2006/relationships/slideLayout" Target="../slideLayouts/slideLayout112.xml"/><Relationship Id="rId22" Type="http://schemas.openxmlformats.org/officeDocument/2006/relationships/slideLayout" Target="../slideLayouts/slideLayout120.xml"/><Relationship Id="rId27" Type="http://schemas.openxmlformats.org/officeDocument/2006/relationships/slideLayout" Target="../slideLayouts/slideLayout125.xml"/><Relationship Id="rId30" Type="http://schemas.openxmlformats.org/officeDocument/2006/relationships/slideLayout" Target="../slideLayouts/slideLayout128.xml"/><Relationship Id="rId35" Type="http://schemas.openxmlformats.org/officeDocument/2006/relationships/slideLayout" Target="../slideLayouts/slideLayout133.xml"/><Relationship Id="rId43" Type="http://schemas.openxmlformats.org/officeDocument/2006/relationships/slideLayout" Target="../slideLayouts/slideLayout141.xml"/><Relationship Id="rId48" Type="http://schemas.openxmlformats.org/officeDocument/2006/relationships/slideLayout" Target="../slideLayouts/slideLayout146.xml"/><Relationship Id="rId56" Type="http://schemas.openxmlformats.org/officeDocument/2006/relationships/slideLayout" Target="../slideLayouts/slideLayout154.xml"/><Relationship Id="rId8" Type="http://schemas.openxmlformats.org/officeDocument/2006/relationships/slideLayout" Target="../slideLayouts/slideLayout106.xml"/><Relationship Id="rId51" Type="http://schemas.openxmlformats.org/officeDocument/2006/relationships/slideLayout" Target="../slideLayouts/slideLayout149.xml"/><Relationship Id="rId3" Type="http://schemas.openxmlformats.org/officeDocument/2006/relationships/slideLayout" Target="../slideLayouts/slideLayout101.xml"/><Relationship Id="rId12" Type="http://schemas.openxmlformats.org/officeDocument/2006/relationships/slideLayout" Target="../slideLayouts/slideLayout110.xml"/><Relationship Id="rId17" Type="http://schemas.openxmlformats.org/officeDocument/2006/relationships/slideLayout" Target="../slideLayouts/slideLayout115.xml"/><Relationship Id="rId25" Type="http://schemas.openxmlformats.org/officeDocument/2006/relationships/slideLayout" Target="../slideLayouts/slideLayout123.xml"/><Relationship Id="rId33" Type="http://schemas.openxmlformats.org/officeDocument/2006/relationships/slideLayout" Target="../slideLayouts/slideLayout131.xml"/><Relationship Id="rId38" Type="http://schemas.openxmlformats.org/officeDocument/2006/relationships/slideLayout" Target="../slideLayouts/slideLayout136.xml"/><Relationship Id="rId46" Type="http://schemas.openxmlformats.org/officeDocument/2006/relationships/slideLayout" Target="../slideLayouts/slideLayout144.xml"/><Relationship Id="rId59" Type="http://schemas.openxmlformats.org/officeDocument/2006/relationships/slideLayout" Target="../slideLayouts/slideLayout157.xml"/><Relationship Id="rId20" Type="http://schemas.openxmlformats.org/officeDocument/2006/relationships/slideLayout" Target="../slideLayouts/slideLayout118.xml"/><Relationship Id="rId41" Type="http://schemas.openxmlformats.org/officeDocument/2006/relationships/slideLayout" Target="../slideLayouts/slideLayout139.xml"/><Relationship Id="rId54" Type="http://schemas.openxmlformats.org/officeDocument/2006/relationships/slideLayout" Target="../slideLayouts/slideLayout152.xml"/><Relationship Id="rId62" Type="http://schemas.openxmlformats.org/officeDocument/2006/relationships/image" Target="../media/image43.svg"/><Relationship Id="rId1" Type="http://schemas.openxmlformats.org/officeDocument/2006/relationships/slideLayout" Target="../slideLayouts/slideLayout99.xml"/><Relationship Id="rId6" Type="http://schemas.openxmlformats.org/officeDocument/2006/relationships/slideLayout" Target="../slideLayouts/slideLayout104.xml"/><Relationship Id="rId15" Type="http://schemas.openxmlformats.org/officeDocument/2006/relationships/slideLayout" Target="../slideLayouts/slideLayout113.xml"/><Relationship Id="rId23" Type="http://schemas.openxmlformats.org/officeDocument/2006/relationships/slideLayout" Target="../slideLayouts/slideLayout121.xml"/><Relationship Id="rId28" Type="http://schemas.openxmlformats.org/officeDocument/2006/relationships/slideLayout" Target="../slideLayouts/slideLayout126.xml"/><Relationship Id="rId36" Type="http://schemas.openxmlformats.org/officeDocument/2006/relationships/slideLayout" Target="../slideLayouts/slideLayout134.xml"/><Relationship Id="rId49" Type="http://schemas.openxmlformats.org/officeDocument/2006/relationships/slideLayout" Target="../slideLayouts/slideLayout147.xml"/><Relationship Id="rId57" Type="http://schemas.openxmlformats.org/officeDocument/2006/relationships/slideLayout" Target="../slideLayouts/slideLayout155.xml"/><Relationship Id="rId10" Type="http://schemas.openxmlformats.org/officeDocument/2006/relationships/slideLayout" Target="../slideLayouts/slideLayout108.xml"/><Relationship Id="rId31" Type="http://schemas.openxmlformats.org/officeDocument/2006/relationships/slideLayout" Target="../slideLayouts/slideLayout129.xml"/><Relationship Id="rId44" Type="http://schemas.openxmlformats.org/officeDocument/2006/relationships/slideLayout" Target="../slideLayouts/slideLayout142.xml"/><Relationship Id="rId52" Type="http://schemas.openxmlformats.org/officeDocument/2006/relationships/slideLayout" Target="../slideLayouts/slideLayout150.xml"/><Relationship Id="rId60" Type="http://schemas.openxmlformats.org/officeDocument/2006/relationships/theme" Target="../theme/theme6.xml"/><Relationship Id="rId4" Type="http://schemas.openxmlformats.org/officeDocument/2006/relationships/slideLayout" Target="../slideLayouts/slideLayout102.xml"/><Relationship Id="rId9" Type="http://schemas.openxmlformats.org/officeDocument/2006/relationships/slideLayout" Target="../slideLayouts/slideLayout10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p:nvPicPr>
        <p:blipFill rotWithShape="1">
          <a:blip r:embed="rId77"/>
          <a:srcRect l="762"/>
          <a:stretch/>
        </p:blipFill>
        <p:spPr>
          <a:xfrm rot="5400000">
            <a:off x="9509760" y="2843773"/>
            <a:ext cx="6858000" cy="1170455"/>
          </a:xfrm>
          <a:prstGeom prst="rect">
            <a:avLst/>
          </a:prstGeom>
        </p:spPr>
      </p:pic>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3663" r:id="rId1"/>
    <p:sldLayoutId id="2147485189" r:id="rId2"/>
    <p:sldLayoutId id="2147485215" r:id="rId3"/>
    <p:sldLayoutId id="2147485216" r:id="rId4"/>
    <p:sldLayoutId id="2147485227" r:id="rId5"/>
    <p:sldLayoutId id="2147485218" r:id="rId6"/>
    <p:sldLayoutId id="2147485219" r:id="rId7"/>
    <p:sldLayoutId id="2147485220" r:id="rId8"/>
    <p:sldLayoutId id="2147485228" r:id="rId9"/>
    <p:sldLayoutId id="2147485190" r:id="rId10"/>
    <p:sldLayoutId id="2147484610" r:id="rId11"/>
    <p:sldLayoutId id="2147485203" r:id="rId12"/>
    <p:sldLayoutId id="2147485202" r:id="rId13"/>
    <p:sldLayoutId id="2147484710" r:id="rId14"/>
    <p:sldLayoutId id="2147485651" r:id="rId15"/>
    <p:sldLayoutId id="2147484240" r:id="rId16"/>
    <p:sldLayoutId id="2147484910" r:id="rId17"/>
    <p:sldLayoutId id="2147484911" r:id="rId18"/>
    <p:sldLayoutId id="2147485050" r:id="rId19"/>
    <p:sldLayoutId id="2147485165" r:id="rId20"/>
    <p:sldLayoutId id="2147484941" r:id="rId21"/>
    <p:sldLayoutId id="2147484942" r:id="rId22"/>
    <p:sldLayoutId id="2147485162" r:id="rId23"/>
    <p:sldLayoutId id="2147484639" r:id="rId24"/>
    <p:sldLayoutId id="2147484943" r:id="rId25"/>
    <p:sldLayoutId id="2147484603" r:id="rId26"/>
    <p:sldLayoutId id="2147484833" r:id="rId27"/>
    <p:sldLayoutId id="2147484834" r:id="rId28"/>
    <p:sldLayoutId id="2147484835" r:id="rId29"/>
    <p:sldLayoutId id="2147484922" r:id="rId30"/>
    <p:sldLayoutId id="2147484923" r:id="rId31"/>
    <p:sldLayoutId id="2147484924" r:id="rId32"/>
    <p:sldLayoutId id="2147484839" r:id="rId33"/>
    <p:sldLayoutId id="2147484840" r:id="rId34"/>
    <p:sldLayoutId id="2147484841" r:id="rId35"/>
    <p:sldLayoutId id="2147484842" r:id="rId36"/>
    <p:sldLayoutId id="2147484843" r:id="rId37"/>
    <p:sldLayoutId id="2147484938" r:id="rId38"/>
    <p:sldLayoutId id="2147484939" r:id="rId39"/>
    <p:sldLayoutId id="2147484940" r:id="rId40"/>
    <p:sldLayoutId id="2147485161" r:id="rId41"/>
    <p:sldLayoutId id="2147485152" r:id="rId42"/>
    <p:sldLayoutId id="2147485153" r:id="rId43"/>
    <p:sldLayoutId id="2147485154" r:id="rId44"/>
    <p:sldLayoutId id="2147484944" r:id="rId45"/>
    <p:sldLayoutId id="2147484945" r:id="rId46"/>
    <p:sldLayoutId id="2147485137" r:id="rId47"/>
    <p:sldLayoutId id="2147485138" r:id="rId48"/>
    <p:sldLayoutId id="2147485139" r:id="rId49"/>
    <p:sldLayoutId id="2147485140" r:id="rId50"/>
    <p:sldLayoutId id="2147485141" r:id="rId51"/>
    <p:sldLayoutId id="2147485142" r:id="rId52"/>
    <p:sldLayoutId id="2147485212" r:id="rId53"/>
    <p:sldLayoutId id="2147485213" r:id="rId54"/>
    <p:sldLayoutId id="2147485214" r:id="rId55"/>
    <p:sldLayoutId id="2147485224" r:id="rId56"/>
    <p:sldLayoutId id="2147484249" r:id="rId57"/>
    <p:sldLayoutId id="2147484640" r:id="rId58"/>
    <p:sldLayoutId id="2147485198" r:id="rId59"/>
    <p:sldLayoutId id="2147485199" r:id="rId60"/>
    <p:sldLayoutId id="2147484583" r:id="rId61"/>
    <p:sldLayoutId id="2147484584" r:id="rId62"/>
    <p:sldLayoutId id="2147485206" r:id="rId63"/>
    <p:sldLayoutId id="2147485222" r:id="rId64"/>
    <p:sldLayoutId id="2147485223" r:id="rId65"/>
    <p:sldLayoutId id="2147485226" r:id="rId66"/>
    <p:sldLayoutId id="2147485225" r:id="rId67"/>
    <p:sldLayoutId id="2147485229" r:id="rId68"/>
    <p:sldLayoutId id="2147484671" r:id="rId69"/>
    <p:sldLayoutId id="2147484673" r:id="rId70"/>
    <p:sldLayoutId id="2147485204" r:id="rId71"/>
    <p:sldLayoutId id="2147485205" r:id="rId72"/>
    <p:sldLayoutId id="2147484299" r:id="rId73"/>
    <p:sldLayoutId id="2147484263" r:id="rId74"/>
    <p:sldLayoutId id="2147485650" r:id="rId75"/>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602" name="Group 601">
            <a:extLst>
              <a:ext uri="{FF2B5EF4-FFF2-40B4-BE49-F238E27FC236}">
                <a16:creationId xmlns:a16="http://schemas.microsoft.com/office/drawing/2014/main" id="{FD237E34-E046-4013-83AA-5941D5FF36C9}"/>
              </a:ext>
              <a:ext uri="{C183D7F6-B498-43B3-948B-1728B52AA6E4}">
                <adec:decorative xmlns:adec="http://schemas.microsoft.com/office/drawing/2017/decorative" val="1"/>
              </a:ext>
            </a:extLst>
          </p:cNvPr>
          <p:cNvGrpSpPr/>
          <p:nvPr userDrawn="1"/>
        </p:nvGrpSpPr>
        <p:grpSpPr>
          <a:xfrm rot="5400000">
            <a:off x="9899199" y="2410407"/>
            <a:ext cx="6858001" cy="2019761"/>
            <a:chOff x="2664459" y="4351495"/>
            <a:chExt cx="6858001" cy="2019761"/>
          </a:xfrm>
        </p:grpSpPr>
        <p:pic>
          <p:nvPicPr>
            <p:cNvPr id="6" name="Graphic 5">
              <a:extLst>
                <a:ext uri="{FF2B5EF4-FFF2-40B4-BE49-F238E27FC236}">
                  <a16:creationId xmlns:a16="http://schemas.microsoft.com/office/drawing/2014/main" id="{D01127A8-C04F-4EE0-8BBC-3A86F1CD7D61}"/>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664459" y="5224639"/>
              <a:ext cx="6858001" cy="1146617"/>
            </a:xfrm>
            <a:prstGeom prst="rect">
              <a:avLst/>
            </a:prstGeom>
          </p:spPr>
        </p:pic>
        <p:pic>
          <p:nvPicPr>
            <p:cNvPr id="601" name="Picture 600">
              <a:extLst>
                <a:ext uri="{FF2B5EF4-FFF2-40B4-BE49-F238E27FC236}">
                  <a16:creationId xmlns:a16="http://schemas.microsoft.com/office/drawing/2014/main" id="{6F164EA7-4916-4A3C-ADA9-75937E33584F}"/>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664459" y="4351495"/>
              <a:ext cx="6793992" cy="690372"/>
            </a:xfrm>
            <a:prstGeom prst="rect">
              <a:avLst/>
            </a:prstGeom>
          </p:spPr>
        </p:pic>
      </p:grpSp>
    </p:spTree>
    <p:extLst>
      <p:ext uri="{BB962C8B-B14F-4D97-AF65-F5344CB8AC3E}">
        <p14:creationId xmlns:p14="http://schemas.microsoft.com/office/powerpoint/2010/main" val="3319845970"/>
      </p:ext>
    </p:extLst>
  </p:cSld>
  <p:clrMap bg1="lt1" tx1="dk1" bg2="lt2" tx2="dk2" accent1="accent1" accent2="accent2" accent3="accent3" accent4="accent4" accent5="accent5" accent6="accent6" hlink="hlink" folHlink="folHlink"/>
  <p:sldLayoutIdLst>
    <p:sldLayoutId id="2147485643" r:id="rId1"/>
    <p:sldLayoutId id="2147485642" r:id="rId2"/>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gradFill flip="none" rotWithShape="1">
            <a:gsLst>
              <a:gs pos="82000">
                <a:schemeClr val="tx1"/>
              </a:gs>
              <a:gs pos="0">
                <a:schemeClr val="tx1"/>
              </a:gs>
            </a:gsLst>
            <a:lin ang="2700000" scaled="1"/>
            <a:tileRect/>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flip="none" rotWithShape="1">
            <a:gsLst>
              <a:gs pos="82000">
                <a:schemeClr val="tx1"/>
              </a:gs>
              <a:gs pos="0">
                <a:schemeClr val="tx1"/>
              </a:gs>
            </a:gsLst>
            <a:lin ang="2700000" scaled="1"/>
            <a:tileRect/>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flip="none" rotWithShape="1">
            <a:gsLst>
              <a:gs pos="82000">
                <a:schemeClr val="tx1"/>
              </a:gs>
              <a:gs pos="0">
                <a:schemeClr val="tx1"/>
              </a:gs>
            </a:gsLst>
            <a:lin ang="2700000" scaled="1"/>
            <a:tileRect/>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flip="none" rotWithShape="1">
            <a:gsLst>
              <a:gs pos="82000">
                <a:schemeClr val="tx1"/>
              </a:gs>
              <a:gs pos="0">
                <a:schemeClr val="tx1"/>
              </a:gs>
            </a:gsLst>
            <a:lin ang="2700000" scaled="1"/>
            <a:tileRect/>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flip="none" rotWithShape="1">
            <a:gsLst>
              <a:gs pos="82000">
                <a:schemeClr val="tx1"/>
              </a:gs>
              <a:gs pos="0">
                <a:schemeClr val="tx1"/>
              </a:gs>
            </a:gsLst>
            <a:lin ang="2700000" scaled="1"/>
            <a:tileRect/>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flip="none" rotWithShape="1">
            <a:gsLst>
              <a:gs pos="82000">
                <a:schemeClr val="tx1"/>
              </a:gs>
              <a:gs pos="0">
                <a:schemeClr val="tx1"/>
              </a:gs>
            </a:gsLst>
            <a:lin ang="2700000" scaled="1"/>
            <a:tileRect/>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9" name="Graphic 48">
            <a:extLst>
              <a:ext uri="{FF2B5EF4-FFF2-40B4-BE49-F238E27FC236}">
                <a16:creationId xmlns:a16="http://schemas.microsoft.com/office/drawing/2014/main" id="{B36951B0-9DD1-9642-A782-90F1E7DB8FAA}"/>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5400000">
            <a:off x="9494791" y="2855691"/>
            <a:ext cx="6858001" cy="1146617"/>
          </a:xfrm>
          <a:prstGeom prst="rect">
            <a:avLst/>
          </a:prstGeom>
        </p:spPr>
      </p:pic>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5647" r:id="rId1"/>
    <p:sldLayoutId id="2147485646" r:id="rId2"/>
    <p:sldLayoutId id="2147485645" r:id="rId3"/>
  </p:sldLayoutIdLst>
  <p:transition>
    <p:fade/>
  </p:transition>
  <p:hf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191919"/>
        </a:solidFill>
        <a:effectLst/>
      </p:bgPr>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5" name="Graphic 4">
            <a:extLst>
              <a:ext uri="{FF2B5EF4-FFF2-40B4-BE49-F238E27FC236}">
                <a16:creationId xmlns:a16="http://schemas.microsoft.com/office/drawing/2014/main" id="{7A8105FD-6BB3-4E7B-92E4-6AD84766D58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rot="5400000">
            <a:off x="9494791" y="2855691"/>
            <a:ext cx="6858001" cy="1146617"/>
          </a:xfrm>
          <a:prstGeom prst="rect">
            <a:avLst/>
          </a:prstGeom>
        </p:spPr>
      </p:pic>
    </p:spTree>
    <p:extLst>
      <p:ext uri="{BB962C8B-B14F-4D97-AF65-F5344CB8AC3E}">
        <p14:creationId xmlns:p14="http://schemas.microsoft.com/office/powerpoint/2010/main" val="3852015802"/>
      </p:ext>
    </p:extLst>
  </p:cSld>
  <p:clrMap bg1="dk1" tx1="lt1" bg2="dk2" tx2="lt2" accent1="accent1" accent2="accent2" accent3="accent3" accent4="accent4" accent5="accent5" accent6="accent6" hlink="hlink" folHlink="folHlink"/>
  <p:sldLayoutIdLst>
    <p:sldLayoutId id="2147484953" r:id="rId1"/>
  </p:sldLayoutIdLst>
  <p:transition>
    <p:fade/>
  </p:transition>
  <p:hf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492443"/>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44" name="Graphic 143">
            <a:extLst>
              <a:ext uri="{FF2B5EF4-FFF2-40B4-BE49-F238E27FC236}">
                <a16:creationId xmlns:a16="http://schemas.microsoft.com/office/drawing/2014/main" id="{55FCE7D5-5796-0746-3173-EB75FBE85E45}"/>
              </a:ext>
            </a:extLst>
          </p:cNvPr>
          <p:cNvPicPr>
            <a:picLocks noChangeAspect="1"/>
          </p:cNvPicPr>
          <p:nvPr/>
        </p:nvPicPr>
        <p:blipFill>
          <a:blip r:embed="rId19">
            <a:extLst>
              <a:ext uri="{96DAC541-7B7A-43D3-8B79-37D633B846F1}">
                <asvg:svgBlip xmlns:asvg="http://schemas.microsoft.com/office/drawing/2016/SVG/main" r:embed="rId20"/>
              </a:ext>
            </a:extLst>
          </a:blip>
          <a:srcRect/>
          <a:stretch/>
        </p:blipFill>
        <p:spPr>
          <a:xfrm rot="5400000">
            <a:off x="9509919" y="2743200"/>
            <a:ext cx="6858000" cy="1371600"/>
          </a:xfrm>
          <a:prstGeom prst="rect">
            <a:avLst/>
          </a:prstGeom>
        </p:spPr>
      </p:pic>
    </p:spTree>
    <p:extLst>
      <p:ext uri="{BB962C8B-B14F-4D97-AF65-F5344CB8AC3E}">
        <p14:creationId xmlns:p14="http://schemas.microsoft.com/office/powerpoint/2010/main" val="2536143371"/>
      </p:ext>
    </p:extLst>
  </p:cSld>
  <p:clrMap bg1="lt1" tx1="dk1" bg2="lt2" tx2="dk2" accent1="accent1" accent2="accent2" accent3="accent3" accent4="accent4" accent5="accent5" accent6="accent6" hlink="hlink" folHlink="folHlink"/>
  <p:sldLayoutIdLst>
    <p:sldLayoutId id="2147485653" r:id="rId1"/>
    <p:sldLayoutId id="2147485654" r:id="rId2"/>
    <p:sldLayoutId id="2147485655" r:id="rId3"/>
    <p:sldLayoutId id="2147485656" r:id="rId4"/>
    <p:sldLayoutId id="2147485657" r:id="rId5"/>
    <p:sldLayoutId id="2147485658" r:id="rId6"/>
    <p:sldLayoutId id="2147485659" r:id="rId7"/>
    <p:sldLayoutId id="2147485660" r:id="rId8"/>
    <p:sldLayoutId id="2147485661" r:id="rId9"/>
    <p:sldLayoutId id="2147485662" r:id="rId10"/>
    <p:sldLayoutId id="2147485663" r:id="rId11"/>
    <p:sldLayoutId id="2147485664" r:id="rId12"/>
    <p:sldLayoutId id="2147485665" r:id="rId13"/>
    <p:sldLayoutId id="2147485666" r:id="rId14"/>
    <p:sldLayoutId id="2147485667" r:id="rId15"/>
    <p:sldLayoutId id="2147485668" r:id="rId16"/>
    <p:sldLayoutId id="2147485669" r:id="rId17"/>
  </p:sldLayoutIdLst>
  <p:transition>
    <p:fade/>
  </p:transition>
  <p:hf sldNum="0" hdr="0" ftr="0" dt="0"/>
  <p:txStyles>
    <p:titleStyle>
      <a:lvl1pPr algn="l" defTabSz="932742" rtl="0" eaLnBrk="1" latinLnBrk="0" hangingPunct="1">
        <a:lnSpc>
          <a:spcPct val="100000"/>
        </a:lnSpc>
        <a:spcBef>
          <a:spcPct val="0"/>
        </a:spcBef>
        <a:buNone/>
        <a:defRPr lang="en-US" sz="32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0">
          <p15:clr>
            <a:srgbClr val="C35EA4"/>
          </p15:clr>
        </p15:guide>
        <p15:guide id="17" pos="7320">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92">
          <p15:clr>
            <a:srgbClr val="A4A3A4"/>
          </p15:clr>
        </p15:guide>
        <p15:guide id="29" orient="horz" pos="4135">
          <p15:clr>
            <a:srgbClr val="A4A3A4"/>
          </p15:clr>
        </p15:guide>
        <p15:guide id="30" pos="7488">
          <p15:clr>
            <a:srgbClr val="A4A3A4"/>
          </p15:clr>
        </p15:guide>
        <p15:guide id="31" orient="horz" pos="4008">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492443"/>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44" name="Graphic 143">
            <a:extLst>
              <a:ext uri="{FF2B5EF4-FFF2-40B4-BE49-F238E27FC236}">
                <a16:creationId xmlns:a16="http://schemas.microsoft.com/office/drawing/2014/main" id="{55FCE7D5-5796-0746-3173-EB75FBE85E45}"/>
              </a:ext>
            </a:extLst>
          </p:cNvPr>
          <p:cNvPicPr>
            <a:picLocks noChangeAspect="1"/>
          </p:cNvPicPr>
          <p:nvPr/>
        </p:nvPicPr>
        <p:blipFill>
          <a:blip r:embed="rId61">
            <a:extLst>
              <a:ext uri="{96DAC541-7B7A-43D3-8B79-37D633B846F1}">
                <asvg:svgBlip xmlns:asvg="http://schemas.microsoft.com/office/drawing/2016/SVG/main" r:embed="rId62"/>
              </a:ext>
            </a:extLst>
          </a:blip>
          <a:srcRect/>
          <a:stretch/>
        </p:blipFill>
        <p:spPr>
          <a:xfrm rot="5400000">
            <a:off x="9509919" y="2743200"/>
            <a:ext cx="6858000" cy="1371600"/>
          </a:xfrm>
          <a:prstGeom prst="rect">
            <a:avLst/>
          </a:prstGeom>
        </p:spPr>
      </p:pic>
    </p:spTree>
    <p:extLst>
      <p:ext uri="{BB962C8B-B14F-4D97-AF65-F5344CB8AC3E}">
        <p14:creationId xmlns:p14="http://schemas.microsoft.com/office/powerpoint/2010/main" val="4193467865"/>
      </p:ext>
    </p:extLst>
  </p:cSld>
  <p:clrMap bg1="lt1" tx1="dk1" bg2="lt2" tx2="dk2" accent1="accent1" accent2="accent2" accent3="accent3" accent4="accent4" accent5="accent5" accent6="accent6" hlink="hlink" folHlink="folHlink"/>
  <p:sldLayoutIdLst>
    <p:sldLayoutId id="2147485671" r:id="rId1"/>
    <p:sldLayoutId id="2147485672" r:id="rId2"/>
    <p:sldLayoutId id="2147485673" r:id="rId3"/>
    <p:sldLayoutId id="2147485674" r:id="rId4"/>
    <p:sldLayoutId id="2147485675" r:id="rId5"/>
    <p:sldLayoutId id="2147485676" r:id="rId6"/>
    <p:sldLayoutId id="2147485677" r:id="rId7"/>
    <p:sldLayoutId id="2147485678" r:id="rId8"/>
    <p:sldLayoutId id="2147485679" r:id="rId9"/>
    <p:sldLayoutId id="2147485680" r:id="rId10"/>
    <p:sldLayoutId id="2147485681" r:id="rId11"/>
    <p:sldLayoutId id="2147485682" r:id="rId12"/>
    <p:sldLayoutId id="2147485683" r:id="rId13"/>
    <p:sldLayoutId id="2147485684" r:id="rId14"/>
    <p:sldLayoutId id="2147485685" r:id="rId15"/>
    <p:sldLayoutId id="2147485686" r:id="rId16"/>
    <p:sldLayoutId id="2147485687" r:id="rId17"/>
    <p:sldLayoutId id="2147485688" r:id="rId18"/>
    <p:sldLayoutId id="2147485689" r:id="rId19"/>
    <p:sldLayoutId id="2147485690" r:id="rId20"/>
    <p:sldLayoutId id="2147485691" r:id="rId21"/>
    <p:sldLayoutId id="2147485692" r:id="rId22"/>
    <p:sldLayoutId id="2147485693" r:id="rId23"/>
    <p:sldLayoutId id="2147485694" r:id="rId24"/>
    <p:sldLayoutId id="2147485695" r:id="rId25"/>
    <p:sldLayoutId id="2147485696" r:id="rId26"/>
    <p:sldLayoutId id="2147485697" r:id="rId27"/>
    <p:sldLayoutId id="2147485698" r:id="rId28"/>
    <p:sldLayoutId id="2147485699" r:id="rId29"/>
    <p:sldLayoutId id="2147485700" r:id="rId30"/>
    <p:sldLayoutId id="2147485701" r:id="rId31"/>
    <p:sldLayoutId id="2147485702" r:id="rId32"/>
    <p:sldLayoutId id="2147485703" r:id="rId33"/>
    <p:sldLayoutId id="2147485704" r:id="rId34"/>
    <p:sldLayoutId id="2147485705" r:id="rId35"/>
    <p:sldLayoutId id="2147485706" r:id="rId36"/>
    <p:sldLayoutId id="2147485707" r:id="rId37"/>
    <p:sldLayoutId id="2147485708" r:id="rId38"/>
    <p:sldLayoutId id="2147485709" r:id="rId39"/>
    <p:sldLayoutId id="2147485710" r:id="rId40"/>
    <p:sldLayoutId id="2147485711" r:id="rId41"/>
    <p:sldLayoutId id="2147485712" r:id="rId42"/>
    <p:sldLayoutId id="2147485713" r:id="rId43"/>
    <p:sldLayoutId id="2147485714" r:id="rId44"/>
    <p:sldLayoutId id="2147485715" r:id="rId45"/>
    <p:sldLayoutId id="2147485716" r:id="rId46"/>
    <p:sldLayoutId id="2147485717" r:id="rId47"/>
    <p:sldLayoutId id="2147485718" r:id="rId48"/>
    <p:sldLayoutId id="2147485719" r:id="rId49"/>
    <p:sldLayoutId id="2147485720" r:id="rId50"/>
    <p:sldLayoutId id="2147485721" r:id="rId51"/>
    <p:sldLayoutId id="2147485722" r:id="rId52"/>
    <p:sldLayoutId id="2147485723" r:id="rId53"/>
    <p:sldLayoutId id="2147485724" r:id="rId54"/>
    <p:sldLayoutId id="2147485725" r:id="rId55"/>
    <p:sldLayoutId id="2147485726" r:id="rId56"/>
    <p:sldLayoutId id="2147485727" r:id="rId57"/>
    <p:sldLayoutId id="2147485728" r:id="rId58"/>
    <p:sldLayoutId id="2147485729" r:id="rId59"/>
  </p:sldLayoutIdLst>
  <p:transition>
    <p:fade/>
  </p:transition>
  <p:hf sldNum="0" hdr="0" ftr="0" dt="0"/>
  <p:txStyles>
    <p:titleStyle>
      <a:lvl1pPr algn="l" defTabSz="932742" rtl="0" eaLnBrk="1" latinLnBrk="0" hangingPunct="1">
        <a:lnSpc>
          <a:spcPct val="100000"/>
        </a:lnSpc>
        <a:spcBef>
          <a:spcPct val="0"/>
        </a:spcBef>
        <a:buNone/>
        <a:defRPr lang="en-US" sz="32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0">
          <p15:clr>
            <a:srgbClr val="C35EA4"/>
          </p15:clr>
        </p15:guide>
        <p15:guide id="17" pos="7320">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92">
          <p15:clr>
            <a:srgbClr val="A4A3A4"/>
          </p15:clr>
        </p15:guide>
        <p15:guide id="29" orient="horz" pos="4135">
          <p15:clr>
            <a:srgbClr val="A4A3A4"/>
          </p15:clr>
        </p15:guide>
        <p15:guide id="30" pos="7488">
          <p15:clr>
            <a:srgbClr val="A4A3A4"/>
          </p15:clr>
        </p15:guide>
        <p15:guide id="31" orient="horz" pos="400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5.png"/><Relationship Id="rId7" Type="http://schemas.openxmlformats.org/officeDocument/2006/relationships/hyperlink" Target="https://learn.microsoft.com/fr-fr/ai/ai-studio-experiences-overview" TargetMode="External"/><Relationship Id="rId12" Type="http://schemas.openxmlformats.org/officeDocument/2006/relationships/image" Target="../media/image61.png"/><Relationship Id="rId2" Type="http://schemas.openxmlformats.org/officeDocument/2006/relationships/notesSlide" Target="../notesSlides/notesSlide2.xml"/><Relationship Id="rId1" Type="http://schemas.openxmlformats.org/officeDocument/2006/relationships/slideLayout" Target="../slideLayouts/slideLayout157.xm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hyperlink" Target="https://www.trustradius.com/products/microsoft-copilot-studio/pricing" TargetMode="External"/><Relationship Id="rId10" Type="http://schemas.openxmlformats.org/officeDocument/2006/relationships/image" Target="../media/image59.png"/><Relationship Id="rId4" Type="http://schemas.openxmlformats.org/officeDocument/2006/relationships/image" Target="../media/image56.png"/><Relationship Id="rId9" Type="http://schemas.openxmlformats.org/officeDocument/2006/relationships/hyperlink" Target="https://logos-world.net/microsoft-office-365-logo/"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gartner.com/en/finance/trends/finance-new-role-bpm" TargetMode="External"/><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9.xml"/></Relationships>
</file>

<file path=ppt/slides/_rels/slide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5.xml"/><Relationship Id="rId1" Type="http://schemas.openxmlformats.org/officeDocument/2006/relationships/slideLayout" Target="../slideLayouts/slideLayout69.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7.xml"/></Relationships>
</file>

<file path=ppt/slides/_rels/slide1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9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7.xml"/></Relationships>
</file>

<file path=ppt/slides/_rels/slide1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9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7.xml"/></Relationships>
</file>

<file path=ppt/slides/_rels/slide16.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97.xml"/></Relationships>
</file>

<file path=ppt/slides/_rels/slide17.xml.rels><?xml version="1.0" encoding="UTF-8" standalone="yes"?>
<Relationships xmlns="http://schemas.openxmlformats.org/package/2006/relationships"><Relationship Id="rId3" Type="http://schemas.openxmlformats.org/officeDocument/2006/relationships/hyperlink" Target="https://learn.microsoft.com/en-us/copilot/finance/welcome"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 Id="rId6" Type="http://schemas.openxmlformats.org/officeDocument/2006/relationships/hyperlink" Target="https://engage.cloud.microsoft/main/groups/eyJfdHlwZSI6Ikdyb3VwIiwiaWQiOiIyMzc5MzQyOTcwODgifQ/all" TargetMode="External"/><Relationship Id="rId5" Type="http://schemas.openxmlformats.org/officeDocument/2006/relationships/hyperlink" Target="https://www.microsoft.com/en-us/dynamics-365/blog/it-professional/2025/10/20/empowering-finance-with-an-ai-assistant-in-microsoft-365-copilot/" TargetMode="External"/><Relationship Id="rId4" Type="http://schemas.openxmlformats.org/officeDocument/2006/relationships/hyperlink" Target="https://community.dynamics.com/blogs/post/?postid=b68b2314-b2ab-f011-bbd3-000d3a19ccb8"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5.xml"/></Relationships>
</file>

<file path=ppt/slides/_rels/slide19.xml.rels><?xml version="1.0" encoding="UTF-8" standalone="yes"?>
<Relationships xmlns="http://schemas.openxmlformats.org/package/2006/relationships"><Relationship Id="rId3" Type="http://schemas.microsoft.com/office/2018/10/relationships/comments" Target="../comments/modernComment_10A_E71D26F4.xml"/><Relationship Id="rId2" Type="http://schemas.openxmlformats.org/officeDocument/2006/relationships/notesSlide" Target="../notesSlides/notesSlide12.xml"/><Relationship Id="rId1" Type="http://schemas.openxmlformats.org/officeDocument/2006/relationships/slideLayout" Target="../slideLayouts/slideLayout6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CE96-6527-6490-B8D7-C73FB833FE4C}"/>
              </a:ext>
            </a:extLst>
          </p:cNvPr>
          <p:cNvSpPr>
            <a:spLocks noGrp="1"/>
          </p:cNvSpPr>
          <p:nvPr>
            <p:ph type="title"/>
          </p:nvPr>
        </p:nvSpPr>
        <p:spPr>
          <a:xfrm>
            <a:off x="266291" y="2599406"/>
            <a:ext cx="8446267" cy="553998"/>
          </a:xfrm>
        </p:spPr>
        <p:txBody>
          <a:bodyPr/>
          <a:lstStyle/>
          <a:p>
            <a:r>
              <a:rPr lang="en-US">
                <a:cs typeface="Segoe UI"/>
              </a:rPr>
              <a:t>Finance in M365 Copilot</a:t>
            </a:r>
            <a:endParaRPr lang="en-US"/>
          </a:p>
        </p:txBody>
      </p:sp>
      <p:sp>
        <p:nvSpPr>
          <p:cNvPr id="3" name="Text Placeholder 2">
            <a:extLst>
              <a:ext uri="{FF2B5EF4-FFF2-40B4-BE49-F238E27FC236}">
                <a16:creationId xmlns:a16="http://schemas.microsoft.com/office/drawing/2014/main" id="{800B1E61-0AA5-E758-2825-0099F02F6496}"/>
              </a:ext>
            </a:extLst>
          </p:cNvPr>
          <p:cNvSpPr>
            <a:spLocks noGrp="1"/>
          </p:cNvSpPr>
          <p:nvPr>
            <p:ph type="body" sz="quarter" idx="12"/>
          </p:nvPr>
        </p:nvSpPr>
        <p:spPr>
          <a:xfrm>
            <a:off x="582042" y="3962400"/>
            <a:ext cx="5446902" cy="677108"/>
          </a:xfrm>
        </p:spPr>
        <p:txBody>
          <a:bodyPr vert="horz" wrap="square" lIns="0" tIns="0" rIns="0" bIns="0" rtlCol="0" anchor="t">
            <a:spAutoFit/>
          </a:bodyPr>
          <a:lstStyle/>
          <a:p>
            <a:r>
              <a:rPr lang="en-US" b="1" dirty="0">
                <a:cs typeface="Segoe UI"/>
              </a:rPr>
              <a:t>Presenter(s):</a:t>
            </a:r>
            <a:endParaRPr lang="en-US" b="1" dirty="0"/>
          </a:p>
          <a:p>
            <a:r>
              <a:rPr lang="en-US" b="1" dirty="0">
                <a:cs typeface="Segoe UI"/>
              </a:rPr>
              <a:t>Haytham Said</a:t>
            </a:r>
            <a:endParaRPr lang="en-US" b="1" dirty="0"/>
          </a:p>
        </p:txBody>
      </p:sp>
    </p:spTree>
    <p:extLst>
      <p:ext uri="{BB962C8B-B14F-4D97-AF65-F5344CB8AC3E}">
        <p14:creationId xmlns:p14="http://schemas.microsoft.com/office/powerpoint/2010/main" val="295360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52DFAE-1F1B-45E6-BA68-33F12B90843B}"/>
              </a:ext>
            </a:extLst>
          </p:cNvPr>
          <p:cNvSpPr>
            <a:spLocks noGrp="1"/>
          </p:cNvSpPr>
          <p:nvPr>
            <p:ph type="title"/>
          </p:nvPr>
        </p:nvSpPr>
        <p:spPr/>
        <p:txBody>
          <a:bodyPr/>
          <a:lstStyle/>
          <a:p>
            <a:r>
              <a:rPr lang="en-US"/>
              <a:t>Agenda</a:t>
            </a:r>
          </a:p>
        </p:txBody>
      </p:sp>
      <p:sp>
        <p:nvSpPr>
          <p:cNvPr id="5" name="Text Placeholder 4">
            <a:extLst>
              <a:ext uri="{FF2B5EF4-FFF2-40B4-BE49-F238E27FC236}">
                <a16:creationId xmlns:a16="http://schemas.microsoft.com/office/drawing/2014/main" id="{70401EEF-87BF-4CBA-BEAD-78BA83EA263A}"/>
              </a:ext>
            </a:extLst>
          </p:cNvPr>
          <p:cNvSpPr>
            <a:spLocks noGrp="1"/>
          </p:cNvSpPr>
          <p:nvPr>
            <p:ph type="body" sz="quarter" idx="10"/>
          </p:nvPr>
        </p:nvSpPr>
        <p:spPr>
          <a:xfrm>
            <a:off x="4165599" y="2921173"/>
            <a:ext cx="7635103" cy="1015663"/>
          </a:xfrm>
        </p:spPr>
        <p:txBody>
          <a:bodyPr/>
          <a:lstStyle/>
          <a:p>
            <a:r>
              <a:rPr lang="en-US"/>
              <a:t>Overview</a:t>
            </a:r>
          </a:p>
          <a:p>
            <a:r>
              <a:rPr lang="en-US"/>
              <a:t>Demo</a:t>
            </a:r>
          </a:p>
        </p:txBody>
      </p:sp>
    </p:spTree>
    <p:extLst>
      <p:ext uri="{BB962C8B-B14F-4D97-AF65-F5344CB8AC3E}">
        <p14:creationId xmlns:p14="http://schemas.microsoft.com/office/powerpoint/2010/main" val="182744499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3B255-C25A-FCCB-0003-43B3965151DF}"/>
              </a:ext>
            </a:extLst>
          </p:cNvPr>
          <p:cNvSpPr>
            <a:spLocks noGrp="1"/>
          </p:cNvSpPr>
          <p:nvPr>
            <p:ph type="title"/>
          </p:nvPr>
        </p:nvSpPr>
        <p:spPr>
          <a:xfrm>
            <a:off x="588263" y="2425541"/>
            <a:ext cx="4167887" cy="1107996"/>
          </a:xfrm>
        </p:spPr>
        <p:txBody>
          <a:bodyPr/>
          <a:lstStyle/>
          <a:p>
            <a:r>
              <a:rPr lang="en-US" dirty="0"/>
              <a:t>Finance In Microsoft 365 Copilot</a:t>
            </a:r>
          </a:p>
        </p:txBody>
      </p:sp>
      <p:sp>
        <p:nvSpPr>
          <p:cNvPr id="3" name="Text Placeholder 2">
            <a:extLst>
              <a:ext uri="{FF2B5EF4-FFF2-40B4-BE49-F238E27FC236}">
                <a16:creationId xmlns:a16="http://schemas.microsoft.com/office/drawing/2014/main" id="{36E2AEC4-981B-6B4B-AD0C-AFD151D98E32}"/>
              </a:ext>
            </a:extLst>
          </p:cNvPr>
          <p:cNvSpPr>
            <a:spLocks noGrp="1"/>
          </p:cNvSpPr>
          <p:nvPr>
            <p:ph type="body" sz="quarter" idx="12"/>
          </p:nvPr>
        </p:nvSpPr>
        <p:spPr/>
        <p:txBody>
          <a:bodyPr/>
          <a:lstStyle/>
          <a:p>
            <a:r>
              <a:rPr lang="en-US"/>
              <a:t>Overview</a:t>
            </a:r>
          </a:p>
        </p:txBody>
      </p:sp>
    </p:spTree>
    <p:extLst>
      <p:ext uri="{BB962C8B-B14F-4D97-AF65-F5344CB8AC3E}">
        <p14:creationId xmlns:p14="http://schemas.microsoft.com/office/powerpoint/2010/main" val="3011521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8BA1FF-AFC0-1B3D-F99F-F09D54412F4A}"/>
            </a:ext>
          </a:extLst>
        </p:cNvPr>
        <p:cNvGrpSpPr/>
        <p:nvPr/>
      </p:nvGrpSpPr>
      <p:grpSpPr>
        <a:xfrm>
          <a:off x="0" y="0"/>
          <a:ext cx="0" cy="0"/>
          <a:chOff x="0" y="0"/>
          <a:chExt cx="0" cy="0"/>
        </a:xfrm>
      </p:grpSpPr>
      <p:sp>
        <p:nvSpPr>
          <p:cNvPr id="6" name="Oval 5">
            <a:extLst>
              <a:ext uri="{FF2B5EF4-FFF2-40B4-BE49-F238E27FC236}">
                <a16:creationId xmlns:a16="http://schemas.microsoft.com/office/drawing/2014/main" id="{0EDBEB91-EBE8-3580-61A8-009AB5E46BF4}"/>
              </a:ext>
              <a:ext uri="{C183D7F6-B498-43B3-948B-1728B52AA6E4}">
                <adec:decorative xmlns:adec="http://schemas.microsoft.com/office/drawing/2017/decorative" val="1"/>
              </a:ext>
            </a:extLst>
          </p:cNvPr>
          <p:cNvSpPr/>
          <p:nvPr/>
        </p:nvSpPr>
        <p:spPr>
          <a:xfrm>
            <a:off x="-13299465" y="-3529789"/>
            <a:ext cx="23097672" cy="23097672"/>
          </a:xfrm>
          <a:prstGeom prst="ellipse">
            <a:avLst/>
          </a:prstGeom>
          <a:noFill/>
          <a:ln w="127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 name="Oval 4">
            <a:extLst>
              <a:ext uri="{FF2B5EF4-FFF2-40B4-BE49-F238E27FC236}">
                <a16:creationId xmlns:a16="http://schemas.microsoft.com/office/drawing/2014/main" id="{E84027A1-89A4-0AD7-9DEA-6D9592AC7E4D}"/>
              </a:ext>
              <a:ext uri="{C183D7F6-B498-43B3-948B-1728B52AA6E4}">
                <adec:decorative xmlns:adec="http://schemas.microsoft.com/office/drawing/2017/decorative" val="1"/>
              </a:ext>
            </a:extLst>
          </p:cNvPr>
          <p:cNvSpPr/>
          <p:nvPr/>
        </p:nvSpPr>
        <p:spPr>
          <a:xfrm>
            <a:off x="-7659191" y="-206548"/>
            <a:ext cx="14588004" cy="14588004"/>
          </a:xfrm>
          <a:prstGeom prst="ellipse">
            <a:avLst/>
          </a:prstGeom>
          <a:noFill/>
          <a:ln w="127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Oval 3">
            <a:extLst>
              <a:ext uri="{FF2B5EF4-FFF2-40B4-BE49-F238E27FC236}">
                <a16:creationId xmlns:a16="http://schemas.microsoft.com/office/drawing/2014/main" id="{AB200F4A-95D7-DA88-4C31-4473218AFB5D}"/>
              </a:ext>
              <a:ext uri="{C183D7F6-B498-43B3-948B-1728B52AA6E4}">
                <adec:decorative xmlns:adec="http://schemas.microsoft.com/office/drawing/2017/decorative" val="1"/>
              </a:ext>
            </a:extLst>
          </p:cNvPr>
          <p:cNvSpPr/>
          <p:nvPr/>
        </p:nvSpPr>
        <p:spPr>
          <a:xfrm>
            <a:off x="-2295035" y="2656210"/>
            <a:ext cx="6078334" cy="6078334"/>
          </a:xfrm>
          <a:prstGeom prst="ellipse">
            <a:avLst/>
          </a:prstGeom>
          <a:noFill/>
          <a:ln w="12700">
            <a:solidFill>
              <a:schemeClr val="accent6"/>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cxnSp>
        <p:nvCxnSpPr>
          <p:cNvPr id="12" name="Straight Arrow Connector 11">
            <a:extLst>
              <a:ext uri="{FF2B5EF4-FFF2-40B4-BE49-F238E27FC236}">
                <a16:creationId xmlns:a16="http://schemas.microsoft.com/office/drawing/2014/main" id="{90685090-24A5-A74B-A73F-5B80A1C41BE9}"/>
              </a:ext>
              <a:ext uri="{C183D7F6-B498-43B3-948B-1728B52AA6E4}">
                <adec:decorative xmlns:adec="http://schemas.microsoft.com/office/drawing/2017/decorative" val="1"/>
              </a:ext>
            </a:extLst>
          </p:cNvPr>
          <p:cNvCxnSpPr>
            <a:cxnSpLocks/>
          </p:cNvCxnSpPr>
          <p:nvPr/>
        </p:nvCxnSpPr>
        <p:spPr>
          <a:xfrm flipV="1">
            <a:off x="140293" y="6603210"/>
            <a:ext cx="11795033" cy="45639"/>
          </a:xfrm>
          <a:prstGeom prst="straightConnector1">
            <a:avLst/>
          </a:prstGeom>
          <a:ln w="76200">
            <a:tailEnd type="triangle"/>
          </a:ln>
        </p:spPr>
        <p:style>
          <a:lnRef idx="2">
            <a:schemeClr val="accent6"/>
          </a:lnRef>
          <a:fillRef idx="0">
            <a:schemeClr val="accent6"/>
          </a:fillRef>
          <a:effectRef idx="1">
            <a:schemeClr val="accent6"/>
          </a:effectRef>
          <a:fontRef idx="minor">
            <a:schemeClr val="tx1"/>
          </a:fontRef>
        </p:style>
      </p:cxnSp>
      <p:grpSp>
        <p:nvGrpSpPr>
          <p:cNvPr id="84" name="Group 83">
            <a:extLst>
              <a:ext uri="{FF2B5EF4-FFF2-40B4-BE49-F238E27FC236}">
                <a16:creationId xmlns:a16="http://schemas.microsoft.com/office/drawing/2014/main" id="{090D4F43-CEA9-CEB5-CA7A-39E75E93520C}"/>
              </a:ext>
              <a:ext uri="{C183D7F6-B498-43B3-948B-1728B52AA6E4}">
                <adec:decorative xmlns:adec="http://schemas.microsoft.com/office/drawing/2017/decorative" val="1"/>
              </a:ext>
            </a:extLst>
          </p:cNvPr>
          <p:cNvGrpSpPr/>
          <p:nvPr/>
        </p:nvGrpSpPr>
        <p:grpSpPr>
          <a:xfrm>
            <a:off x="3259143" y="3340912"/>
            <a:ext cx="2924873" cy="1158634"/>
            <a:chOff x="1419361" y="3646755"/>
            <a:chExt cx="2189350" cy="867266"/>
          </a:xfrm>
        </p:grpSpPr>
        <p:pic>
          <p:nvPicPr>
            <p:cNvPr id="85" name="!!CopilotLogo">
              <a:extLst>
                <a:ext uri="{FF2B5EF4-FFF2-40B4-BE49-F238E27FC236}">
                  <a16:creationId xmlns:a16="http://schemas.microsoft.com/office/drawing/2014/main" id="{CFB11FCE-910B-8DF6-F941-DF21D369E026}"/>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260140" y="3646755"/>
              <a:ext cx="410673" cy="410673"/>
            </a:xfrm>
            <a:prstGeom prst="rect">
              <a:avLst/>
            </a:prstGeom>
            <a:noFill/>
            <a:ln>
              <a:noFill/>
              <a:headEnd type="none" w="med" len="med"/>
              <a:tailEnd type="none" w="med" len="med"/>
            </a:ln>
            <a:effectLst/>
          </p:spPr>
        </p:pic>
        <p:sp>
          <p:nvSpPr>
            <p:cNvPr id="86" name="TextBox 11">
              <a:extLst>
                <a:ext uri="{FF2B5EF4-FFF2-40B4-BE49-F238E27FC236}">
                  <a16:creationId xmlns:a16="http://schemas.microsoft.com/office/drawing/2014/main" id="{3E3F5FF8-E4C3-5C20-BFE3-E02FC8686B16}"/>
                </a:ext>
              </a:extLst>
            </p:cNvPr>
            <p:cNvSpPr txBox="1"/>
            <p:nvPr/>
          </p:nvSpPr>
          <p:spPr>
            <a:xfrm>
              <a:off x="1419361" y="3995670"/>
              <a:ext cx="2189350" cy="518351"/>
            </a:xfrm>
            <a:prstGeom prst="rect">
              <a:avLst/>
            </a:prstGeom>
            <a:noFill/>
          </p:spPr>
          <p:txBody>
            <a:bodyPr wrap="square" lIns="0" tIns="137160" rIns="0" bIns="0" rtlCol="0" anchor="ctr">
              <a:spAutoFit/>
            </a:bodyPr>
            <a:ls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Copilot for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Microsoft 365</a:t>
              </a:r>
            </a:p>
          </p:txBody>
        </p:sp>
      </p:grpSp>
      <p:grpSp>
        <p:nvGrpSpPr>
          <p:cNvPr id="105" name="Group 104" descr="Sales Agent">
            <a:extLst>
              <a:ext uri="{FF2B5EF4-FFF2-40B4-BE49-F238E27FC236}">
                <a16:creationId xmlns:a16="http://schemas.microsoft.com/office/drawing/2014/main" id="{CCE66BF1-2E54-16FB-63CA-BB998547AFB0}"/>
              </a:ext>
            </a:extLst>
          </p:cNvPr>
          <p:cNvGrpSpPr/>
          <p:nvPr/>
        </p:nvGrpSpPr>
        <p:grpSpPr>
          <a:xfrm>
            <a:off x="9689716" y="4330462"/>
            <a:ext cx="2196795" cy="1406862"/>
            <a:chOff x="18849024" y="1962519"/>
            <a:chExt cx="2377387" cy="1294700"/>
          </a:xfrm>
        </p:grpSpPr>
        <p:sp>
          <p:nvSpPr>
            <p:cNvPr id="102" name="Graphic 45" descr="Icon of a web page with a settings icon in the lower right corner">
              <a:extLst>
                <a:ext uri="{FF2B5EF4-FFF2-40B4-BE49-F238E27FC236}">
                  <a16:creationId xmlns:a16="http://schemas.microsoft.com/office/drawing/2014/main" id="{BED0567F-7285-64D7-A5E4-155CBE6C8E40}"/>
                </a:ext>
              </a:extLst>
            </p:cNvPr>
            <p:cNvSpPr/>
            <p:nvPr/>
          </p:nvSpPr>
          <p:spPr>
            <a:xfrm>
              <a:off x="19789116" y="1962519"/>
              <a:ext cx="395828" cy="336600"/>
            </a:xfrm>
            <a:custGeom>
              <a:avLst/>
              <a:gdLst>
                <a:gd name="connsiteX0" fmla="*/ 0 w 250039"/>
                <a:gd name="connsiteY0" fmla="*/ 47625 h 246648"/>
                <a:gd name="connsiteX1" fmla="*/ 47625 w 250039"/>
                <a:gd name="connsiteY1" fmla="*/ 0 h 246648"/>
                <a:gd name="connsiteX2" fmla="*/ 181017 w 250039"/>
                <a:gd name="connsiteY2" fmla="*/ 0 h 246648"/>
                <a:gd name="connsiteX3" fmla="*/ 228642 w 250039"/>
                <a:gd name="connsiteY3" fmla="*/ 47625 h 246648"/>
                <a:gd name="connsiteX4" fmla="*/ 228642 w 250039"/>
                <a:gd name="connsiteY4" fmla="*/ 95275 h 246648"/>
                <a:gd name="connsiteX5" fmla="*/ 228600 w 250039"/>
                <a:gd name="connsiteY5" fmla="*/ 95243 h 246648"/>
                <a:gd name="connsiteX6" fmla="*/ 209592 w 250039"/>
                <a:gd name="connsiteY6" fmla="*/ 84144 h 246648"/>
                <a:gd name="connsiteX7" fmla="*/ 204788 w 250039"/>
                <a:gd name="connsiteY7" fmla="*/ 82197 h 246648"/>
                <a:gd name="connsiteX8" fmla="*/ 204788 w 250039"/>
                <a:gd name="connsiteY8" fmla="*/ 57150 h 246648"/>
                <a:gd name="connsiteX9" fmla="*/ 23813 w 250039"/>
                <a:gd name="connsiteY9" fmla="*/ 57150 h 246648"/>
                <a:gd name="connsiteX10" fmla="*/ 23813 w 250039"/>
                <a:gd name="connsiteY10" fmla="*/ 180975 h 246648"/>
                <a:gd name="connsiteX11" fmla="*/ 47625 w 250039"/>
                <a:gd name="connsiteY11" fmla="*/ 204788 h 246648"/>
                <a:gd name="connsiteX12" fmla="*/ 82197 w 250039"/>
                <a:gd name="connsiteY12" fmla="*/ 204788 h 246648"/>
                <a:gd name="connsiteX13" fmla="*/ 84144 w 250039"/>
                <a:gd name="connsiteY13" fmla="*/ 209592 h 246648"/>
                <a:gd name="connsiteX14" fmla="*/ 94241 w 250039"/>
                <a:gd name="connsiteY14" fmla="*/ 227242 h 246648"/>
                <a:gd name="connsiteX15" fmla="*/ 95243 w 250039"/>
                <a:gd name="connsiteY15" fmla="*/ 228600 h 246648"/>
                <a:gd name="connsiteX16" fmla="*/ 95275 w 250039"/>
                <a:gd name="connsiteY16" fmla="*/ 228642 h 246648"/>
                <a:gd name="connsiteX17" fmla="*/ 47625 w 250039"/>
                <a:gd name="connsiteY17" fmla="*/ 228642 h 246648"/>
                <a:gd name="connsiteX18" fmla="*/ 0 w 250039"/>
                <a:gd name="connsiteY18" fmla="*/ 181017 h 246648"/>
                <a:gd name="connsiteX19" fmla="*/ 0 w 250039"/>
                <a:gd name="connsiteY19" fmla="*/ 47625 h 246648"/>
                <a:gd name="connsiteX20" fmla="*/ 114329 w 250039"/>
                <a:gd name="connsiteY20" fmla="*/ 85705 h 246648"/>
                <a:gd name="connsiteX21" fmla="*/ 114329 w 250039"/>
                <a:gd name="connsiteY21" fmla="*/ 95221 h 246648"/>
                <a:gd name="connsiteX22" fmla="*/ 95279 w 250039"/>
                <a:gd name="connsiteY22" fmla="*/ 114252 h 246648"/>
                <a:gd name="connsiteX23" fmla="*/ 95279 w 250039"/>
                <a:gd name="connsiteY23" fmla="*/ 95230 h 246648"/>
                <a:gd name="connsiteX24" fmla="*/ 57231 w 250039"/>
                <a:gd name="connsiteY24" fmla="*/ 95230 h 246648"/>
                <a:gd name="connsiteX25" fmla="*/ 57231 w 250039"/>
                <a:gd name="connsiteY25" fmla="*/ 171445 h 246648"/>
                <a:gd name="connsiteX26" fmla="*/ 76200 w 250039"/>
                <a:gd name="connsiteY26" fmla="*/ 171445 h 246648"/>
                <a:gd name="connsiteX27" fmla="*/ 78104 w 250039"/>
                <a:gd name="connsiteY27" fmla="*/ 190495 h 246648"/>
                <a:gd name="connsiteX28" fmla="*/ 47706 w 250039"/>
                <a:gd name="connsiteY28" fmla="*/ 190495 h 246648"/>
                <a:gd name="connsiteX29" fmla="*/ 38181 w 250039"/>
                <a:gd name="connsiteY29" fmla="*/ 180970 h 246648"/>
                <a:gd name="connsiteX30" fmla="*/ 38181 w 250039"/>
                <a:gd name="connsiteY30" fmla="*/ 85705 h 246648"/>
                <a:gd name="connsiteX31" fmla="*/ 47706 w 250039"/>
                <a:gd name="connsiteY31" fmla="*/ 76180 h 246648"/>
                <a:gd name="connsiteX32" fmla="*/ 104804 w 250039"/>
                <a:gd name="connsiteY32" fmla="*/ 76180 h 246648"/>
                <a:gd name="connsiteX33" fmla="*/ 114329 w 250039"/>
                <a:gd name="connsiteY33" fmla="*/ 85705 h 246648"/>
                <a:gd name="connsiteX34" fmla="*/ 120747 w 250039"/>
                <a:gd name="connsiteY34" fmla="*/ 234025 h 246648"/>
                <a:gd name="connsiteX35" fmla="*/ 121184 w 250039"/>
                <a:gd name="connsiteY35" fmla="*/ 232545 h 246648"/>
                <a:gd name="connsiteX36" fmla="*/ 93612 w 250039"/>
                <a:gd name="connsiteY36" fmla="*/ 184734 h 246648"/>
                <a:gd name="connsiteX37" fmla="*/ 94287 w 250039"/>
                <a:gd name="connsiteY37" fmla="*/ 158568 h 246648"/>
                <a:gd name="connsiteX38" fmla="*/ 121712 w 250039"/>
                <a:gd name="connsiteY38" fmla="*/ 111067 h 246648"/>
                <a:gd name="connsiteX39" fmla="*/ 144034 w 250039"/>
                <a:gd name="connsiteY39" fmla="*/ 97399 h 246648"/>
                <a:gd name="connsiteX40" fmla="*/ 199227 w 250039"/>
                <a:gd name="connsiteY40" fmla="*/ 97371 h 246648"/>
                <a:gd name="connsiteX41" fmla="*/ 200290 w 250039"/>
                <a:gd name="connsiteY41" fmla="*/ 96253 h 246648"/>
                <a:gd name="connsiteX42" fmla="*/ 211748 w 250039"/>
                <a:gd name="connsiteY42" fmla="*/ 101653 h 246648"/>
                <a:gd name="connsiteX43" fmla="*/ 222154 w 250039"/>
                <a:gd name="connsiteY43" fmla="*/ 108876 h 246648"/>
                <a:gd name="connsiteX44" fmla="*/ 221717 w 250039"/>
                <a:gd name="connsiteY44" fmla="*/ 110357 h 246648"/>
                <a:gd name="connsiteX45" fmla="*/ 249289 w 250039"/>
                <a:gd name="connsiteY45" fmla="*/ 158168 h 246648"/>
                <a:gd name="connsiteX46" fmla="*/ 248613 w 250039"/>
                <a:gd name="connsiteY46" fmla="*/ 184334 h 246648"/>
                <a:gd name="connsiteX47" fmla="*/ 221189 w 250039"/>
                <a:gd name="connsiteY47" fmla="*/ 231835 h 246648"/>
                <a:gd name="connsiteX48" fmla="*/ 198867 w 250039"/>
                <a:gd name="connsiteY48" fmla="*/ 245503 h 246648"/>
                <a:gd name="connsiteX49" fmla="*/ 143674 w 250039"/>
                <a:gd name="connsiteY49" fmla="*/ 245531 h 246648"/>
                <a:gd name="connsiteX50" fmla="*/ 142611 w 250039"/>
                <a:gd name="connsiteY50" fmla="*/ 246649 h 246648"/>
                <a:gd name="connsiteX51" fmla="*/ 131153 w 250039"/>
                <a:gd name="connsiteY51" fmla="*/ 241249 h 246648"/>
                <a:gd name="connsiteX52" fmla="*/ 120747 w 250039"/>
                <a:gd name="connsiteY52" fmla="*/ 234025 h 246648"/>
                <a:gd name="connsiteX53" fmla="*/ 160460 w 250039"/>
                <a:gd name="connsiteY53" fmla="*/ 190487 h 246648"/>
                <a:gd name="connsiteX54" fmla="*/ 189848 w 250039"/>
                <a:gd name="connsiteY54" fmla="*/ 182072 h 246648"/>
                <a:gd name="connsiteX55" fmla="*/ 182441 w 250039"/>
                <a:gd name="connsiteY55" fmla="*/ 152415 h 246648"/>
                <a:gd name="connsiteX56" fmla="*/ 153053 w 250039"/>
                <a:gd name="connsiteY56" fmla="*/ 160830 h 246648"/>
                <a:gd name="connsiteX57" fmla="*/ 160460 w 250039"/>
                <a:gd name="connsiteY57" fmla="*/ 190487 h 246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250039" h="246648">
                  <a:moveTo>
                    <a:pt x="0" y="47625"/>
                  </a:moveTo>
                  <a:cubicBezTo>
                    <a:pt x="0" y="21322"/>
                    <a:pt x="21322" y="0"/>
                    <a:pt x="47625" y="0"/>
                  </a:cubicBezTo>
                  <a:lnTo>
                    <a:pt x="181017" y="0"/>
                  </a:lnTo>
                  <a:cubicBezTo>
                    <a:pt x="207319" y="0"/>
                    <a:pt x="228642" y="21322"/>
                    <a:pt x="228642" y="47625"/>
                  </a:cubicBezTo>
                  <a:lnTo>
                    <a:pt x="228642" y="95275"/>
                  </a:lnTo>
                  <a:lnTo>
                    <a:pt x="228600" y="95243"/>
                  </a:lnTo>
                  <a:cubicBezTo>
                    <a:pt x="222750" y="90849"/>
                    <a:pt x="216378" y="87113"/>
                    <a:pt x="209592" y="84144"/>
                  </a:cubicBezTo>
                  <a:cubicBezTo>
                    <a:pt x="208013" y="83453"/>
                    <a:pt x="206411" y="82804"/>
                    <a:pt x="204788" y="82197"/>
                  </a:cubicBezTo>
                  <a:lnTo>
                    <a:pt x="204788" y="57150"/>
                  </a:lnTo>
                  <a:lnTo>
                    <a:pt x="23813" y="57150"/>
                  </a:lnTo>
                  <a:lnTo>
                    <a:pt x="23813" y="180975"/>
                  </a:lnTo>
                  <a:cubicBezTo>
                    <a:pt x="23813" y="194126"/>
                    <a:pt x="34474" y="204788"/>
                    <a:pt x="47625" y="204788"/>
                  </a:cubicBezTo>
                  <a:lnTo>
                    <a:pt x="82197" y="204788"/>
                  </a:lnTo>
                  <a:cubicBezTo>
                    <a:pt x="82804" y="206411"/>
                    <a:pt x="83453" y="208013"/>
                    <a:pt x="84144" y="209592"/>
                  </a:cubicBezTo>
                  <a:cubicBezTo>
                    <a:pt x="86884" y="215856"/>
                    <a:pt x="90279" y="221768"/>
                    <a:pt x="94241" y="227242"/>
                  </a:cubicBezTo>
                  <a:cubicBezTo>
                    <a:pt x="94572" y="227698"/>
                    <a:pt x="94905" y="228150"/>
                    <a:pt x="95243" y="228600"/>
                  </a:cubicBezTo>
                  <a:lnTo>
                    <a:pt x="95275" y="228642"/>
                  </a:lnTo>
                  <a:lnTo>
                    <a:pt x="47625" y="228642"/>
                  </a:lnTo>
                  <a:cubicBezTo>
                    <a:pt x="21322" y="228642"/>
                    <a:pt x="0" y="207319"/>
                    <a:pt x="0" y="181017"/>
                  </a:cubicBezTo>
                  <a:lnTo>
                    <a:pt x="0" y="47625"/>
                  </a:lnTo>
                  <a:close/>
                  <a:moveTo>
                    <a:pt x="114329" y="85705"/>
                  </a:moveTo>
                  <a:lnTo>
                    <a:pt x="114329" y="95221"/>
                  </a:lnTo>
                  <a:cubicBezTo>
                    <a:pt x="107117" y="100634"/>
                    <a:pt x="100698" y="107047"/>
                    <a:pt x="95279" y="114252"/>
                  </a:cubicBezTo>
                  <a:lnTo>
                    <a:pt x="95279" y="95230"/>
                  </a:lnTo>
                  <a:lnTo>
                    <a:pt x="57231" y="95230"/>
                  </a:lnTo>
                  <a:lnTo>
                    <a:pt x="57231" y="171445"/>
                  </a:lnTo>
                  <a:lnTo>
                    <a:pt x="76200" y="171445"/>
                  </a:lnTo>
                  <a:cubicBezTo>
                    <a:pt x="76200" y="177967"/>
                    <a:pt x="76855" y="184341"/>
                    <a:pt x="78104" y="190495"/>
                  </a:cubicBezTo>
                  <a:lnTo>
                    <a:pt x="47706" y="190495"/>
                  </a:lnTo>
                  <a:cubicBezTo>
                    <a:pt x="42446" y="190495"/>
                    <a:pt x="38181" y="186231"/>
                    <a:pt x="38181" y="180970"/>
                  </a:cubicBezTo>
                  <a:lnTo>
                    <a:pt x="38181" y="85705"/>
                  </a:lnTo>
                  <a:cubicBezTo>
                    <a:pt x="38181" y="80444"/>
                    <a:pt x="42446" y="76180"/>
                    <a:pt x="47706" y="76180"/>
                  </a:cubicBezTo>
                  <a:lnTo>
                    <a:pt x="104804" y="76180"/>
                  </a:lnTo>
                  <a:cubicBezTo>
                    <a:pt x="110064" y="76180"/>
                    <a:pt x="114329" y="80444"/>
                    <a:pt x="114329" y="85705"/>
                  </a:cubicBezTo>
                  <a:close/>
                  <a:moveTo>
                    <a:pt x="120747" y="234025"/>
                  </a:moveTo>
                  <a:lnTo>
                    <a:pt x="121184" y="232545"/>
                  </a:lnTo>
                  <a:cubicBezTo>
                    <a:pt x="127348" y="211654"/>
                    <a:pt x="114774" y="189860"/>
                    <a:pt x="93612" y="184734"/>
                  </a:cubicBezTo>
                  <a:cubicBezTo>
                    <a:pt x="92435" y="176157"/>
                    <a:pt x="92631" y="167316"/>
                    <a:pt x="94287" y="158568"/>
                  </a:cubicBezTo>
                  <a:cubicBezTo>
                    <a:pt x="115233" y="153362"/>
                    <a:pt x="127676" y="131810"/>
                    <a:pt x="121712" y="111067"/>
                  </a:cubicBezTo>
                  <a:cubicBezTo>
                    <a:pt x="128460" y="105258"/>
                    <a:pt x="136018" y="100669"/>
                    <a:pt x="144034" y="97399"/>
                  </a:cubicBezTo>
                  <a:cubicBezTo>
                    <a:pt x="159055" y="113164"/>
                    <a:pt x="184216" y="113156"/>
                    <a:pt x="199227" y="97371"/>
                  </a:cubicBezTo>
                  <a:lnTo>
                    <a:pt x="200290" y="96253"/>
                  </a:lnTo>
                  <a:cubicBezTo>
                    <a:pt x="204194" y="97707"/>
                    <a:pt x="208026" y="99504"/>
                    <a:pt x="211748" y="101653"/>
                  </a:cubicBezTo>
                  <a:cubicBezTo>
                    <a:pt x="215471" y="103802"/>
                    <a:pt x="218943" y="106222"/>
                    <a:pt x="222154" y="108876"/>
                  </a:cubicBezTo>
                  <a:lnTo>
                    <a:pt x="221717" y="110357"/>
                  </a:lnTo>
                  <a:cubicBezTo>
                    <a:pt x="215553" y="131248"/>
                    <a:pt x="228127" y="153042"/>
                    <a:pt x="249289" y="158168"/>
                  </a:cubicBezTo>
                  <a:cubicBezTo>
                    <a:pt x="250467" y="166745"/>
                    <a:pt x="250270" y="175586"/>
                    <a:pt x="248613" y="184334"/>
                  </a:cubicBezTo>
                  <a:cubicBezTo>
                    <a:pt x="227668" y="189541"/>
                    <a:pt x="215225" y="211092"/>
                    <a:pt x="221189" y="231835"/>
                  </a:cubicBezTo>
                  <a:cubicBezTo>
                    <a:pt x="214441" y="237644"/>
                    <a:pt x="206883" y="242233"/>
                    <a:pt x="198867" y="245503"/>
                  </a:cubicBezTo>
                  <a:cubicBezTo>
                    <a:pt x="183846" y="229738"/>
                    <a:pt x="158685" y="229747"/>
                    <a:pt x="143674" y="245531"/>
                  </a:cubicBezTo>
                  <a:lnTo>
                    <a:pt x="142611" y="246649"/>
                  </a:lnTo>
                  <a:cubicBezTo>
                    <a:pt x="138707" y="245194"/>
                    <a:pt x="134875" y="243398"/>
                    <a:pt x="131153" y="241249"/>
                  </a:cubicBezTo>
                  <a:cubicBezTo>
                    <a:pt x="127430" y="239100"/>
                    <a:pt x="123958" y="236680"/>
                    <a:pt x="120747" y="234025"/>
                  </a:cubicBezTo>
                  <a:close/>
                  <a:moveTo>
                    <a:pt x="160460" y="190487"/>
                  </a:moveTo>
                  <a:cubicBezTo>
                    <a:pt x="170620" y="196353"/>
                    <a:pt x="183778" y="192586"/>
                    <a:pt x="189848" y="182072"/>
                  </a:cubicBezTo>
                  <a:cubicBezTo>
                    <a:pt x="195918" y="171560"/>
                    <a:pt x="192601" y="158281"/>
                    <a:pt x="182441" y="152415"/>
                  </a:cubicBezTo>
                  <a:cubicBezTo>
                    <a:pt x="172281" y="146549"/>
                    <a:pt x="159124" y="150316"/>
                    <a:pt x="153053" y="160830"/>
                  </a:cubicBezTo>
                  <a:cubicBezTo>
                    <a:pt x="146984" y="171342"/>
                    <a:pt x="150300" y="184620"/>
                    <a:pt x="160460" y="190487"/>
                  </a:cubicBezTo>
                  <a:close/>
                </a:path>
              </a:pathLst>
            </a:custGeom>
            <a:gradFill>
              <a:gsLst>
                <a:gs pos="0">
                  <a:srgbClr val="2897CE"/>
                </a:gs>
                <a:gs pos="100000">
                  <a:srgbClr val="8678D6"/>
                </a:gs>
              </a:gsLst>
              <a:lin ang="2700000" scaled="1"/>
            </a:gradFill>
            <a:ln w="190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56082"/>
                </a:solidFill>
                <a:effectLst/>
                <a:uLnTx/>
                <a:uFillTx/>
                <a:latin typeface="Segoe Sans Display"/>
                <a:ea typeface="+mn-ea"/>
                <a:cs typeface="+mn-cs"/>
              </a:endParaRPr>
            </a:p>
          </p:txBody>
        </p:sp>
        <p:sp>
          <p:nvSpPr>
            <p:cNvPr id="103" name="TextBox 102">
              <a:extLst>
                <a:ext uri="{FF2B5EF4-FFF2-40B4-BE49-F238E27FC236}">
                  <a16:creationId xmlns:a16="http://schemas.microsoft.com/office/drawing/2014/main" id="{F6E8615A-0FB8-DA67-65BD-A7864FFEA6B8}"/>
                </a:ext>
              </a:extLst>
            </p:cNvPr>
            <p:cNvSpPr txBox="1"/>
            <p:nvPr/>
          </p:nvSpPr>
          <p:spPr>
            <a:xfrm>
              <a:off x="18849024" y="2350135"/>
              <a:ext cx="2374969" cy="453183"/>
            </a:xfrm>
            <a:prstGeom prst="rect">
              <a:avLst/>
            </a:prstGeom>
            <a:noFill/>
          </p:spPr>
          <p:txBody>
            <a:bodyPr wrap="square" lIns="0" tIns="0" rIns="0" bIns="0" anchor="t">
              <a:spAutoFit/>
            </a:bodyPr>
            <a:lstStyle/>
            <a:p>
              <a:pPr marL="0" marR="0" lvl="0" indent="0" algn="ctr" defTabSz="932742" rtl="0" eaLnBrk="1" fontAlgn="auto" latinLnBrk="0" hangingPunct="1">
                <a:lnSpc>
                  <a:spcPct val="100000"/>
                </a:lnSpc>
                <a:spcBef>
                  <a:spcPts val="600"/>
                </a:spcBef>
                <a:spcAft>
                  <a:spcPts val="1200"/>
                </a:spcAft>
                <a:buClrTx/>
                <a:buSzTx/>
                <a:buFontTx/>
                <a:buNone/>
                <a:tabLst/>
                <a:defRPr/>
              </a:pPr>
              <a:r>
                <a:rPr kumimoji="0" lang="en-US" sz="16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rPr>
                <a:t>Variance Analysis</a:t>
              </a:r>
              <a:br>
                <a:rPr kumimoji="0" lang="en-US" sz="16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rPr>
              </a:br>
              <a:r>
                <a:rPr kumimoji="0" lang="en-US" sz="16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rPr>
                <a:t>(ERP agnostic</a:t>
              </a:r>
              <a:r>
                <a:rPr kumimoji="0" lang="en-US" sz="14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rPr>
                <a:t>)</a:t>
              </a:r>
            </a:p>
          </p:txBody>
        </p:sp>
        <p:sp>
          <p:nvSpPr>
            <p:cNvPr id="104" name="Rectangle 103">
              <a:extLst>
                <a:ext uri="{FF2B5EF4-FFF2-40B4-BE49-F238E27FC236}">
                  <a16:creationId xmlns:a16="http://schemas.microsoft.com/office/drawing/2014/main" id="{923F67CB-B504-BB88-E1D1-7BFE0E097F56}"/>
                </a:ext>
                <a:ext uri="{C183D7F6-B498-43B3-948B-1728B52AA6E4}">
                  <adec:decorative xmlns:adec="http://schemas.microsoft.com/office/drawing/2017/decorative" val="0"/>
                </a:ext>
              </a:extLst>
            </p:cNvPr>
            <p:cNvSpPr/>
            <p:nvPr/>
          </p:nvSpPr>
          <p:spPr bwMode="auto">
            <a:xfrm>
              <a:off x="18851442" y="3021842"/>
              <a:ext cx="2374969" cy="235377"/>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156082"/>
                </a:solidFill>
                <a:effectLst/>
                <a:uLnTx/>
                <a:uFillTx/>
                <a:latin typeface="Segoe UI Semibold" panose="020B0502040204020203" pitchFamily="34" charset="0"/>
                <a:ea typeface="+mn-ea"/>
                <a:cs typeface="Segoe UI Semibold" panose="020B0502040204020203" pitchFamily="34" charset="0"/>
              </a:endParaRPr>
            </a:p>
          </p:txBody>
        </p:sp>
      </p:grpSp>
      <p:grpSp>
        <p:nvGrpSpPr>
          <p:cNvPr id="109" name="Group 108" descr="Sales Qualification Agent">
            <a:extLst>
              <a:ext uri="{FF2B5EF4-FFF2-40B4-BE49-F238E27FC236}">
                <a16:creationId xmlns:a16="http://schemas.microsoft.com/office/drawing/2014/main" id="{2B99838E-5F3A-6DAB-FD1A-BC0475771B7D}"/>
              </a:ext>
            </a:extLst>
          </p:cNvPr>
          <p:cNvGrpSpPr/>
          <p:nvPr/>
        </p:nvGrpSpPr>
        <p:grpSpPr>
          <a:xfrm>
            <a:off x="8190375" y="1297506"/>
            <a:ext cx="3082776" cy="941343"/>
            <a:chOff x="21692284" y="1792092"/>
            <a:chExt cx="3202755" cy="1105714"/>
          </a:xfrm>
        </p:grpSpPr>
        <p:sp>
          <p:nvSpPr>
            <p:cNvPr id="106" name="Graphic 48" descr="Icon of a vertical bar chart with a settings icon in the lower right corner">
              <a:extLst>
                <a:ext uri="{FF2B5EF4-FFF2-40B4-BE49-F238E27FC236}">
                  <a16:creationId xmlns:a16="http://schemas.microsoft.com/office/drawing/2014/main" id="{5F99254A-860C-11B6-4E52-522A3FCE21A8}"/>
                </a:ext>
              </a:extLst>
            </p:cNvPr>
            <p:cNvSpPr/>
            <p:nvPr/>
          </p:nvSpPr>
          <p:spPr>
            <a:xfrm>
              <a:off x="22937004" y="1792092"/>
              <a:ext cx="379995" cy="429627"/>
            </a:xfrm>
            <a:custGeom>
              <a:avLst/>
              <a:gdLst>
                <a:gd name="connsiteX0" fmla="*/ 145256 w 198267"/>
                <a:gd name="connsiteY0" fmla="*/ 0 h 186948"/>
                <a:gd name="connsiteX1" fmla="*/ 171450 w 198267"/>
                <a:gd name="connsiteY1" fmla="*/ 26194 h 186948"/>
                <a:gd name="connsiteX2" fmla="*/ 171450 w 198267"/>
                <a:gd name="connsiteY2" fmla="*/ 80983 h 186948"/>
                <a:gd name="connsiteX3" fmla="*/ 147638 w 198267"/>
                <a:gd name="connsiteY3" fmla="*/ 76237 h 186948"/>
                <a:gd name="connsiteX4" fmla="*/ 133350 w 198267"/>
                <a:gd name="connsiteY4" fmla="*/ 77894 h 186948"/>
                <a:gd name="connsiteX5" fmla="*/ 133350 w 198267"/>
                <a:gd name="connsiteY5" fmla="*/ 45079 h 186948"/>
                <a:gd name="connsiteX6" fmla="*/ 126206 w 198267"/>
                <a:gd name="connsiteY6" fmla="*/ 38132 h 186948"/>
                <a:gd name="connsiteX7" fmla="*/ 119063 w 198267"/>
                <a:gd name="connsiteY7" fmla="*/ 45079 h 186948"/>
                <a:gd name="connsiteX8" fmla="*/ 119063 w 198267"/>
                <a:gd name="connsiteY8" fmla="*/ 83211 h 186948"/>
                <a:gd name="connsiteX9" fmla="*/ 92701 w 198267"/>
                <a:gd name="connsiteY9" fmla="*/ 109571 h 186948"/>
                <a:gd name="connsiteX10" fmla="*/ 92532 w 198267"/>
                <a:gd name="connsiteY10" fmla="*/ 92575 h 186948"/>
                <a:gd name="connsiteX11" fmla="*/ 85488 w 198267"/>
                <a:gd name="connsiteY11" fmla="*/ 85725 h 186948"/>
                <a:gd name="connsiteX12" fmla="*/ 78581 w 198267"/>
                <a:gd name="connsiteY12" fmla="*/ 92712 h 186948"/>
                <a:gd name="connsiteX13" fmla="*/ 78918 w 198267"/>
                <a:gd name="connsiteY13" fmla="*/ 126501 h 186948"/>
                <a:gd name="connsiteX14" fmla="*/ 85908 w 198267"/>
                <a:gd name="connsiteY14" fmla="*/ 133351 h 186948"/>
                <a:gd name="connsiteX15" fmla="*/ 85725 w 198267"/>
                <a:gd name="connsiteY15" fmla="*/ 138150 h 186948"/>
                <a:gd name="connsiteX16" fmla="*/ 95434 w 198267"/>
                <a:gd name="connsiteY16" fmla="*/ 171450 h 186948"/>
                <a:gd name="connsiteX17" fmla="*/ 26194 w 198267"/>
                <a:gd name="connsiteY17" fmla="*/ 171450 h 186948"/>
                <a:gd name="connsiteX18" fmla="*/ 0 w 198267"/>
                <a:gd name="connsiteY18" fmla="*/ 145256 h 186948"/>
                <a:gd name="connsiteX19" fmla="*/ 0 w 198267"/>
                <a:gd name="connsiteY19" fmla="*/ 26194 h 186948"/>
                <a:gd name="connsiteX20" fmla="*/ 26194 w 198267"/>
                <a:gd name="connsiteY20" fmla="*/ 0 h 186948"/>
                <a:gd name="connsiteX21" fmla="*/ 145256 w 198267"/>
                <a:gd name="connsiteY21" fmla="*/ 0 h 186948"/>
                <a:gd name="connsiteX22" fmla="*/ 45244 w 198267"/>
                <a:gd name="connsiteY22" fmla="*/ 57182 h 186948"/>
                <a:gd name="connsiteX23" fmla="*/ 38100 w 198267"/>
                <a:gd name="connsiteY23" fmla="*/ 64295 h 186948"/>
                <a:gd name="connsiteX24" fmla="*/ 38100 w 198267"/>
                <a:gd name="connsiteY24" fmla="*/ 126268 h 186948"/>
                <a:gd name="connsiteX25" fmla="*/ 45244 w 198267"/>
                <a:gd name="connsiteY25" fmla="*/ 133382 h 186948"/>
                <a:gd name="connsiteX26" fmla="*/ 52388 w 198267"/>
                <a:gd name="connsiteY26" fmla="*/ 126268 h 186948"/>
                <a:gd name="connsiteX27" fmla="*/ 52388 w 198267"/>
                <a:gd name="connsiteY27" fmla="*/ 64295 h 186948"/>
                <a:gd name="connsiteX28" fmla="*/ 45244 w 198267"/>
                <a:gd name="connsiteY28" fmla="*/ 57182 h 186948"/>
                <a:gd name="connsiteX29" fmla="*/ 116950 w 198267"/>
                <a:gd name="connsiteY29" fmla="*/ 104580 h 186948"/>
                <a:gd name="connsiteX30" fmla="*/ 103222 w 198267"/>
                <a:gd name="connsiteY30" fmla="*/ 128356 h 186948"/>
                <a:gd name="connsiteX31" fmla="*/ 97658 w 198267"/>
                <a:gd name="connsiteY31" fmla="*/ 129733 h 186948"/>
                <a:gd name="connsiteX32" fmla="*/ 97008 w 198267"/>
                <a:gd name="connsiteY32" fmla="*/ 138151 h 186948"/>
                <a:gd name="connsiteX33" fmla="*/ 97719 w 198267"/>
                <a:gd name="connsiteY33" fmla="*/ 146946 h 186948"/>
                <a:gd name="connsiteX34" fmla="*/ 102857 w 198267"/>
                <a:gd name="connsiteY34" fmla="*/ 148183 h 186948"/>
                <a:gd name="connsiteX35" fmla="*/ 116668 w 198267"/>
                <a:gd name="connsiteY35" fmla="*/ 172096 h 186948"/>
                <a:gd name="connsiteX36" fmla="*/ 114893 w 198267"/>
                <a:gd name="connsiteY36" fmla="*/ 178108 h 186948"/>
                <a:gd name="connsiteX37" fmla="*/ 129029 w 198267"/>
                <a:gd name="connsiteY37" fmla="*/ 186886 h 186948"/>
                <a:gd name="connsiteX38" fmla="*/ 133728 w 198267"/>
                <a:gd name="connsiteY38" fmla="*/ 181946 h 186948"/>
                <a:gd name="connsiteX39" fmla="*/ 161342 w 198267"/>
                <a:gd name="connsiteY39" fmla="*/ 181950 h 186948"/>
                <a:gd name="connsiteX40" fmla="*/ 166092 w 198267"/>
                <a:gd name="connsiteY40" fmla="*/ 186948 h 186948"/>
                <a:gd name="connsiteX41" fmla="*/ 180217 w 198267"/>
                <a:gd name="connsiteY41" fmla="*/ 178253 h 186948"/>
                <a:gd name="connsiteX42" fmla="*/ 178330 w 198267"/>
                <a:gd name="connsiteY42" fmla="*/ 171720 h 186948"/>
                <a:gd name="connsiteX43" fmla="*/ 192057 w 198267"/>
                <a:gd name="connsiteY43" fmla="*/ 147943 h 186948"/>
                <a:gd name="connsiteX44" fmla="*/ 197617 w 198267"/>
                <a:gd name="connsiteY44" fmla="*/ 146568 h 186948"/>
                <a:gd name="connsiteX45" fmla="*/ 198268 w 198267"/>
                <a:gd name="connsiteY45" fmla="*/ 138151 h 186948"/>
                <a:gd name="connsiteX46" fmla="*/ 197557 w 198267"/>
                <a:gd name="connsiteY46" fmla="*/ 129352 h 186948"/>
                <a:gd name="connsiteX47" fmla="*/ 192423 w 198267"/>
                <a:gd name="connsiteY47" fmla="*/ 128116 h 186948"/>
                <a:gd name="connsiteX48" fmla="*/ 178612 w 198267"/>
                <a:gd name="connsiteY48" fmla="*/ 104205 h 186948"/>
                <a:gd name="connsiteX49" fmla="*/ 180385 w 198267"/>
                <a:gd name="connsiteY49" fmla="*/ 98195 h 186948"/>
                <a:gd name="connsiteX50" fmla="*/ 166248 w 198267"/>
                <a:gd name="connsiteY50" fmla="*/ 89415 h 186948"/>
                <a:gd name="connsiteX51" fmla="*/ 161552 w 198267"/>
                <a:gd name="connsiteY51" fmla="*/ 94355 h 186948"/>
                <a:gd name="connsiteX52" fmla="*/ 133938 w 198267"/>
                <a:gd name="connsiteY52" fmla="*/ 94350 h 186948"/>
                <a:gd name="connsiteX53" fmla="*/ 129187 w 198267"/>
                <a:gd name="connsiteY53" fmla="*/ 89350 h 186948"/>
                <a:gd name="connsiteX54" fmla="*/ 115063 w 198267"/>
                <a:gd name="connsiteY54" fmla="*/ 98044 h 186948"/>
                <a:gd name="connsiteX55" fmla="*/ 116950 w 198267"/>
                <a:gd name="connsiteY55" fmla="*/ 104580 h 186948"/>
                <a:gd name="connsiteX56" fmla="*/ 147638 w 198267"/>
                <a:gd name="connsiteY56" fmla="*/ 152438 h 186948"/>
                <a:gd name="connsiteX57" fmla="*/ 133830 w 198267"/>
                <a:gd name="connsiteY57" fmla="*/ 138151 h 186948"/>
                <a:gd name="connsiteX58" fmla="*/ 147638 w 198267"/>
                <a:gd name="connsiteY58" fmla="*/ 123863 h 186948"/>
                <a:gd name="connsiteX59" fmla="*/ 161446 w 198267"/>
                <a:gd name="connsiteY59" fmla="*/ 138151 h 186948"/>
                <a:gd name="connsiteX60" fmla="*/ 147638 w 198267"/>
                <a:gd name="connsiteY60" fmla="*/ 152438 h 186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98267" h="186948">
                  <a:moveTo>
                    <a:pt x="145256" y="0"/>
                  </a:moveTo>
                  <a:cubicBezTo>
                    <a:pt x="159723" y="0"/>
                    <a:pt x="171450" y="11727"/>
                    <a:pt x="171450" y="26194"/>
                  </a:cubicBezTo>
                  <a:lnTo>
                    <a:pt x="171450" y="80983"/>
                  </a:lnTo>
                  <a:cubicBezTo>
                    <a:pt x="164120" y="77925"/>
                    <a:pt x="156076" y="76237"/>
                    <a:pt x="147638" y="76237"/>
                  </a:cubicBezTo>
                  <a:cubicBezTo>
                    <a:pt x="142720" y="76237"/>
                    <a:pt x="137936" y="76811"/>
                    <a:pt x="133350" y="77894"/>
                  </a:cubicBezTo>
                  <a:lnTo>
                    <a:pt x="133350" y="45079"/>
                  </a:lnTo>
                  <a:cubicBezTo>
                    <a:pt x="133350" y="41242"/>
                    <a:pt x="130152" y="38132"/>
                    <a:pt x="126206" y="38132"/>
                  </a:cubicBezTo>
                  <a:cubicBezTo>
                    <a:pt x="122261" y="38132"/>
                    <a:pt x="119063" y="41242"/>
                    <a:pt x="119063" y="45079"/>
                  </a:cubicBezTo>
                  <a:lnTo>
                    <a:pt x="119063" y="83211"/>
                  </a:lnTo>
                  <a:cubicBezTo>
                    <a:pt x="107801" y="89081"/>
                    <a:pt x="98571" y="98310"/>
                    <a:pt x="92701" y="109571"/>
                  </a:cubicBezTo>
                  <a:lnTo>
                    <a:pt x="92532" y="92575"/>
                  </a:lnTo>
                  <a:cubicBezTo>
                    <a:pt x="92493" y="88755"/>
                    <a:pt x="89340" y="85688"/>
                    <a:pt x="85488" y="85725"/>
                  </a:cubicBezTo>
                  <a:cubicBezTo>
                    <a:pt x="81636" y="85763"/>
                    <a:pt x="78543" y="88891"/>
                    <a:pt x="78581" y="92712"/>
                  </a:cubicBezTo>
                  <a:lnTo>
                    <a:pt x="78918" y="126501"/>
                  </a:lnTo>
                  <a:cubicBezTo>
                    <a:pt x="78956" y="130303"/>
                    <a:pt x="82081" y="133359"/>
                    <a:pt x="85908" y="133351"/>
                  </a:cubicBezTo>
                  <a:cubicBezTo>
                    <a:pt x="85787" y="134935"/>
                    <a:pt x="85725" y="136535"/>
                    <a:pt x="85725" y="138150"/>
                  </a:cubicBezTo>
                  <a:cubicBezTo>
                    <a:pt x="85725" y="150408"/>
                    <a:pt x="89287" y="161835"/>
                    <a:pt x="95434" y="171450"/>
                  </a:cubicBezTo>
                  <a:lnTo>
                    <a:pt x="26194" y="171450"/>
                  </a:lnTo>
                  <a:cubicBezTo>
                    <a:pt x="11727" y="171450"/>
                    <a:pt x="0" y="159723"/>
                    <a:pt x="0" y="145256"/>
                  </a:cubicBezTo>
                  <a:lnTo>
                    <a:pt x="0" y="26194"/>
                  </a:lnTo>
                  <a:cubicBezTo>
                    <a:pt x="0" y="11727"/>
                    <a:pt x="11727" y="0"/>
                    <a:pt x="26194" y="0"/>
                  </a:cubicBezTo>
                  <a:lnTo>
                    <a:pt x="145256" y="0"/>
                  </a:lnTo>
                  <a:close/>
                  <a:moveTo>
                    <a:pt x="45244" y="57182"/>
                  </a:moveTo>
                  <a:cubicBezTo>
                    <a:pt x="41298" y="57182"/>
                    <a:pt x="38100" y="60366"/>
                    <a:pt x="38100" y="64295"/>
                  </a:cubicBezTo>
                  <a:lnTo>
                    <a:pt x="38100" y="126268"/>
                  </a:lnTo>
                  <a:cubicBezTo>
                    <a:pt x="38100" y="130197"/>
                    <a:pt x="41298" y="133382"/>
                    <a:pt x="45244" y="133382"/>
                  </a:cubicBezTo>
                  <a:cubicBezTo>
                    <a:pt x="49189" y="133382"/>
                    <a:pt x="52388" y="130197"/>
                    <a:pt x="52388" y="126268"/>
                  </a:cubicBezTo>
                  <a:lnTo>
                    <a:pt x="52388" y="64295"/>
                  </a:lnTo>
                  <a:cubicBezTo>
                    <a:pt x="52388" y="60366"/>
                    <a:pt x="49189" y="57182"/>
                    <a:pt x="45244" y="57182"/>
                  </a:cubicBezTo>
                  <a:close/>
                  <a:moveTo>
                    <a:pt x="116950" y="104580"/>
                  </a:moveTo>
                  <a:cubicBezTo>
                    <a:pt x="119948" y="114965"/>
                    <a:pt x="113715" y="125761"/>
                    <a:pt x="103222" y="128356"/>
                  </a:cubicBezTo>
                  <a:lnTo>
                    <a:pt x="97658" y="129733"/>
                  </a:lnTo>
                  <a:cubicBezTo>
                    <a:pt x="97230" y="132474"/>
                    <a:pt x="97008" y="135285"/>
                    <a:pt x="97008" y="138151"/>
                  </a:cubicBezTo>
                  <a:cubicBezTo>
                    <a:pt x="97008" y="141147"/>
                    <a:pt x="97251" y="144086"/>
                    <a:pt x="97719" y="146946"/>
                  </a:cubicBezTo>
                  <a:lnTo>
                    <a:pt x="102857" y="148183"/>
                  </a:lnTo>
                  <a:cubicBezTo>
                    <a:pt x="113453" y="150735"/>
                    <a:pt x="119753" y="161641"/>
                    <a:pt x="116668" y="172096"/>
                  </a:cubicBezTo>
                  <a:lnTo>
                    <a:pt x="114893" y="178108"/>
                  </a:lnTo>
                  <a:cubicBezTo>
                    <a:pt x="119076" y="181782"/>
                    <a:pt x="123843" y="184764"/>
                    <a:pt x="129029" y="186886"/>
                  </a:cubicBezTo>
                  <a:lnTo>
                    <a:pt x="133728" y="181946"/>
                  </a:lnTo>
                  <a:cubicBezTo>
                    <a:pt x="141240" y="174047"/>
                    <a:pt x="153834" y="174049"/>
                    <a:pt x="161342" y="181950"/>
                  </a:cubicBezTo>
                  <a:lnTo>
                    <a:pt x="166092" y="186948"/>
                  </a:lnTo>
                  <a:cubicBezTo>
                    <a:pt x="171270" y="184851"/>
                    <a:pt x="176032" y="181896"/>
                    <a:pt x="180217" y="178253"/>
                  </a:cubicBezTo>
                  <a:lnTo>
                    <a:pt x="178330" y="171720"/>
                  </a:lnTo>
                  <a:cubicBezTo>
                    <a:pt x="175332" y="161336"/>
                    <a:pt x="181566" y="150539"/>
                    <a:pt x="192057" y="147943"/>
                  </a:cubicBezTo>
                  <a:lnTo>
                    <a:pt x="197617" y="146568"/>
                  </a:lnTo>
                  <a:cubicBezTo>
                    <a:pt x="198046" y="143828"/>
                    <a:pt x="198268" y="141016"/>
                    <a:pt x="198268" y="138151"/>
                  </a:cubicBezTo>
                  <a:cubicBezTo>
                    <a:pt x="198268" y="135152"/>
                    <a:pt x="198024" y="132213"/>
                    <a:pt x="197557" y="129352"/>
                  </a:cubicBezTo>
                  <a:lnTo>
                    <a:pt x="192423" y="128116"/>
                  </a:lnTo>
                  <a:cubicBezTo>
                    <a:pt x="181827" y="125564"/>
                    <a:pt x="175528" y="114658"/>
                    <a:pt x="178612" y="104205"/>
                  </a:cubicBezTo>
                  <a:lnTo>
                    <a:pt x="180385" y="98195"/>
                  </a:lnTo>
                  <a:cubicBezTo>
                    <a:pt x="176203" y="94521"/>
                    <a:pt x="171436" y="91538"/>
                    <a:pt x="166248" y="89415"/>
                  </a:cubicBezTo>
                  <a:lnTo>
                    <a:pt x="161552" y="94355"/>
                  </a:lnTo>
                  <a:cubicBezTo>
                    <a:pt x="154040" y="102253"/>
                    <a:pt x="141446" y="102251"/>
                    <a:pt x="133938" y="94350"/>
                  </a:cubicBezTo>
                  <a:lnTo>
                    <a:pt x="129187" y="89350"/>
                  </a:lnTo>
                  <a:cubicBezTo>
                    <a:pt x="124009" y="91448"/>
                    <a:pt x="119247" y="94402"/>
                    <a:pt x="115063" y="98044"/>
                  </a:cubicBezTo>
                  <a:lnTo>
                    <a:pt x="116950" y="104580"/>
                  </a:lnTo>
                  <a:close/>
                  <a:moveTo>
                    <a:pt x="147638" y="152438"/>
                  </a:moveTo>
                  <a:cubicBezTo>
                    <a:pt x="140012" y="152438"/>
                    <a:pt x="133830" y="146041"/>
                    <a:pt x="133830" y="138151"/>
                  </a:cubicBezTo>
                  <a:cubicBezTo>
                    <a:pt x="133830" y="130259"/>
                    <a:pt x="140012" y="123863"/>
                    <a:pt x="147638" y="123863"/>
                  </a:cubicBezTo>
                  <a:cubicBezTo>
                    <a:pt x="155264" y="123863"/>
                    <a:pt x="161446" y="130259"/>
                    <a:pt x="161446" y="138151"/>
                  </a:cubicBezTo>
                  <a:cubicBezTo>
                    <a:pt x="161446" y="146041"/>
                    <a:pt x="155264" y="152438"/>
                    <a:pt x="147638" y="152438"/>
                  </a:cubicBezTo>
                  <a:close/>
                </a:path>
              </a:pathLst>
            </a:custGeom>
            <a:gradFill>
              <a:gsLst>
                <a:gs pos="0">
                  <a:srgbClr val="2897CE"/>
                </a:gs>
                <a:gs pos="100000">
                  <a:srgbClr val="8678D6"/>
                </a:gs>
              </a:gsLst>
              <a:lin ang="2700000" scaled="1"/>
            </a:gradFill>
            <a:ln w="190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56082"/>
                </a:solidFill>
                <a:effectLst/>
                <a:uLnTx/>
                <a:uFillTx/>
                <a:latin typeface="Segoe Sans Display"/>
                <a:ea typeface="+mn-ea"/>
                <a:cs typeface="+mn-cs"/>
              </a:endParaRPr>
            </a:p>
          </p:txBody>
        </p:sp>
        <p:sp>
          <p:nvSpPr>
            <p:cNvPr id="107" name="TextBox 106">
              <a:extLst>
                <a:ext uri="{FF2B5EF4-FFF2-40B4-BE49-F238E27FC236}">
                  <a16:creationId xmlns:a16="http://schemas.microsoft.com/office/drawing/2014/main" id="{F0ACB588-954A-FCD2-0936-DC215E1BD76A}"/>
                </a:ext>
              </a:extLst>
            </p:cNvPr>
            <p:cNvSpPr txBox="1"/>
            <p:nvPr/>
          </p:nvSpPr>
          <p:spPr>
            <a:xfrm>
              <a:off x="21692284" y="2319376"/>
              <a:ext cx="3202755" cy="578430"/>
            </a:xfrm>
            <a:prstGeom prst="rect">
              <a:avLst/>
            </a:prstGeom>
            <a:noFill/>
          </p:spPr>
          <p:txBody>
            <a:bodyPr wrap="square" lIns="0" tIns="0" rIns="0" bIns="0" anchor="t">
              <a:spAutoFit/>
            </a:bodyPr>
            <a:lstStyle/>
            <a:p>
              <a:pPr marL="0" marR="0" lvl="0" indent="0" algn="ctr" defTabSz="932742" rtl="0" eaLnBrk="1" fontAlgn="auto" latinLnBrk="0" hangingPunct="1">
                <a:lnSpc>
                  <a:spcPct val="100000"/>
                </a:lnSpc>
                <a:spcBef>
                  <a:spcPts val="600"/>
                </a:spcBef>
                <a:spcAft>
                  <a:spcPts val="1200"/>
                </a:spcAft>
                <a:buClrTx/>
                <a:buSzTx/>
                <a:buFontTx/>
                <a:buNone/>
                <a:tabLst/>
                <a:defRPr/>
              </a:pPr>
              <a:r>
                <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Supplier Communications Agent</a:t>
              </a:r>
              <a:br>
                <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br>
              <a:r>
                <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a:t>
              </a:r>
              <a:r>
                <a:rPr kumimoji="0" lang="en-US" sz="14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Dynamics 365 Supply Chain)</a:t>
              </a:r>
              <a:endPar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endParaRPr>
            </a:p>
          </p:txBody>
        </p:sp>
      </p:grpSp>
      <p:sp>
        <p:nvSpPr>
          <p:cNvPr id="110" name="TextBox 109">
            <a:extLst>
              <a:ext uri="{FF2B5EF4-FFF2-40B4-BE49-F238E27FC236}">
                <a16:creationId xmlns:a16="http://schemas.microsoft.com/office/drawing/2014/main" id="{1C92475F-6B27-47E2-CA40-897DACC4469A}"/>
              </a:ext>
            </a:extLst>
          </p:cNvPr>
          <p:cNvSpPr txBox="1"/>
          <p:nvPr/>
        </p:nvSpPr>
        <p:spPr>
          <a:xfrm>
            <a:off x="288789" y="2908184"/>
            <a:ext cx="1145506"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Data</a:t>
            </a:r>
          </a:p>
        </p:txBody>
      </p:sp>
      <p:sp>
        <p:nvSpPr>
          <p:cNvPr id="111" name="TextBox 110">
            <a:extLst>
              <a:ext uri="{FF2B5EF4-FFF2-40B4-BE49-F238E27FC236}">
                <a16:creationId xmlns:a16="http://schemas.microsoft.com/office/drawing/2014/main" id="{1CD57922-355B-CA13-E27B-C2D00DBACBE4}"/>
              </a:ext>
            </a:extLst>
          </p:cNvPr>
          <p:cNvSpPr txBox="1"/>
          <p:nvPr/>
        </p:nvSpPr>
        <p:spPr>
          <a:xfrm>
            <a:off x="2212560" y="1975887"/>
            <a:ext cx="1926874" cy="646331"/>
          </a:xfrm>
          <a:prstGeom prst="rect">
            <a:avLst/>
          </a:prstGeom>
          <a:noFill/>
        </p:spPr>
        <p:txBody>
          <a:bodyPr wrap="none" rtlCol="0">
            <a:spAutoFit/>
          </a:bodyPr>
          <a:lstStyle>
            <a:defPPr>
              <a:defRPr lang="en-US"/>
            </a:defPPr>
            <a:lvl1pPr>
              <a:defRPr sz="3600" spc="-30">
                <a:solidFill>
                  <a:schemeClr val="accent1"/>
                </a:solidFill>
                <a:latin typeface="Segoe Sans Display Semibold" pitchFamily="2" charset="0"/>
                <a:cs typeface="Segoe Sans Display Semibold" pitchFamily="2"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Copilots</a:t>
            </a:r>
          </a:p>
        </p:txBody>
      </p:sp>
      <p:sp>
        <p:nvSpPr>
          <p:cNvPr id="112" name="TextBox 111">
            <a:extLst>
              <a:ext uri="{FF2B5EF4-FFF2-40B4-BE49-F238E27FC236}">
                <a16:creationId xmlns:a16="http://schemas.microsoft.com/office/drawing/2014/main" id="{4FFB375E-2F71-8F02-1F7F-EBD9A9F2DAB7}"/>
              </a:ext>
            </a:extLst>
          </p:cNvPr>
          <p:cNvSpPr txBox="1"/>
          <p:nvPr/>
        </p:nvSpPr>
        <p:spPr>
          <a:xfrm>
            <a:off x="7433953" y="33347"/>
            <a:ext cx="1649169" cy="646331"/>
          </a:xfrm>
          <a:prstGeom prst="rect">
            <a:avLst/>
          </a:prstGeom>
          <a:noFill/>
        </p:spPr>
        <p:txBody>
          <a:bodyPr wrap="none" rtlCol="0">
            <a:spAutoFit/>
          </a:bodyPr>
          <a:lstStyle>
            <a:defPPr>
              <a:defRPr lang="en-US"/>
            </a:defPPr>
            <a:lvl1pPr>
              <a:defRPr sz="3600" spc="-30">
                <a:solidFill>
                  <a:schemeClr val="accent1"/>
                </a:solidFill>
                <a:latin typeface="Segoe Sans Display Semibold" pitchFamily="2" charset="0"/>
                <a:cs typeface="Segoe Sans Display Semibold" pitchFamily="2"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Agents</a:t>
            </a:r>
          </a:p>
        </p:txBody>
      </p:sp>
      <p:sp>
        <p:nvSpPr>
          <p:cNvPr id="113" name="TextBox 112">
            <a:extLst>
              <a:ext uri="{FF2B5EF4-FFF2-40B4-BE49-F238E27FC236}">
                <a16:creationId xmlns:a16="http://schemas.microsoft.com/office/drawing/2014/main" id="{9164A74C-0C44-ADAC-E610-0878A91C8212}"/>
              </a:ext>
            </a:extLst>
          </p:cNvPr>
          <p:cNvSpPr txBox="1"/>
          <p:nvPr/>
        </p:nvSpPr>
        <p:spPr>
          <a:xfrm>
            <a:off x="5078125" y="6152506"/>
            <a:ext cx="80342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56082"/>
                </a:solidFill>
                <a:effectLst/>
                <a:uLnTx/>
                <a:uFillTx/>
                <a:latin typeface="Segoe UI Semibold" panose="020B0502040204020203" pitchFamily="34" charset="0"/>
                <a:ea typeface="+mn-ea"/>
                <a:cs typeface="Segoe UI Semibold" panose="020B0502040204020203" pitchFamily="34" charset="0"/>
              </a:rPr>
              <a:t>Today</a:t>
            </a:r>
          </a:p>
        </p:txBody>
      </p:sp>
      <p:sp>
        <p:nvSpPr>
          <p:cNvPr id="115" name="TextBox 114">
            <a:extLst>
              <a:ext uri="{FF2B5EF4-FFF2-40B4-BE49-F238E27FC236}">
                <a16:creationId xmlns:a16="http://schemas.microsoft.com/office/drawing/2014/main" id="{667994AF-461E-593D-BDF5-89891E1CCC4F}"/>
              </a:ext>
            </a:extLst>
          </p:cNvPr>
          <p:cNvSpPr txBox="1"/>
          <p:nvPr/>
        </p:nvSpPr>
        <p:spPr>
          <a:xfrm>
            <a:off x="9878592" y="6217439"/>
            <a:ext cx="2374624"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56082"/>
                </a:solidFill>
                <a:effectLst/>
                <a:uLnTx/>
                <a:uFillTx/>
                <a:latin typeface="Segoe UI Semibold" panose="020B0502040204020203" pitchFamily="34" charset="0"/>
                <a:ea typeface="+mn-ea"/>
                <a:cs typeface="Segoe UI Semibold" panose="020B0502040204020203" pitchFamily="34" charset="0"/>
              </a:rPr>
              <a:t>Today and later 2025</a:t>
            </a:r>
          </a:p>
        </p:txBody>
      </p:sp>
      <p:grpSp>
        <p:nvGrpSpPr>
          <p:cNvPr id="10" name="Group 9">
            <a:extLst>
              <a:ext uri="{FF2B5EF4-FFF2-40B4-BE49-F238E27FC236}">
                <a16:creationId xmlns:a16="http://schemas.microsoft.com/office/drawing/2014/main" id="{E7FA015D-1B23-0462-0C6D-C2BD2BD0003C}"/>
              </a:ext>
            </a:extLst>
          </p:cNvPr>
          <p:cNvGrpSpPr/>
          <p:nvPr/>
        </p:nvGrpSpPr>
        <p:grpSpPr>
          <a:xfrm>
            <a:off x="6208108" y="2556904"/>
            <a:ext cx="2138935" cy="1009330"/>
            <a:chOff x="10353908" y="2360983"/>
            <a:chExt cx="2138935" cy="1009330"/>
          </a:xfrm>
        </p:grpSpPr>
        <p:pic>
          <p:nvPicPr>
            <p:cNvPr id="9" name="Picture 8" descr="A blue and green logo&#10;&#10;AI-generated content may be incorrect.">
              <a:extLst>
                <a:ext uri="{FF2B5EF4-FFF2-40B4-BE49-F238E27FC236}">
                  <a16:creationId xmlns:a16="http://schemas.microsoft.com/office/drawing/2014/main" id="{139EFEAD-AAF3-90D1-2312-91F49C04AD1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1080921" y="2360983"/>
              <a:ext cx="578484" cy="548640"/>
            </a:xfrm>
            <a:prstGeom prst="rect">
              <a:avLst/>
            </a:prstGeom>
          </p:spPr>
        </p:pic>
        <p:sp>
          <p:nvSpPr>
            <p:cNvPr id="11" name="TextBox 10">
              <a:extLst>
                <a:ext uri="{FF2B5EF4-FFF2-40B4-BE49-F238E27FC236}">
                  <a16:creationId xmlns:a16="http://schemas.microsoft.com/office/drawing/2014/main" id="{38EC3999-CA7F-9465-38EC-BD429EA6AAAC}"/>
                </a:ext>
              </a:extLst>
            </p:cNvPr>
            <p:cNvSpPr txBox="1"/>
            <p:nvPr/>
          </p:nvSpPr>
          <p:spPr>
            <a:xfrm>
              <a:off x="10353908" y="3000981"/>
              <a:ext cx="213893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156082"/>
                  </a:solidFill>
                  <a:effectLst/>
                  <a:uLnTx/>
                  <a:uFillTx/>
                  <a:latin typeface="Segoe UI Semibold" panose="020B0502040204020203" pitchFamily="34" charset="0"/>
                  <a:ea typeface="+mn-ea"/>
                  <a:cs typeface="Segoe UI Semibold" panose="020B0502040204020203" pitchFamily="34" charset="0"/>
                </a:rPr>
                <a:t>Copilot Studio</a:t>
              </a:r>
            </a:p>
          </p:txBody>
        </p:sp>
      </p:grpSp>
      <p:sp>
        <p:nvSpPr>
          <p:cNvPr id="17" name="TextBox 16">
            <a:extLst>
              <a:ext uri="{FF2B5EF4-FFF2-40B4-BE49-F238E27FC236}">
                <a16:creationId xmlns:a16="http://schemas.microsoft.com/office/drawing/2014/main" id="{6A8F4D01-8954-4E62-A78D-5B09D4B5D427}"/>
              </a:ext>
            </a:extLst>
          </p:cNvPr>
          <p:cNvSpPr txBox="1"/>
          <p:nvPr/>
        </p:nvSpPr>
        <p:spPr>
          <a:xfrm>
            <a:off x="4700660" y="589075"/>
            <a:ext cx="3110339" cy="1508105"/>
          </a:xfrm>
          <a:prstGeom prst="rect">
            <a:avLst/>
          </a:prstGeom>
          <a:noFill/>
        </p:spPr>
        <p:txBody>
          <a:bodyPr wrap="none" rtlCol="0">
            <a:spAutoFit/>
          </a:bodyPr>
          <a:lstStyle>
            <a:defPPr>
              <a:defRPr lang="en-US"/>
            </a:defPPr>
            <a:lvl1pPr>
              <a:defRPr sz="3600" spc="-30">
                <a:solidFill>
                  <a:schemeClr val="accent1"/>
                </a:solidFill>
                <a:latin typeface="Segoe Sans Display Semibold" pitchFamily="2" charset="0"/>
                <a:cs typeface="Segoe Sans Display Semibold" pitchFamily="2"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Build &amp;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    Extend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               Copilots &amp; Agents</a:t>
            </a:r>
            <a:endParaRPr kumimoji="0" lang="en-US" sz="3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endParaRPr>
          </a:p>
        </p:txBody>
      </p:sp>
      <p:grpSp>
        <p:nvGrpSpPr>
          <p:cNvPr id="13" name="Group 12">
            <a:extLst>
              <a:ext uri="{FF2B5EF4-FFF2-40B4-BE49-F238E27FC236}">
                <a16:creationId xmlns:a16="http://schemas.microsoft.com/office/drawing/2014/main" id="{4EB0F202-461F-F74F-C675-BE50ACAC0824}"/>
              </a:ext>
            </a:extLst>
          </p:cNvPr>
          <p:cNvGrpSpPr/>
          <p:nvPr/>
        </p:nvGrpSpPr>
        <p:grpSpPr>
          <a:xfrm>
            <a:off x="7436406" y="4294551"/>
            <a:ext cx="1205767" cy="1428664"/>
            <a:chOff x="11016015" y="3576226"/>
            <a:chExt cx="1205767" cy="1428664"/>
          </a:xfrm>
        </p:grpSpPr>
        <p:pic>
          <p:nvPicPr>
            <p:cNvPr id="15" name="Picture 14" descr="A blue and pink logo&#10;&#10;AI-generated content may be incorrect.">
              <a:extLst>
                <a:ext uri="{FF2B5EF4-FFF2-40B4-BE49-F238E27FC236}">
                  <a16:creationId xmlns:a16="http://schemas.microsoft.com/office/drawing/2014/main" id="{72E95060-F4CB-AED0-1237-4EE260234828}"/>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1206334" y="3576226"/>
              <a:ext cx="578483" cy="548640"/>
            </a:xfrm>
            <a:prstGeom prst="rect">
              <a:avLst/>
            </a:prstGeom>
          </p:spPr>
        </p:pic>
        <p:sp>
          <p:nvSpPr>
            <p:cNvPr id="18" name="TextBox 17">
              <a:extLst>
                <a:ext uri="{FF2B5EF4-FFF2-40B4-BE49-F238E27FC236}">
                  <a16:creationId xmlns:a16="http://schemas.microsoft.com/office/drawing/2014/main" id="{0DA904B2-7915-086E-DAC1-3ECA9EB5EDAB}"/>
                </a:ext>
              </a:extLst>
            </p:cNvPr>
            <p:cNvSpPr txBox="1"/>
            <p:nvPr/>
          </p:nvSpPr>
          <p:spPr>
            <a:xfrm>
              <a:off x="11016015" y="4358559"/>
              <a:ext cx="1205767"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156082"/>
                  </a:solidFill>
                  <a:effectLst/>
                  <a:uLnTx/>
                  <a:uFillTx/>
                  <a:latin typeface="Segoe UI Semibold" panose="020B0502040204020203" pitchFamily="34" charset="0"/>
                  <a:ea typeface="+mn-ea"/>
                  <a:cs typeface="Segoe UI Semibold" panose="020B0502040204020203" pitchFamily="34" charset="0"/>
                </a:rPr>
                <a:t>Azure AI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156082"/>
                  </a:solidFill>
                  <a:effectLst/>
                  <a:uLnTx/>
                  <a:uFillTx/>
                  <a:latin typeface="Segoe UI Semibold" panose="020B0502040204020203" pitchFamily="34" charset="0"/>
                  <a:ea typeface="+mn-ea"/>
                  <a:cs typeface="Segoe UI Semibold" panose="020B0502040204020203" pitchFamily="34" charset="0"/>
                </a:rPr>
                <a:t>Foundry </a:t>
              </a:r>
            </a:p>
          </p:txBody>
        </p:sp>
      </p:grpSp>
      <p:grpSp>
        <p:nvGrpSpPr>
          <p:cNvPr id="22" name="Group 21">
            <a:extLst>
              <a:ext uri="{FF2B5EF4-FFF2-40B4-BE49-F238E27FC236}">
                <a16:creationId xmlns:a16="http://schemas.microsoft.com/office/drawing/2014/main" id="{AA335D73-8C7C-5BB3-4D96-6E5C280B1D50}"/>
              </a:ext>
            </a:extLst>
          </p:cNvPr>
          <p:cNvGrpSpPr/>
          <p:nvPr/>
        </p:nvGrpSpPr>
        <p:grpSpPr>
          <a:xfrm>
            <a:off x="8575985" y="246282"/>
            <a:ext cx="2680643" cy="1180993"/>
            <a:chOff x="22061111" y="1768094"/>
            <a:chExt cx="2626356" cy="1387211"/>
          </a:xfrm>
        </p:grpSpPr>
        <p:sp>
          <p:nvSpPr>
            <p:cNvPr id="23" name="Graphic 48" descr="Icon of a vertical bar chart with a settings icon in the lower right corner">
              <a:extLst>
                <a:ext uri="{FF2B5EF4-FFF2-40B4-BE49-F238E27FC236}">
                  <a16:creationId xmlns:a16="http://schemas.microsoft.com/office/drawing/2014/main" id="{3362FFC1-67B5-25DF-258B-B1168DC8ACB8}"/>
                </a:ext>
              </a:extLst>
            </p:cNvPr>
            <p:cNvSpPr/>
            <p:nvPr/>
          </p:nvSpPr>
          <p:spPr>
            <a:xfrm>
              <a:off x="23012961" y="1768094"/>
              <a:ext cx="358353" cy="429627"/>
            </a:xfrm>
            <a:custGeom>
              <a:avLst/>
              <a:gdLst>
                <a:gd name="connsiteX0" fmla="*/ 145256 w 198267"/>
                <a:gd name="connsiteY0" fmla="*/ 0 h 186948"/>
                <a:gd name="connsiteX1" fmla="*/ 171450 w 198267"/>
                <a:gd name="connsiteY1" fmla="*/ 26194 h 186948"/>
                <a:gd name="connsiteX2" fmla="*/ 171450 w 198267"/>
                <a:gd name="connsiteY2" fmla="*/ 80983 h 186948"/>
                <a:gd name="connsiteX3" fmla="*/ 147638 w 198267"/>
                <a:gd name="connsiteY3" fmla="*/ 76237 h 186948"/>
                <a:gd name="connsiteX4" fmla="*/ 133350 w 198267"/>
                <a:gd name="connsiteY4" fmla="*/ 77894 h 186948"/>
                <a:gd name="connsiteX5" fmla="*/ 133350 w 198267"/>
                <a:gd name="connsiteY5" fmla="*/ 45079 h 186948"/>
                <a:gd name="connsiteX6" fmla="*/ 126206 w 198267"/>
                <a:gd name="connsiteY6" fmla="*/ 38132 h 186948"/>
                <a:gd name="connsiteX7" fmla="*/ 119063 w 198267"/>
                <a:gd name="connsiteY7" fmla="*/ 45079 h 186948"/>
                <a:gd name="connsiteX8" fmla="*/ 119063 w 198267"/>
                <a:gd name="connsiteY8" fmla="*/ 83211 h 186948"/>
                <a:gd name="connsiteX9" fmla="*/ 92701 w 198267"/>
                <a:gd name="connsiteY9" fmla="*/ 109571 h 186948"/>
                <a:gd name="connsiteX10" fmla="*/ 92532 w 198267"/>
                <a:gd name="connsiteY10" fmla="*/ 92575 h 186948"/>
                <a:gd name="connsiteX11" fmla="*/ 85488 w 198267"/>
                <a:gd name="connsiteY11" fmla="*/ 85725 h 186948"/>
                <a:gd name="connsiteX12" fmla="*/ 78581 w 198267"/>
                <a:gd name="connsiteY12" fmla="*/ 92712 h 186948"/>
                <a:gd name="connsiteX13" fmla="*/ 78918 w 198267"/>
                <a:gd name="connsiteY13" fmla="*/ 126501 h 186948"/>
                <a:gd name="connsiteX14" fmla="*/ 85908 w 198267"/>
                <a:gd name="connsiteY14" fmla="*/ 133351 h 186948"/>
                <a:gd name="connsiteX15" fmla="*/ 85725 w 198267"/>
                <a:gd name="connsiteY15" fmla="*/ 138150 h 186948"/>
                <a:gd name="connsiteX16" fmla="*/ 95434 w 198267"/>
                <a:gd name="connsiteY16" fmla="*/ 171450 h 186948"/>
                <a:gd name="connsiteX17" fmla="*/ 26194 w 198267"/>
                <a:gd name="connsiteY17" fmla="*/ 171450 h 186948"/>
                <a:gd name="connsiteX18" fmla="*/ 0 w 198267"/>
                <a:gd name="connsiteY18" fmla="*/ 145256 h 186948"/>
                <a:gd name="connsiteX19" fmla="*/ 0 w 198267"/>
                <a:gd name="connsiteY19" fmla="*/ 26194 h 186948"/>
                <a:gd name="connsiteX20" fmla="*/ 26194 w 198267"/>
                <a:gd name="connsiteY20" fmla="*/ 0 h 186948"/>
                <a:gd name="connsiteX21" fmla="*/ 145256 w 198267"/>
                <a:gd name="connsiteY21" fmla="*/ 0 h 186948"/>
                <a:gd name="connsiteX22" fmla="*/ 45244 w 198267"/>
                <a:gd name="connsiteY22" fmla="*/ 57182 h 186948"/>
                <a:gd name="connsiteX23" fmla="*/ 38100 w 198267"/>
                <a:gd name="connsiteY23" fmla="*/ 64295 h 186948"/>
                <a:gd name="connsiteX24" fmla="*/ 38100 w 198267"/>
                <a:gd name="connsiteY24" fmla="*/ 126268 h 186948"/>
                <a:gd name="connsiteX25" fmla="*/ 45244 w 198267"/>
                <a:gd name="connsiteY25" fmla="*/ 133382 h 186948"/>
                <a:gd name="connsiteX26" fmla="*/ 52388 w 198267"/>
                <a:gd name="connsiteY26" fmla="*/ 126268 h 186948"/>
                <a:gd name="connsiteX27" fmla="*/ 52388 w 198267"/>
                <a:gd name="connsiteY27" fmla="*/ 64295 h 186948"/>
                <a:gd name="connsiteX28" fmla="*/ 45244 w 198267"/>
                <a:gd name="connsiteY28" fmla="*/ 57182 h 186948"/>
                <a:gd name="connsiteX29" fmla="*/ 116950 w 198267"/>
                <a:gd name="connsiteY29" fmla="*/ 104580 h 186948"/>
                <a:gd name="connsiteX30" fmla="*/ 103222 w 198267"/>
                <a:gd name="connsiteY30" fmla="*/ 128356 h 186948"/>
                <a:gd name="connsiteX31" fmla="*/ 97658 w 198267"/>
                <a:gd name="connsiteY31" fmla="*/ 129733 h 186948"/>
                <a:gd name="connsiteX32" fmla="*/ 97008 w 198267"/>
                <a:gd name="connsiteY32" fmla="*/ 138151 h 186948"/>
                <a:gd name="connsiteX33" fmla="*/ 97719 w 198267"/>
                <a:gd name="connsiteY33" fmla="*/ 146946 h 186948"/>
                <a:gd name="connsiteX34" fmla="*/ 102857 w 198267"/>
                <a:gd name="connsiteY34" fmla="*/ 148183 h 186948"/>
                <a:gd name="connsiteX35" fmla="*/ 116668 w 198267"/>
                <a:gd name="connsiteY35" fmla="*/ 172096 h 186948"/>
                <a:gd name="connsiteX36" fmla="*/ 114893 w 198267"/>
                <a:gd name="connsiteY36" fmla="*/ 178108 h 186948"/>
                <a:gd name="connsiteX37" fmla="*/ 129029 w 198267"/>
                <a:gd name="connsiteY37" fmla="*/ 186886 h 186948"/>
                <a:gd name="connsiteX38" fmla="*/ 133728 w 198267"/>
                <a:gd name="connsiteY38" fmla="*/ 181946 h 186948"/>
                <a:gd name="connsiteX39" fmla="*/ 161342 w 198267"/>
                <a:gd name="connsiteY39" fmla="*/ 181950 h 186948"/>
                <a:gd name="connsiteX40" fmla="*/ 166092 w 198267"/>
                <a:gd name="connsiteY40" fmla="*/ 186948 h 186948"/>
                <a:gd name="connsiteX41" fmla="*/ 180217 w 198267"/>
                <a:gd name="connsiteY41" fmla="*/ 178253 h 186948"/>
                <a:gd name="connsiteX42" fmla="*/ 178330 w 198267"/>
                <a:gd name="connsiteY42" fmla="*/ 171720 h 186948"/>
                <a:gd name="connsiteX43" fmla="*/ 192057 w 198267"/>
                <a:gd name="connsiteY43" fmla="*/ 147943 h 186948"/>
                <a:gd name="connsiteX44" fmla="*/ 197617 w 198267"/>
                <a:gd name="connsiteY44" fmla="*/ 146568 h 186948"/>
                <a:gd name="connsiteX45" fmla="*/ 198268 w 198267"/>
                <a:gd name="connsiteY45" fmla="*/ 138151 h 186948"/>
                <a:gd name="connsiteX46" fmla="*/ 197557 w 198267"/>
                <a:gd name="connsiteY46" fmla="*/ 129352 h 186948"/>
                <a:gd name="connsiteX47" fmla="*/ 192423 w 198267"/>
                <a:gd name="connsiteY47" fmla="*/ 128116 h 186948"/>
                <a:gd name="connsiteX48" fmla="*/ 178612 w 198267"/>
                <a:gd name="connsiteY48" fmla="*/ 104205 h 186948"/>
                <a:gd name="connsiteX49" fmla="*/ 180385 w 198267"/>
                <a:gd name="connsiteY49" fmla="*/ 98195 h 186948"/>
                <a:gd name="connsiteX50" fmla="*/ 166248 w 198267"/>
                <a:gd name="connsiteY50" fmla="*/ 89415 h 186948"/>
                <a:gd name="connsiteX51" fmla="*/ 161552 w 198267"/>
                <a:gd name="connsiteY51" fmla="*/ 94355 h 186948"/>
                <a:gd name="connsiteX52" fmla="*/ 133938 w 198267"/>
                <a:gd name="connsiteY52" fmla="*/ 94350 h 186948"/>
                <a:gd name="connsiteX53" fmla="*/ 129187 w 198267"/>
                <a:gd name="connsiteY53" fmla="*/ 89350 h 186948"/>
                <a:gd name="connsiteX54" fmla="*/ 115063 w 198267"/>
                <a:gd name="connsiteY54" fmla="*/ 98044 h 186948"/>
                <a:gd name="connsiteX55" fmla="*/ 116950 w 198267"/>
                <a:gd name="connsiteY55" fmla="*/ 104580 h 186948"/>
                <a:gd name="connsiteX56" fmla="*/ 147638 w 198267"/>
                <a:gd name="connsiteY56" fmla="*/ 152438 h 186948"/>
                <a:gd name="connsiteX57" fmla="*/ 133830 w 198267"/>
                <a:gd name="connsiteY57" fmla="*/ 138151 h 186948"/>
                <a:gd name="connsiteX58" fmla="*/ 147638 w 198267"/>
                <a:gd name="connsiteY58" fmla="*/ 123863 h 186948"/>
                <a:gd name="connsiteX59" fmla="*/ 161446 w 198267"/>
                <a:gd name="connsiteY59" fmla="*/ 138151 h 186948"/>
                <a:gd name="connsiteX60" fmla="*/ 147638 w 198267"/>
                <a:gd name="connsiteY60" fmla="*/ 152438 h 186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98267" h="186948">
                  <a:moveTo>
                    <a:pt x="145256" y="0"/>
                  </a:moveTo>
                  <a:cubicBezTo>
                    <a:pt x="159723" y="0"/>
                    <a:pt x="171450" y="11727"/>
                    <a:pt x="171450" y="26194"/>
                  </a:cubicBezTo>
                  <a:lnTo>
                    <a:pt x="171450" y="80983"/>
                  </a:lnTo>
                  <a:cubicBezTo>
                    <a:pt x="164120" y="77925"/>
                    <a:pt x="156076" y="76237"/>
                    <a:pt x="147638" y="76237"/>
                  </a:cubicBezTo>
                  <a:cubicBezTo>
                    <a:pt x="142720" y="76237"/>
                    <a:pt x="137936" y="76811"/>
                    <a:pt x="133350" y="77894"/>
                  </a:cubicBezTo>
                  <a:lnTo>
                    <a:pt x="133350" y="45079"/>
                  </a:lnTo>
                  <a:cubicBezTo>
                    <a:pt x="133350" y="41242"/>
                    <a:pt x="130152" y="38132"/>
                    <a:pt x="126206" y="38132"/>
                  </a:cubicBezTo>
                  <a:cubicBezTo>
                    <a:pt x="122261" y="38132"/>
                    <a:pt x="119063" y="41242"/>
                    <a:pt x="119063" y="45079"/>
                  </a:cubicBezTo>
                  <a:lnTo>
                    <a:pt x="119063" y="83211"/>
                  </a:lnTo>
                  <a:cubicBezTo>
                    <a:pt x="107801" y="89081"/>
                    <a:pt x="98571" y="98310"/>
                    <a:pt x="92701" y="109571"/>
                  </a:cubicBezTo>
                  <a:lnTo>
                    <a:pt x="92532" y="92575"/>
                  </a:lnTo>
                  <a:cubicBezTo>
                    <a:pt x="92493" y="88755"/>
                    <a:pt x="89340" y="85688"/>
                    <a:pt x="85488" y="85725"/>
                  </a:cubicBezTo>
                  <a:cubicBezTo>
                    <a:pt x="81636" y="85763"/>
                    <a:pt x="78543" y="88891"/>
                    <a:pt x="78581" y="92712"/>
                  </a:cubicBezTo>
                  <a:lnTo>
                    <a:pt x="78918" y="126501"/>
                  </a:lnTo>
                  <a:cubicBezTo>
                    <a:pt x="78956" y="130303"/>
                    <a:pt x="82081" y="133359"/>
                    <a:pt x="85908" y="133351"/>
                  </a:cubicBezTo>
                  <a:cubicBezTo>
                    <a:pt x="85787" y="134935"/>
                    <a:pt x="85725" y="136535"/>
                    <a:pt x="85725" y="138150"/>
                  </a:cubicBezTo>
                  <a:cubicBezTo>
                    <a:pt x="85725" y="150408"/>
                    <a:pt x="89287" y="161835"/>
                    <a:pt x="95434" y="171450"/>
                  </a:cubicBezTo>
                  <a:lnTo>
                    <a:pt x="26194" y="171450"/>
                  </a:lnTo>
                  <a:cubicBezTo>
                    <a:pt x="11727" y="171450"/>
                    <a:pt x="0" y="159723"/>
                    <a:pt x="0" y="145256"/>
                  </a:cubicBezTo>
                  <a:lnTo>
                    <a:pt x="0" y="26194"/>
                  </a:lnTo>
                  <a:cubicBezTo>
                    <a:pt x="0" y="11727"/>
                    <a:pt x="11727" y="0"/>
                    <a:pt x="26194" y="0"/>
                  </a:cubicBezTo>
                  <a:lnTo>
                    <a:pt x="145256" y="0"/>
                  </a:lnTo>
                  <a:close/>
                  <a:moveTo>
                    <a:pt x="45244" y="57182"/>
                  </a:moveTo>
                  <a:cubicBezTo>
                    <a:pt x="41298" y="57182"/>
                    <a:pt x="38100" y="60366"/>
                    <a:pt x="38100" y="64295"/>
                  </a:cubicBezTo>
                  <a:lnTo>
                    <a:pt x="38100" y="126268"/>
                  </a:lnTo>
                  <a:cubicBezTo>
                    <a:pt x="38100" y="130197"/>
                    <a:pt x="41298" y="133382"/>
                    <a:pt x="45244" y="133382"/>
                  </a:cubicBezTo>
                  <a:cubicBezTo>
                    <a:pt x="49189" y="133382"/>
                    <a:pt x="52388" y="130197"/>
                    <a:pt x="52388" y="126268"/>
                  </a:cubicBezTo>
                  <a:lnTo>
                    <a:pt x="52388" y="64295"/>
                  </a:lnTo>
                  <a:cubicBezTo>
                    <a:pt x="52388" y="60366"/>
                    <a:pt x="49189" y="57182"/>
                    <a:pt x="45244" y="57182"/>
                  </a:cubicBezTo>
                  <a:close/>
                  <a:moveTo>
                    <a:pt x="116950" y="104580"/>
                  </a:moveTo>
                  <a:cubicBezTo>
                    <a:pt x="119948" y="114965"/>
                    <a:pt x="113715" y="125761"/>
                    <a:pt x="103222" y="128356"/>
                  </a:cubicBezTo>
                  <a:lnTo>
                    <a:pt x="97658" y="129733"/>
                  </a:lnTo>
                  <a:cubicBezTo>
                    <a:pt x="97230" y="132474"/>
                    <a:pt x="97008" y="135285"/>
                    <a:pt x="97008" y="138151"/>
                  </a:cubicBezTo>
                  <a:cubicBezTo>
                    <a:pt x="97008" y="141147"/>
                    <a:pt x="97251" y="144086"/>
                    <a:pt x="97719" y="146946"/>
                  </a:cubicBezTo>
                  <a:lnTo>
                    <a:pt x="102857" y="148183"/>
                  </a:lnTo>
                  <a:cubicBezTo>
                    <a:pt x="113453" y="150735"/>
                    <a:pt x="119753" y="161641"/>
                    <a:pt x="116668" y="172096"/>
                  </a:cubicBezTo>
                  <a:lnTo>
                    <a:pt x="114893" y="178108"/>
                  </a:lnTo>
                  <a:cubicBezTo>
                    <a:pt x="119076" y="181782"/>
                    <a:pt x="123843" y="184764"/>
                    <a:pt x="129029" y="186886"/>
                  </a:cubicBezTo>
                  <a:lnTo>
                    <a:pt x="133728" y="181946"/>
                  </a:lnTo>
                  <a:cubicBezTo>
                    <a:pt x="141240" y="174047"/>
                    <a:pt x="153834" y="174049"/>
                    <a:pt x="161342" y="181950"/>
                  </a:cubicBezTo>
                  <a:lnTo>
                    <a:pt x="166092" y="186948"/>
                  </a:lnTo>
                  <a:cubicBezTo>
                    <a:pt x="171270" y="184851"/>
                    <a:pt x="176032" y="181896"/>
                    <a:pt x="180217" y="178253"/>
                  </a:cubicBezTo>
                  <a:lnTo>
                    <a:pt x="178330" y="171720"/>
                  </a:lnTo>
                  <a:cubicBezTo>
                    <a:pt x="175332" y="161336"/>
                    <a:pt x="181566" y="150539"/>
                    <a:pt x="192057" y="147943"/>
                  </a:cubicBezTo>
                  <a:lnTo>
                    <a:pt x="197617" y="146568"/>
                  </a:lnTo>
                  <a:cubicBezTo>
                    <a:pt x="198046" y="143828"/>
                    <a:pt x="198268" y="141016"/>
                    <a:pt x="198268" y="138151"/>
                  </a:cubicBezTo>
                  <a:cubicBezTo>
                    <a:pt x="198268" y="135152"/>
                    <a:pt x="198024" y="132213"/>
                    <a:pt x="197557" y="129352"/>
                  </a:cubicBezTo>
                  <a:lnTo>
                    <a:pt x="192423" y="128116"/>
                  </a:lnTo>
                  <a:cubicBezTo>
                    <a:pt x="181827" y="125564"/>
                    <a:pt x="175528" y="114658"/>
                    <a:pt x="178612" y="104205"/>
                  </a:cubicBezTo>
                  <a:lnTo>
                    <a:pt x="180385" y="98195"/>
                  </a:lnTo>
                  <a:cubicBezTo>
                    <a:pt x="176203" y="94521"/>
                    <a:pt x="171436" y="91538"/>
                    <a:pt x="166248" y="89415"/>
                  </a:cubicBezTo>
                  <a:lnTo>
                    <a:pt x="161552" y="94355"/>
                  </a:lnTo>
                  <a:cubicBezTo>
                    <a:pt x="154040" y="102253"/>
                    <a:pt x="141446" y="102251"/>
                    <a:pt x="133938" y="94350"/>
                  </a:cubicBezTo>
                  <a:lnTo>
                    <a:pt x="129187" y="89350"/>
                  </a:lnTo>
                  <a:cubicBezTo>
                    <a:pt x="124009" y="91448"/>
                    <a:pt x="119247" y="94402"/>
                    <a:pt x="115063" y="98044"/>
                  </a:cubicBezTo>
                  <a:lnTo>
                    <a:pt x="116950" y="104580"/>
                  </a:lnTo>
                  <a:close/>
                  <a:moveTo>
                    <a:pt x="147638" y="152438"/>
                  </a:moveTo>
                  <a:cubicBezTo>
                    <a:pt x="140012" y="152438"/>
                    <a:pt x="133830" y="146041"/>
                    <a:pt x="133830" y="138151"/>
                  </a:cubicBezTo>
                  <a:cubicBezTo>
                    <a:pt x="133830" y="130259"/>
                    <a:pt x="140012" y="123863"/>
                    <a:pt x="147638" y="123863"/>
                  </a:cubicBezTo>
                  <a:cubicBezTo>
                    <a:pt x="155264" y="123863"/>
                    <a:pt x="161446" y="130259"/>
                    <a:pt x="161446" y="138151"/>
                  </a:cubicBezTo>
                  <a:cubicBezTo>
                    <a:pt x="161446" y="146041"/>
                    <a:pt x="155264" y="152438"/>
                    <a:pt x="147638" y="152438"/>
                  </a:cubicBezTo>
                  <a:close/>
                </a:path>
              </a:pathLst>
            </a:custGeom>
            <a:gradFill>
              <a:gsLst>
                <a:gs pos="0">
                  <a:srgbClr val="2897CE"/>
                </a:gs>
                <a:gs pos="100000">
                  <a:srgbClr val="8678D6"/>
                </a:gs>
              </a:gsLst>
              <a:lin ang="2700000" scaled="1"/>
            </a:gradFill>
            <a:ln w="190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56082"/>
                </a:solidFill>
                <a:effectLst/>
                <a:uLnTx/>
                <a:uFillTx/>
                <a:latin typeface="Segoe Sans Display"/>
                <a:ea typeface="+mn-ea"/>
                <a:cs typeface="+mn-cs"/>
              </a:endParaRPr>
            </a:p>
          </p:txBody>
        </p:sp>
        <p:sp>
          <p:nvSpPr>
            <p:cNvPr id="24" name="TextBox 23">
              <a:extLst>
                <a:ext uri="{FF2B5EF4-FFF2-40B4-BE49-F238E27FC236}">
                  <a16:creationId xmlns:a16="http://schemas.microsoft.com/office/drawing/2014/main" id="{0132A4E0-6D47-560D-808F-B85554552570}"/>
                </a:ext>
              </a:extLst>
            </p:cNvPr>
            <p:cNvSpPr txBox="1"/>
            <p:nvPr/>
          </p:nvSpPr>
          <p:spPr>
            <a:xfrm>
              <a:off x="22061111" y="2287660"/>
              <a:ext cx="2626356" cy="867645"/>
            </a:xfrm>
            <a:prstGeom prst="rect">
              <a:avLst/>
            </a:prstGeom>
            <a:noFill/>
          </p:spPr>
          <p:txBody>
            <a:bodyPr wrap="square" lIns="0" tIns="0" rIns="0" bIns="0" anchor="t">
              <a:spAutoFit/>
            </a:bodyPr>
            <a:lstStyle/>
            <a:p>
              <a:pPr marL="0" marR="0" lvl="0" indent="0" algn="ctr" defTabSz="932742" rtl="0" eaLnBrk="1" fontAlgn="auto" latinLnBrk="0" hangingPunct="1">
                <a:lnSpc>
                  <a:spcPct val="100000"/>
                </a:lnSpc>
                <a:spcBef>
                  <a:spcPts val="600"/>
                </a:spcBef>
                <a:spcAft>
                  <a:spcPts val="1200"/>
                </a:spcAft>
                <a:buClrTx/>
                <a:buSzTx/>
                <a:buFontTx/>
                <a:buNone/>
                <a:tabLst/>
                <a:defRPr/>
              </a:pPr>
              <a:r>
                <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Account reconciliation Agent</a:t>
              </a:r>
              <a:br>
                <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br>
              <a:r>
                <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a:t>
              </a:r>
              <a:r>
                <a:rPr kumimoji="0" lang="en-US" sz="14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Dynamics 365 Finance)</a:t>
              </a:r>
              <a:br>
                <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br>
              <a:endPar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endParaRPr>
            </a:p>
          </p:txBody>
        </p:sp>
      </p:grpSp>
      <p:pic>
        <p:nvPicPr>
          <p:cNvPr id="3" name="Picture 2" descr="A close up of a logo&#10;&#10;AI-generated content may be incorrect.">
            <a:extLst>
              <a:ext uri="{FF2B5EF4-FFF2-40B4-BE49-F238E27FC236}">
                <a16:creationId xmlns:a16="http://schemas.microsoft.com/office/drawing/2014/main" id="{B591000E-785D-168F-88D1-EDBCD5B28C27}"/>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t="31199" b="32871"/>
          <a:stretch/>
        </p:blipFill>
        <p:spPr>
          <a:xfrm>
            <a:off x="652255" y="5525061"/>
            <a:ext cx="1960863" cy="396307"/>
          </a:xfrm>
          <a:prstGeom prst="rect">
            <a:avLst/>
          </a:prstGeom>
        </p:spPr>
      </p:pic>
      <p:sp>
        <p:nvSpPr>
          <p:cNvPr id="14" name="TextBox 13">
            <a:extLst>
              <a:ext uri="{FF2B5EF4-FFF2-40B4-BE49-F238E27FC236}">
                <a16:creationId xmlns:a16="http://schemas.microsoft.com/office/drawing/2014/main" id="{7B3A6E62-7487-4D92-3FE1-AB69CC8477B5}"/>
              </a:ext>
            </a:extLst>
          </p:cNvPr>
          <p:cNvSpPr txBox="1"/>
          <p:nvPr/>
        </p:nvSpPr>
        <p:spPr>
          <a:xfrm>
            <a:off x="7788663" y="6183905"/>
            <a:ext cx="80342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56082"/>
                </a:solidFill>
                <a:effectLst/>
                <a:uLnTx/>
                <a:uFillTx/>
                <a:latin typeface="Segoe UI Semibold" panose="020B0502040204020203" pitchFamily="34" charset="0"/>
                <a:ea typeface="+mn-ea"/>
                <a:cs typeface="Segoe UI Semibold" panose="020B0502040204020203" pitchFamily="34" charset="0"/>
              </a:rPr>
              <a:t>Today</a:t>
            </a:r>
          </a:p>
        </p:txBody>
      </p:sp>
      <p:sp>
        <p:nvSpPr>
          <p:cNvPr id="8" name="TextBox 11">
            <a:extLst>
              <a:ext uri="{FF2B5EF4-FFF2-40B4-BE49-F238E27FC236}">
                <a16:creationId xmlns:a16="http://schemas.microsoft.com/office/drawing/2014/main" id="{364E660C-C36C-768F-1C36-D3442BE6DD81}"/>
              </a:ext>
            </a:extLst>
          </p:cNvPr>
          <p:cNvSpPr txBox="1"/>
          <p:nvPr/>
        </p:nvSpPr>
        <p:spPr>
          <a:xfrm>
            <a:off x="933975" y="3486881"/>
            <a:ext cx="1934604" cy="692497"/>
          </a:xfrm>
          <a:prstGeom prst="rect">
            <a:avLst/>
          </a:prstGeom>
          <a:noFill/>
        </p:spPr>
        <p:txBody>
          <a:bodyPr wrap="square" lIns="0" tIns="137160" rIns="0" bIns="0" rtlCol="0" anchor="ctr">
            <a:spAutoFit/>
          </a:bodyPr>
          <a:ls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Dynamics 365 Finance</a:t>
            </a:r>
            <a:endPar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endParaRPr>
          </a:p>
        </p:txBody>
      </p:sp>
      <p:pic>
        <p:nvPicPr>
          <p:cNvPr id="19" name="Picture 2" descr="Finance">
            <a:extLst>
              <a:ext uri="{FF2B5EF4-FFF2-40B4-BE49-F238E27FC236}">
                <a16:creationId xmlns:a16="http://schemas.microsoft.com/office/drawing/2014/main" id="{A30D0062-A6F5-1A22-EE88-6D7203E3DE2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3999" y="3610912"/>
            <a:ext cx="497007" cy="49700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0DB65038-D81D-010C-C089-9EC680A31C42}"/>
              </a:ext>
            </a:extLst>
          </p:cNvPr>
          <p:cNvPicPr>
            <a:picLocks noChangeAspect="1"/>
          </p:cNvPicPr>
          <p:nvPr/>
        </p:nvPicPr>
        <p:blipFill>
          <a:blip r:embed="rId11"/>
          <a:stretch>
            <a:fillRect/>
          </a:stretch>
        </p:blipFill>
        <p:spPr>
          <a:xfrm>
            <a:off x="2382088" y="4195817"/>
            <a:ext cx="793909" cy="783901"/>
          </a:xfrm>
          <a:prstGeom prst="rect">
            <a:avLst/>
          </a:prstGeom>
        </p:spPr>
      </p:pic>
      <p:pic>
        <p:nvPicPr>
          <p:cNvPr id="27" name="Picture 26">
            <a:extLst>
              <a:ext uri="{FF2B5EF4-FFF2-40B4-BE49-F238E27FC236}">
                <a16:creationId xmlns:a16="http://schemas.microsoft.com/office/drawing/2014/main" id="{46044504-A9DB-D2F9-C5A9-DCFA445AB654}"/>
              </a:ext>
            </a:extLst>
          </p:cNvPr>
          <p:cNvPicPr>
            <a:picLocks noChangeAspect="1"/>
          </p:cNvPicPr>
          <p:nvPr/>
        </p:nvPicPr>
        <p:blipFill>
          <a:blip r:embed="rId12"/>
          <a:stretch>
            <a:fillRect/>
          </a:stretch>
        </p:blipFill>
        <p:spPr>
          <a:xfrm>
            <a:off x="789089" y="4575632"/>
            <a:ext cx="1055854" cy="453057"/>
          </a:xfrm>
          <a:prstGeom prst="rect">
            <a:avLst/>
          </a:prstGeom>
        </p:spPr>
      </p:pic>
      <p:grpSp>
        <p:nvGrpSpPr>
          <p:cNvPr id="28" name="Group 27" descr="Sales Qualification Agent">
            <a:extLst>
              <a:ext uri="{FF2B5EF4-FFF2-40B4-BE49-F238E27FC236}">
                <a16:creationId xmlns:a16="http://schemas.microsoft.com/office/drawing/2014/main" id="{BEAF57CA-1A91-0F0B-DF62-55AA7F214DE5}"/>
              </a:ext>
            </a:extLst>
          </p:cNvPr>
          <p:cNvGrpSpPr/>
          <p:nvPr/>
        </p:nvGrpSpPr>
        <p:grpSpPr>
          <a:xfrm>
            <a:off x="9205271" y="2221767"/>
            <a:ext cx="3082776" cy="941343"/>
            <a:chOff x="21692284" y="1792092"/>
            <a:chExt cx="3202755" cy="1105714"/>
          </a:xfrm>
        </p:grpSpPr>
        <p:sp>
          <p:nvSpPr>
            <p:cNvPr id="29" name="Graphic 48" descr="Icon of a vertical bar chart with a settings icon in the lower right corner">
              <a:extLst>
                <a:ext uri="{FF2B5EF4-FFF2-40B4-BE49-F238E27FC236}">
                  <a16:creationId xmlns:a16="http://schemas.microsoft.com/office/drawing/2014/main" id="{2A7CFB69-9101-F640-6575-BAFCC5A376F5}"/>
                </a:ext>
              </a:extLst>
            </p:cNvPr>
            <p:cNvSpPr/>
            <p:nvPr/>
          </p:nvSpPr>
          <p:spPr>
            <a:xfrm>
              <a:off x="22937004" y="1792092"/>
              <a:ext cx="379995" cy="429627"/>
            </a:xfrm>
            <a:custGeom>
              <a:avLst/>
              <a:gdLst>
                <a:gd name="connsiteX0" fmla="*/ 145256 w 198267"/>
                <a:gd name="connsiteY0" fmla="*/ 0 h 186948"/>
                <a:gd name="connsiteX1" fmla="*/ 171450 w 198267"/>
                <a:gd name="connsiteY1" fmla="*/ 26194 h 186948"/>
                <a:gd name="connsiteX2" fmla="*/ 171450 w 198267"/>
                <a:gd name="connsiteY2" fmla="*/ 80983 h 186948"/>
                <a:gd name="connsiteX3" fmla="*/ 147638 w 198267"/>
                <a:gd name="connsiteY3" fmla="*/ 76237 h 186948"/>
                <a:gd name="connsiteX4" fmla="*/ 133350 w 198267"/>
                <a:gd name="connsiteY4" fmla="*/ 77894 h 186948"/>
                <a:gd name="connsiteX5" fmla="*/ 133350 w 198267"/>
                <a:gd name="connsiteY5" fmla="*/ 45079 h 186948"/>
                <a:gd name="connsiteX6" fmla="*/ 126206 w 198267"/>
                <a:gd name="connsiteY6" fmla="*/ 38132 h 186948"/>
                <a:gd name="connsiteX7" fmla="*/ 119063 w 198267"/>
                <a:gd name="connsiteY7" fmla="*/ 45079 h 186948"/>
                <a:gd name="connsiteX8" fmla="*/ 119063 w 198267"/>
                <a:gd name="connsiteY8" fmla="*/ 83211 h 186948"/>
                <a:gd name="connsiteX9" fmla="*/ 92701 w 198267"/>
                <a:gd name="connsiteY9" fmla="*/ 109571 h 186948"/>
                <a:gd name="connsiteX10" fmla="*/ 92532 w 198267"/>
                <a:gd name="connsiteY10" fmla="*/ 92575 h 186948"/>
                <a:gd name="connsiteX11" fmla="*/ 85488 w 198267"/>
                <a:gd name="connsiteY11" fmla="*/ 85725 h 186948"/>
                <a:gd name="connsiteX12" fmla="*/ 78581 w 198267"/>
                <a:gd name="connsiteY12" fmla="*/ 92712 h 186948"/>
                <a:gd name="connsiteX13" fmla="*/ 78918 w 198267"/>
                <a:gd name="connsiteY13" fmla="*/ 126501 h 186948"/>
                <a:gd name="connsiteX14" fmla="*/ 85908 w 198267"/>
                <a:gd name="connsiteY14" fmla="*/ 133351 h 186948"/>
                <a:gd name="connsiteX15" fmla="*/ 85725 w 198267"/>
                <a:gd name="connsiteY15" fmla="*/ 138150 h 186948"/>
                <a:gd name="connsiteX16" fmla="*/ 95434 w 198267"/>
                <a:gd name="connsiteY16" fmla="*/ 171450 h 186948"/>
                <a:gd name="connsiteX17" fmla="*/ 26194 w 198267"/>
                <a:gd name="connsiteY17" fmla="*/ 171450 h 186948"/>
                <a:gd name="connsiteX18" fmla="*/ 0 w 198267"/>
                <a:gd name="connsiteY18" fmla="*/ 145256 h 186948"/>
                <a:gd name="connsiteX19" fmla="*/ 0 w 198267"/>
                <a:gd name="connsiteY19" fmla="*/ 26194 h 186948"/>
                <a:gd name="connsiteX20" fmla="*/ 26194 w 198267"/>
                <a:gd name="connsiteY20" fmla="*/ 0 h 186948"/>
                <a:gd name="connsiteX21" fmla="*/ 145256 w 198267"/>
                <a:gd name="connsiteY21" fmla="*/ 0 h 186948"/>
                <a:gd name="connsiteX22" fmla="*/ 45244 w 198267"/>
                <a:gd name="connsiteY22" fmla="*/ 57182 h 186948"/>
                <a:gd name="connsiteX23" fmla="*/ 38100 w 198267"/>
                <a:gd name="connsiteY23" fmla="*/ 64295 h 186948"/>
                <a:gd name="connsiteX24" fmla="*/ 38100 w 198267"/>
                <a:gd name="connsiteY24" fmla="*/ 126268 h 186948"/>
                <a:gd name="connsiteX25" fmla="*/ 45244 w 198267"/>
                <a:gd name="connsiteY25" fmla="*/ 133382 h 186948"/>
                <a:gd name="connsiteX26" fmla="*/ 52388 w 198267"/>
                <a:gd name="connsiteY26" fmla="*/ 126268 h 186948"/>
                <a:gd name="connsiteX27" fmla="*/ 52388 w 198267"/>
                <a:gd name="connsiteY27" fmla="*/ 64295 h 186948"/>
                <a:gd name="connsiteX28" fmla="*/ 45244 w 198267"/>
                <a:gd name="connsiteY28" fmla="*/ 57182 h 186948"/>
                <a:gd name="connsiteX29" fmla="*/ 116950 w 198267"/>
                <a:gd name="connsiteY29" fmla="*/ 104580 h 186948"/>
                <a:gd name="connsiteX30" fmla="*/ 103222 w 198267"/>
                <a:gd name="connsiteY30" fmla="*/ 128356 h 186948"/>
                <a:gd name="connsiteX31" fmla="*/ 97658 w 198267"/>
                <a:gd name="connsiteY31" fmla="*/ 129733 h 186948"/>
                <a:gd name="connsiteX32" fmla="*/ 97008 w 198267"/>
                <a:gd name="connsiteY32" fmla="*/ 138151 h 186948"/>
                <a:gd name="connsiteX33" fmla="*/ 97719 w 198267"/>
                <a:gd name="connsiteY33" fmla="*/ 146946 h 186948"/>
                <a:gd name="connsiteX34" fmla="*/ 102857 w 198267"/>
                <a:gd name="connsiteY34" fmla="*/ 148183 h 186948"/>
                <a:gd name="connsiteX35" fmla="*/ 116668 w 198267"/>
                <a:gd name="connsiteY35" fmla="*/ 172096 h 186948"/>
                <a:gd name="connsiteX36" fmla="*/ 114893 w 198267"/>
                <a:gd name="connsiteY36" fmla="*/ 178108 h 186948"/>
                <a:gd name="connsiteX37" fmla="*/ 129029 w 198267"/>
                <a:gd name="connsiteY37" fmla="*/ 186886 h 186948"/>
                <a:gd name="connsiteX38" fmla="*/ 133728 w 198267"/>
                <a:gd name="connsiteY38" fmla="*/ 181946 h 186948"/>
                <a:gd name="connsiteX39" fmla="*/ 161342 w 198267"/>
                <a:gd name="connsiteY39" fmla="*/ 181950 h 186948"/>
                <a:gd name="connsiteX40" fmla="*/ 166092 w 198267"/>
                <a:gd name="connsiteY40" fmla="*/ 186948 h 186948"/>
                <a:gd name="connsiteX41" fmla="*/ 180217 w 198267"/>
                <a:gd name="connsiteY41" fmla="*/ 178253 h 186948"/>
                <a:gd name="connsiteX42" fmla="*/ 178330 w 198267"/>
                <a:gd name="connsiteY42" fmla="*/ 171720 h 186948"/>
                <a:gd name="connsiteX43" fmla="*/ 192057 w 198267"/>
                <a:gd name="connsiteY43" fmla="*/ 147943 h 186948"/>
                <a:gd name="connsiteX44" fmla="*/ 197617 w 198267"/>
                <a:gd name="connsiteY44" fmla="*/ 146568 h 186948"/>
                <a:gd name="connsiteX45" fmla="*/ 198268 w 198267"/>
                <a:gd name="connsiteY45" fmla="*/ 138151 h 186948"/>
                <a:gd name="connsiteX46" fmla="*/ 197557 w 198267"/>
                <a:gd name="connsiteY46" fmla="*/ 129352 h 186948"/>
                <a:gd name="connsiteX47" fmla="*/ 192423 w 198267"/>
                <a:gd name="connsiteY47" fmla="*/ 128116 h 186948"/>
                <a:gd name="connsiteX48" fmla="*/ 178612 w 198267"/>
                <a:gd name="connsiteY48" fmla="*/ 104205 h 186948"/>
                <a:gd name="connsiteX49" fmla="*/ 180385 w 198267"/>
                <a:gd name="connsiteY49" fmla="*/ 98195 h 186948"/>
                <a:gd name="connsiteX50" fmla="*/ 166248 w 198267"/>
                <a:gd name="connsiteY50" fmla="*/ 89415 h 186948"/>
                <a:gd name="connsiteX51" fmla="*/ 161552 w 198267"/>
                <a:gd name="connsiteY51" fmla="*/ 94355 h 186948"/>
                <a:gd name="connsiteX52" fmla="*/ 133938 w 198267"/>
                <a:gd name="connsiteY52" fmla="*/ 94350 h 186948"/>
                <a:gd name="connsiteX53" fmla="*/ 129187 w 198267"/>
                <a:gd name="connsiteY53" fmla="*/ 89350 h 186948"/>
                <a:gd name="connsiteX54" fmla="*/ 115063 w 198267"/>
                <a:gd name="connsiteY54" fmla="*/ 98044 h 186948"/>
                <a:gd name="connsiteX55" fmla="*/ 116950 w 198267"/>
                <a:gd name="connsiteY55" fmla="*/ 104580 h 186948"/>
                <a:gd name="connsiteX56" fmla="*/ 147638 w 198267"/>
                <a:gd name="connsiteY56" fmla="*/ 152438 h 186948"/>
                <a:gd name="connsiteX57" fmla="*/ 133830 w 198267"/>
                <a:gd name="connsiteY57" fmla="*/ 138151 h 186948"/>
                <a:gd name="connsiteX58" fmla="*/ 147638 w 198267"/>
                <a:gd name="connsiteY58" fmla="*/ 123863 h 186948"/>
                <a:gd name="connsiteX59" fmla="*/ 161446 w 198267"/>
                <a:gd name="connsiteY59" fmla="*/ 138151 h 186948"/>
                <a:gd name="connsiteX60" fmla="*/ 147638 w 198267"/>
                <a:gd name="connsiteY60" fmla="*/ 152438 h 186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98267" h="186948">
                  <a:moveTo>
                    <a:pt x="145256" y="0"/>
                  </a:moveTo>
                  <a:cubicBezTo>
                    <a:pt x="159723" y="0"/>
                    <a:pt x="171450" y="11727"/>
                    <a:pt x="171450" y="26194"/>
                  </a:cubicBezTo>
                  <a:lnTo>
                    <a:pt x="171450" y="80983"/>
                  </a:lnTo>
                  <a:cubicBezTo>
                    <a:pt x="164120" y="77925"/>
                    <a:pt x="156076" y="76237"/>
                    <a:pt x="147638" y="76237"/>
                  </a:cubicBezTo>
                  <a:cubicBezTo>
                    <a:pt x="142720" y="76237"/>
                    <a:pt x="137936" y="76811"/>
                    <a:pt x="133350" y="77894"/>
                  </a:cubicBezTo>
                  <a:lnTo>
                    <a:pt x="133350" y="45079"/>
                  </a:lnTo>
                  <a:cubicBezTo>
                    <a:pt x="133350" y="41242"/>
                    <a:pt x="130152" y="38132"/>
                    <a:pt x="126206" y="38132"/>
                  </a:cubicBezTo>
                  <a:cubicBezTo>
                    <a:pt x="122261" y="38132"/>
                    <a:pt x="119063" y="41242"/>
                    <a:pt x="119063" y="45079"/>
                  </a:cubicBezTo>
                  <a:lnTo>
                    <a:pt x="119063" y="83211"/>
                  </a:lnTo>
                  <a:cubicBezTo>
                    <a:pt x="107801" y="89081"/>
                    <a:pt x="98571" y="98310"/>
                    <a:pt x="92701" y="109571"/>
                  </a:cubicBezTo>
                  <a:lnTo>
                    <a:pt x="92532" y="92575"/>
                  </a:lnTo>
                  <a:cubicBezTo>
                    <a:pt x="92493" y="88755"/>
                    <a:pt x="89340" y="85688"/>
                    <a:pt x="85488" y="85725"/>
                  </a:cubicBezTo>
                  <a:cubicBezTo>
                    <a:pt x="81636" y="85763"/>
                    <a:pt x="78543" y="88891"/>
                    <a:pt x="78581" y="92712"/>
                  </a:cubicBezTo>
                  <a:lnTo>
                    <a:pt x="78918" y="126501"/>
                  </a:lnTo>
                  <a:cubicBezTo>
                    <a:pt x="78956" y="130303"/>
                    <a:pt x="82081" y="133359"/>
                    <a:pt x="85908" y="133351"/>
                  </a:cubicBezTo>
                  <a:cubicBezTo>
                    <a:pt x="85787" y="134935"/>
                    <a:pt x="85725" y="136535"/>
                    <a:pt x="85725" y="138150"/>
                  </a:cubicBezTo>
                  <a:cubicBezTo>
                    <a:pt x="85725" y="150408"/>
                    <a:pt x="89287" y="161835"/>
                    <a:pt x="95434" y="171450"/>
                  </a:cubicBezTo>
                  <a:lnTo>
                    <a:pt x="26194" y="171450"/>
                  </a:lnTo>
                  <a:cubicBezTo>
                    <a:pt x="11727" y="171450"/>
                    <a:pt x="0" y="159723"/>
                    <a:pt x="0" y="145256"/>
                  </a:cubicBezTo>
                  <a:lnTo>
                    <a:pt x="0" y="26194"/>
                  </a:lnTo>
                  <a:cubicBezTo>
                    <a:pt x="0" y="11727"/>
                    <a:pt x="11727" y="0"/>
                    <a:pt x="26194" y="0"/>
                  </a:cubicBezTo>
                  <a:lnTo>
                    <a:pt x="145256" y="0"/>
                  </a:lnTo>
                  <a:close/>
                  <a:moveTo>
                    <a:pt x="45244" y="57182"/>
                  </a:moveTo>
                  <a:cubicBezTo>
                    <a:pt x="41298" y="57182"/>
                    <a:pt x="38100" y="60366"/>
                    <a:pt x="38100" y="64295"/>
                  </a:cubicBezTo>
                  <a:lnTo>
                    <a:pt x="38100" y="126268"/>
                  </a:lnTo>
                  <a:cubicBezTo>
                    <a:pt x="38100" y="130197"/>
                    <a:pt x="41298" y="133382"/>
                    <a:pt x="45244" y="133382"/>
                  </a:cubicBezTo>
                  <a:cubicBezTo>
                    <a:pt x="49189" y="133382"/>
                    <a:pt x="52388" y="130197"/>
                    <a:pt x="52388" y="126268"/>
                  </a:cubicBezTo>
                  <a:lnTo>
                    <a:pt x="52388" y="64295"/>
                  </a:lnTo>
                  <a:cubicBezTo>
                    <a:pt x="52388" y="60366"/>
                    <a:pt x="49189" y="57182"/>
                    <a:pt x="45244" y="57182"/>
                  </a:cubicBezTo>
                  <a:close/>
                  <a:moveTo>
                    <a:pt x="116950" y="104580"/>
                  </a:moveTo>
                  <a:cubicBezTo>
                    <a:pt x="119948" y="114965"/>
                    <a:pt x="113715" y="125761"/>
                    <a:pt x="103222" y="128356"/>
                  </a:cubicBezTo>
                  <a:lnTo>
                    <a:pt x="97658" y="129733"/>
                  </a:lnTo>
                  <a:cubicBezTo>
                    <a:pt x="97230" y="132474"/>
                    <a:pt x="97008" y="135285"/>
                    <a:pt x="97008" y="138151"/>
                  </a:cubicBezTo>
                  <a:cubicBezTo>
                    <a:pt x="97008" y="141147"/>
                    <a:pt x="97251" y="144086"/>
                    <a:pt x="97719" y="146946"/>
                  </a:cubicBezTo>
                  <a:lnTo>
                    <a:pt x="102857" y="148183"/>
                  </a:lnTo>
                  <a:cubicBezTo>
                    <a:pt x="113453" y="150735"/>
                    <a:pt x="119753" y="161641"/>
                    <a:pt x="116668" y="172096"/>
                  </a:cubicBezTo>
                  <a:lnTo>
                    <a:pt x="114893" y="178108"/>
                  </a:lnTo>
                  <a:cubicBezTo>
                    <a:pt x="119076" y="181782"/>
                    <a:pt x="123843" y="184764"/>
                    <a:pt x="129029" y="186886"/>
                  </a:cubicBezTo>
                  <a:lnTo>
                    <a:pt x="133728" y="181946"/>
                  </a:lnTo>
                  <a:cubicBezTo>
                    <a:pt x="141240" y="174047"/>
                    <a:pt x="153834" y="174049"/>
                    <a:pt x="161342" y="181950"/>
                  </a:cubicBezTo>
                  <a:lnTo>
                    <a:pt x="166092" y="186948"/>
                  </a:lnTo>
                  <a:cubicBezTo>
                    <a:pt x="171270" y="184851"/>
                    <a:pt x="176032" y="181896"/>
                    <a:pt x="180217" y="178253"/>
                  </a:cubicBezTo>
                  <a:lnTo>
                    <a:pt x="178330" y="171720"/>
                  </a:lnTo>
                  <a:cubicBezTo>
                    <a:pt x="175332" y="161336"/>
                    <a:pt x="181566" y="150539"/>
                    <a:pt x="192057" y="147943"/>
                  </a:cubicBezTo>
                  <a:lnTo>
                    <a:pt x="197617" y="146568"/>
                  </a:lnTo>
                  <a:cubicBezTo>
                    <a:pt x="198046" y="143828"/>
                    <a:pt x="198268" y="141016"/>
                    <a:pt x="198268" y="138151"/>
                  </a:cubicBezTo>
                  <a:cubicBezTo>
                    <a:pt x="198268" y="135152"/>
                    <a:pt x="198024" y="132213"/>
                    <a:pt x="197557" y="129352"/>
                  </a:cubicBezTo>
                  <a:lnTo>
                    <a:pt x="192423" y="128116"/>
                  </a:lnTo>
                  <a:cubicBezTo>
                    <a:pt x="181827" y="125564"/>
                    <a:pt x="175528" y="114658"/>
                    <a:pt x="178612" y="104205"/>
                  </a:cubicBezTo>
                  <a:lnTo>
                    <a:pt x="180385" y="98195"/>
                  </a:lnTo>
                  <a:cubicBezTo>
                    <a:pt x="176203" y="94521"/>
                    <a:pt x="171436" y="91538"/>
                    <a:pt x="166248" y="89415"/>
                  </a:cubicBezTo>
                  <a:lnTo>
                    <a:pt x="161552" y="94355"/>
                  </a:lnTo>
                  <a:cubicBezTo>
                    <a:pt x="154040" y="102253"/>
                    <a:pt x="141446" y="102251"/>
                    <a:pt x="133938" y="94350"/>
                  </a:cubicBezTo>
                  <a:lnTo>
                    <a:pt x="129187" y="89350"/>
                  </a:lnTo>
                  <a:cubicBezTo>
                    <a:pt x="124009" y="91448"/>
                    <a:pt x="119247" y="94402"/>
                    <a:pt x="115063" y="98044"/>
                  </a:cubicBezTo>
                  <a:lnTo>
                    <a:pt x="116950" y="104580"/>
                  </a:lnTo>
                  <a:close/>
                  <a:moveTo>
                    <a:pt x="147638" y="152438"/>
                  </a:moveTo>
                  <a:cubicBezTo>
                    <a:pt x="140012" y="152438"/>
                    <a:pt x="133830" y="146041"/>
                    <a:pt x="133830" y="138151"/>
                  </a:cubicBezTo>
                  <a:cubicBezTo>
                    <a:pt x="133830" y="130259"/>
                    <a:pt x="140012" y="123863"/>
                    <a:pt x="147638" y="123863"/>
                  </a:cubicBezTo>
                  <a:cubicBezTo>
                    <a:pt x="155264" y="123863"/>
                    <a:pt x="161446" y="130259"/>
                    <a:pt x="161446" y="138151"/>
                  </a:cubicBezTo>
                  <a:cubicBezTo>
                    <a:pt x="161446" y="146041"/>
                    <a:pt x="155264" y="152438"/>
                    <a:pt x="147638" y="152438"/>
                  </a:cubicBezTo>
                  <a:close/>
                </a:path>
              </a:pathLst>
            </a:custGeom>
            <a:gradFill>
              <a:gsLst>
                <a:gs pos="0">
                  <a:srgbClr val="2897CE"/>
                </a:gs>
                <a:gs pos="100000">
                  <a:srgbClr val="8678D6"/>
                </a:gs>
              </a:gsLst>
              <a:lin ang="2700000" scaled="1"/>
            </a:gradFill>
            <a:ln w="190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56082"/>
                </a:solidFill>
                <a:effectLst/>
                <a:uLnTx/>
                <a:uFillTx/>
                <a:latin typeface="Segoe Sans Display"/>
                <a:ea typeface="+mn-ea"/>
                <a:cs typeface="+mn-cs"/>
              </a:endParaRPr>
            </a:p>
          </p:txBody>
        </p:sp>
        <p:sp>
          <p:nvSpPr>
            <p:cNvPr id="30" name="TextBox 29">
              <a:extLst>
                <a:ext uri="{FF2B5EF4-FFF2-40B4-BE49-F238E27FC236}">
                  <a16:creationId xmlns:a16="http://schemas.microsoft.com/office/drawing/2014/main" id="{FE72640F-E534-7A18-86F0-EC5508D4BD3E}"/>
                </a:ext>
              </a:extLst>
            </p:cNvPr>
            <p:cNvSpPr txBox="1"/>
            <p:nvPr/>
          </p:nvSpPr>
          <p:spPr>
            <a:xfrm>
              <a:off x="21692284" y="2319376"/>
              <a:ext cx="3202755" cy="578430"/>
            </a:xfrm>
            <a:prstGeom prst="rect">
              <a:avLst/>
            </a:prstGeom>
            <a:noFill/>
          </p:spPr>
          <p:txBody>
            <a:bodyPr wrap="square" lIns="0" tIns="0" rIns="0" bIns="0" anchor="t">
              <a:spAutoFit/>
            </a:bodyPr>
            <a:lstStyle/>
            <a:p>
              <a:pPr marL="0" marR="0" lvl="0" indent="0" algn="ctr" defTabSz="932742" rtl="0" eaLnBrk="1" fontAlgn="auto" latinLnBrk="0" hangingPunct="1">
                <a:lnSpc>
                  <a:spcPct val="100000"/>
                </a:lnSpc>
                <a:spcBef>
                  <a:spcPts val="600"/>
                </a:spcBef>
                <a:spcAft>
                  <a:spcPts val="1200"/>
                </a:spcAft>
                <a:buClrTx/>
                <a:buSzTx/>
                <a:buFontTx/>
                <a:buNone/>
                <a:tabLst/>
                <a:defRPr/>
              </a:pPr>
              <a:r>
                <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Time, Expense, Approvals</a:t>
              </a:r>
              <a:br>
                <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br>
              <a:r>
                <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a:t>
              </a:r>
              <a:r>
                <a:rPr kumimoji="0" lang="en-US" sz="14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rPr>
                <a:t>Dynamics 365 Project Operations)</a:t>
              </a:r>
              <a:endParaRPr kumimoji="0" lang="en-US" sz="1600" b="0" i="0" u="none" strike="noStrike" kern="1200" cap="none" spc="-30" normalizeH="0" baseline="0" noProof="0">
                <a:ln>
                  <a:noFill/>
                </a:ln>
                <a:solidFill>
                  <a:srgbClr val="156082"/>
                </a:solidFill>
                <a:effectLst/>
                <a:uLnTx/>
                <a:uFillTx/>
                <a:latin typeface="Segoe Sans Display Semibold" pitchFamily="2" charset="0"/>
                <a:ea typeface="+mn-ea"/>
                <a:cs typeface="Segoe Sans Display Semibold" pitchFamily="2" charset="0"/>
              </a:endParaRPr>
            </a:p>
          </p:txBody>
        </p:sp>
      </p:grpSp>
      <p:grpSp>
        <p:nvGrpSpPr>
          <p:cNvPr id="31" name="Group 30" descr="Sales Qualification Agent">
            <a:extLst>
              <a:ext uri="{FF2B5EF4-FFF2-40B4-BE49-F238E27FC236}">
                <a16:creationId xmlns:a16="http://schemas.microsoft.com/office/drawing/2014/main" id="{7859EE94-62FC-B863-2892-628200F67E37}"/>
              </a:ext>
            </a:extLst>
          </p:cNvPr>
          <p:cNvGrpSpPr/>
          <p:nvPr/>
        </p:nvGrpSpPr>
        <p:grpSpPr>
          <a:xfrm>
            <a:off x="9140240" y="3267900"/>
            <a:ext cx="3082776" cy="941343"/>
            <a:chOff x="21692284" y="1792092"/>
            <a:chExt cx="3202755" cy="1105714"/>
          </a:xfrm>
        </p:grpSpPr>
        <p:sp>
          <p:nvSpPr>
            <p:cNvPr id="32" name="Graphic 48" descr="Icon of a vertical bar chart with a settings icon in the lower right corner">
              <a:extLst>
                <a:ext uri="{FF2B5EF4-FFF2-40B4-BE49-F238E27FC236}">
                  <a16:creationId xmlns:a16="http://schemas.microsoft.com/office/drawing/2014/main" id="{90428229-3983-69F9-60D6-2181AD6E8820}"/>
                </a:ext>
              </a:extLst>
            </p:cNvPr>
            <p:cNvSpPr/>
            <p:nvPr/>
          </p:nvSpPr>
          <p:spPr>
            <a:xfrm>
              <a:off x="22937004" y="1792092"/>
              <a:ext cx="379995" cy="429627"/>
            </a:xfrm>
            <a:custGeom>
              <a:avLst/>
              <a:gdLst>
                <a:gd name="connsiteX0" fmla="*/ 145256 w 198267"/>
                <a:gd name="connsiteY0" fmla="*/ 0 h 186948"/>
                <a:gd name="connsiteX1" fmla="*/ 171450 w 198267"/>
                <a:gd name="connsiteY1" fmla="*/ 26194 h 186948"/>
                <a:gd name="connsiteX2" fmla="*/ 171450 w 198267"/>
                <a:gd name="connsiteY2" fmla="*/ 80983 h 186948"/>
                <a:gd name="connsiteX3" fmla="*/ 147638 w 198267"/>
                <a:gd name="connsiteY3" fmla="*/ 76237 h 186948"/>
                <a:gd name="connsiteX4" fmla="*/ 133350 w 198267"/>
                <a:gd name="connsiteY4" fmla="*/ 77894 h 186948"/>
                <a:gd name="connsiteX5" fmla="*/ 133350 w 198267"/>
                <a:gd name="connsiteY5" fmla="*/ 45079 h 186948"/>
                <a:gd name="connsiteX6" fmla="*/ 126206 w 198267"/>
                <a:gd name="connsiteY6" fmla="*/ 38132 h 186948"/>
                <a:gd name="connsiteX7" fmla="*/ 119063 w 198267"/>
                <a:gd name="connsiteY7" fmla="*/ 45079 h 186948"/>
                <a:gd name="connsiteX8" fmla="*/ 119063 w 198267"/>
                <a:gd name="connsiteY8" fmla="*/ 83211 h 186948"/>
                <a:gd name="connsiteX9" fmla="*/ 92701 w 198267"/>
                <a:gd name="connsiteY9" fmla="*/ 109571 h 186948"/>
                <a:gd name="connsiteX10" fmla="*/ 92532 w 198267"/>
                <a:gd name="connsiteY10" fmla="*/ 92575 h 186948"/>
                <a:gd name="connsiteX11" fmla="*/ 85488 w 198267"/>
                <a:gd name="connsiteY11" fmla="*/ 85725 h 186948"/>
                <a:gd name="connsiteX12" fmla="*/ 78581 w 198267"/>
                <a:gd name="connsiteY12" fmla="*/ 92712 h 186948"/>
                <a:gd name="connsiteX13" fmla="*/ 78918 w 198267"/>
                <a:gd name="connsiteY13" fmla="*/ 126501 h 186948"/>
                <a:gd name="connsiteX14" fmla="*/ 85908 w 198267"/>
                <a:gd name="connsiteY14" fmla="*/ 133351 h 186948"/>
                <a:gd name="connsiteX15" fmla="*/ 85725 w 198267"/>
                <a:gd name="connsiteY15" fmla="*/ 138150 h 186948"/>
                <a:gd name="connsiteX16" fmla="*/ 95434 w 198267"/>
                <a:gd name="connsiteY16" fmla="*/ 171450 h 186948"/>
                <a:gd name="connsiteX17" fmla="*/ 26194 w 198267"/>
                <a:gd name="connsiteY17" fmla="*/ 171450 h 186948"/>
                <a:gd name="connsiteX18" fmla="*/ 0 w 198267"/>
                <a:gd name="connsiteY18" fmla="*/ 145256 h 186948"/>
                <a:gd name="connsiteX19" fmla="*/ 0 w 198267"/>
                <a:gd name="connsiteY19" fmla="*/ 26194 h 186948"/>
                <a:gd name="connsiteX20" fmla="*/ 26194 w 198267"/>
                <a:gd name="connsiteY20" fmla="*/ 0 h 186948"/>
                <a:gd name="connsiteX21" fmla="*/ 145256 w 198267"/>
                <a:gd name="connsiteY21" fmla="*/ 0 h 186948"/>
                <a:gd name="connsiteX22" fmla="*/ 45244 w 198267"/>
                <a:gd name="connsiteY22" fmla="*/ 57182 h 186948"/>
                <a:gd name="connsiteX23" fmla="*/ 38100 w 198267"/>
                <a:gd name="connsiteY23" fmla="*/ 64295 h 186948"/>
                <a:gd name="connsiteX24" fmla="*/ 38100 w 198267"/>
                <a:gd name="connsiteY24" fmla="*/ 126268 h 186948"/>
                <a:gd name="connsiteX25" fmla="*/ 45244 w 198267"/>
                <a:gd name="connsiteY25" fmla="*/ 133382 h 186948"/>
                <a:gd name="connsiteX26" fmla="*/ 52388 w 198267"/>
                <a:gd name="connsiteY26" fmla="*/ 126268 h 186948"/>
                <a:gd name="connsiteX27" fmla="*/ 52388 w 198267"/>
                <a:gd name="connsiteY27" fmla="*/ 64295 h 186948"/>
                <a:gd name="connsiteX28" fmla="*/ 45244 w 198267"/>
                <a:gd name="connsiteY28" fmla="*/ 57182 h 186948"/>
                <a:gd name="connsiteX29" fmla="*/ 116950 w 198267"/>
                <a:gd name="connsiteY29" fmla="*/ 104580 h 186948"/>
                <a:gd name="connsiteX30" fmla="*/ 103222 w 198267"/>
                <a:gd name="connsiteY30" fmla="*/ 128356 h 186948"/>
                <a:gd name="connsiteX31" fmla="*/ 97658 w 198267"/>
                <a:gd name="connsiteY31" fmla="*/ 129733 h 186948"/>
                <a:gd name="connsiteX32" fmla="*/ 97008 w 198267"/>
                <a:gd name="connsiteY32" fmla="*/ 138151 h 186948"/>
                <a:gd name="connsiteX33" fmla="*/ 97719 w 198267"/>
                <a:gd name="connsiteY33" fmla="*/ 146946 h 186948"/>
                <a:gd name="connsiteX34" fmla="*/ 102857 w 198267"/>
                <a:gd name="connsiteY34" fmla="*/ 148183 h 186948"/>
                <a:gd name="connsiteX35" fmla="*/ 116668 w 198267"/>
                <a:gd name="connsiteY35" fmla="*/ 172096 h 186948"/>
                <a:gd name="connsiteX36" fmla="*/ 114893 w 198267"/>
                <a:gd name="connsiteY36" fmla="*/ 178108 h 186948"/>
                <a:gd name="connsiteX37" fmla="*/ 129029 w 198267"/>
                <a:gd name="connsiteY37" fmla="*/ 186886 h 186948"/>
                <a:gd name="connsiteX38" fmla="*/ 133728 w 198267"/>
                <a:gd name="connsiteY38" fmla="*/ 181946 h 186948"/>
                <a:gd name="connsiteX39" fmla="*/ 161342 w 198267"/>
                <a:gd name="connsiteY39" fmla="*/ 181950 h 186948"/>
                <a:gd name="connsiteX40" fmla="*/ 166092 w 198267"/>
                <a:gd name="connsiteY40" fmla="*/ 186948 h 186948"/>
                <a:gd name="connsiteX41" fmla="*/ 180217 w 198267"/>
                <a:gd name="connsiteY41" fmla="*/ 178253 h 186948"/>
                <a:gd name="connsiteX42" fmla="*/ 178330 w 198267"/>
                <a:gd name="connsiteY42" fmla="*/ 171720 h 186948"/>
                <a:gd name="connsiteX43" fmla="*/ 192057 w 198267"/>
                <a:gd name="connsiteY43" fmla="*/ 147943 h 186948"/>
                <a:gd name="connsiteX44" fmla="*/ 197617 w 198267"/>
                <a:gd name="connsiteY44" fmla="*/ 146568 h 186948"/>
                <a:gd name="connsiteX45" fmla="*/ 198268 w 198267"/>
                <a:gd name="connsiteY45" fmla="*/ 138151 h 186948"/>
                <a:gd name="connsiteX46" fmla="*/ 197557 w 198267"/>
                <a:gd name="connsiteY46" fmla="*/ 129352 h 186948"/>
                <a:gd name="connsiteX47" fmla="*/ 192423 w 198267"/>
                <a:gd name="connsiteY47" fmla="*/ 128116 h 186948"/>
                <a:gd name="connsiteX48" fmla="*/ 178612 w 198267"/>
                <a:gd name="connsiteY48" fmla="*/ 104205 h 186948"/>
                <a:gd name="connsiteX49" fmla="*/ 180385 w 198267"/>
                <a:gd name="connsiteY49" fmla="*/ 98195 h 186948"/>
                <a:gd name="connsiteX50" fmla="*/ 166248 w 198267"/>
                <a:gd name="connsiteY50" fmla="*/ 89415 h 186948"/>
                <a:gd name="connsiteX51" fmla="*/ 161552 w 198267"/>
                <a:gd name="connsiteY51" fmla="*/ 94355 h 186948"/>
                <a:gd name="connsiteX52" fmla="*/ 133938 w 198267"/>
                <a:gd name="connsiteY52" fmla="*/ 94350 h 186948"/>
                <a:gd name="connsiteX53" fmla="*/ 129187 w 198267"/>
                <a:gd name="connsiteY53" fmla="*/ 89350 h 186948"/>
                <a:gd name="connsiteX54" fmla="*/ 115063 w 198267"/>
                <a:gd name="connsiteY54" fmla="*/ 98044 h 186948"/>
                <a:gd name="connsiteX55" fmla="*/ 116950 w 198267"/>
                <a:gd name="connsiteY55" fmla="*/ 104580 h 186948"/>
                <a:gd name="connsiteX56" fmla="*/ 147638 w 198267"/>
                <a:gd name="connsiteY56" fmla="*/ 152438 h 186948"/>
                <a:gd name="connsiteX57" fmla="*/ 133830 w 198267"/>
                <a:gd name="connsiteY57" fmla="*/ 138151 h 186948"/>
                <a:gd name="connsiteX58" fmla="*/ 147638 w 198267"/>
                <a:gd name="connsiteY58" fmla="*/ 123863 h 186948"/>
                <a:gd name="connsiteX59" fmla="*/ 161446 w 198267"/>
                <a:gd name="connsiteY59" fmla="*/ 138151 h 186948"/>
                <a:gd name="connsiteX60" fmla="*/ 147638 w 198267"/>
                <a:gd name="connsiteY60" fmla="*/ 152438 h 186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98267" h="186948">
                  <a:moveTo>
                    <a:pt x="145256" y="0"/>
                  </a:moveTo>
                  <a:cubicBezTo>
                    <a:pt x="159723" y="0"/>
                    <a:pt x="171450" y="11727"/>
                    <a:pt x="171450" y="26194"/>
                  </a:cubicBezTo>
                  <a:lnTo>
                    <a:pt x="171450" y="80983"/>
                  </a:lnTo>
                  <a:cubicBezTo>
                    <a:pt x="164120" y="77925"/>
                    <a:pt x="156076" y="76237"/>
                    <a:pt x="147638" y="76237"/>
                  </a:cubicBezTo>
                  <a:cubicBezTo>
                    <a:pt x="142720" y="76237"/>
                    <a:pt x="137936" y="76811"/>
                    <a:pt x="133350" y="77894"/>
                  </a:cubicBezTo>
                  <a:lnTo>
                    <a:pt x="133350" y="45079"/>
                  </a:lnTo>
                  <a:cubicBezTo>
                    <a:pt x="133350" y="41242"/>
                    <a:pt x="130152" y="38132"/>
                    <a:pt x="126206" y="38132"/>
                  </a:cubicBezTo>
                  <a:cubicBezTo>
                    <a:pt x="122261" y="38132"/>
                    <a:pt x="119063" y="41242"/>
                    <a:pt x="119063" y="45079"/>
                  </a:cubicBezTo>
                  <a:lnTo>
                    <a:pt x="119063" y="83211"/>
                  </a:lnTo>
                  <a:cubicBezTo>
                    <a:pt x="107801" y="89081"/>
                    <a:pt x="98571" y="98310"/>
                    <a:pt x="92701" y="109571"/>
                  </a:cubicBezTo>
                  <a:lnTo>
                    <a:pt x="92532" y="92575"/>
                  </a:lnTo>
                  <a:cubicBezTo>
                    <a:pt x="92493" y="88755"/>
                    <a:pt x="89340" y="85688"/>
                    <a:pt x="85488" y="85725"/>
                  </a:cubicBezTo>
                  <a:cubicBezTo>
                    <a:pt x="81636" y="85763"/>
                    <a:pt x="78543" y="88891"/>
                    <a:pt x="78581" y="92712"/>
                  </a:cubicBezTo>
                  <a:lnTo>
                    <a:pt x="78918" y="126501"/>
                  </a:lnTo>
                  <a:cubicBezTo>
                    <a:pt x="78956" y="130303"/>
                    <a:pt x="82081" y="133359"/>
                    <a:pt x="85908" y="133351"/>
                  </a:cubicBezTo>
                  <a:cubicBezTo>
                    <a:pt x="85787" y="134935"/>
                    <a:pt x="85725" y="136535"/>
                    <a:pt x="85725" y="138150"/>
                  </a:cubicBezTo>
                  <a:cubicBezTo>
                    <a:pt x="85725" y="150408"/>
                    <a:pt x="89287" y="161835"/>
                    <a:pt x="95434" y="171450"/>
                  </a:cubicBezTo>
                  <a:lnTo>
                    <a:pt x="26194" y="171450"/>
                  </a:lnTo>
                  <a:cubicBezTo>
                    <a:pt x="11727" y="171450"/>
                    <a:pt x="0" y="159723"/>
                    <a:pt x="0" y="145256"/>
                  </a:cubicBezTo>
                  <a:lnTo>
                    <a:pt x="0" y="26194"/>
                  </a:lnTo>
                  <a:cubicBezTo>
                    <a:pt x="0" y="11727"/>
                    <a:pt x="11727" y="0"/>
                    <a:pt x="26194" y="0"/>
                  </a:cubicBezTo>
                  <a:lnTo>
                    <a:pt x="145256" y="0"/>
                  </a:lnTo>
                  <a:close/>
                  <a:moveTo>
                    <a:pt x="45244" y="57182"/>
                  </a:moveTo>
                  <a:cubicBezTo>
                    <a:pt x="41298" y="57182"/>
                    <a:pt x="38100" y="60366"/>
                    <a:pt x="38100" y="64295"/>
                  </a:cubicBezTo>
                  <a:lnTo>
                    <a:pt x="38100" y="126268"/>
                  </a:lnTo>
                  <a:cubicBezTo>
                    <a:pt x="38100" y="130197"/>
                    <a:pt x="41298" y="133382"/>
                    <a:pt x="45244" y="133382"/>
                  </a:cubicBezTo>
                  <a:cubicBezTo>
                    <a:pt x="49189" y="133382"/>
                    <a:pt x="52388" y="130197"/>
                    <a:pt x="52388" y="126268"/>
                  </a:cubicBezTo>
                  <a:lnTo>
                    <a:pt x="52388" y="64295"/>
                  </a:lnTo>
                  <a:cubicBezTo>
                    <a:pt x="52388" y="60366"/>
                    <a:pt x="49189" y="57182"/>
                    <a:pt x="45244" y="57182"/>
                  </a:cubicBezTo>
                  <a:close/>
                  <a:moveTo>
                    <a:pt x="116950" y="104580"/>
                  </a:moveTo>
                  <a:cubicBezTo>
                    <a:pt x="119948" y="114965"/>
                    <a:pt x="113715" y="125761"/>
                    <a:pt x="103222" y="128356"/>
                  </a:cubicBezTo>
                  <a:lnTo>
                    <a:pt x="97658" y="129733"/>
                  </a:lnTo>
                  <a:cubicBezTo>
                    <a:pt x="97230" y="132474"/>
                    <a:pt x="97008" y="135285"/>
                    <a:pt x="97008" y="138151"/>
                  </a:cubicBezTo>
                  <a:cubicBezTo>
                    <a:pt x="97008" y="141147"/>
                    <a:pt x="97251" y="144086"/>
                    <a:pt x="97719" y="146946"/>
                  </a:cubicBezTo>
                  <a:lnTo>
                    <a:pt x="102857" y="148183"/>
                  </a:lnTo>
                  <a:cubicBezTo>
                    <a:pt x="113453" y="150735"/>
                    <a:pt x="119753" y="161641"/>
                    <a:pt x="116668" y="172096"/>
                  </a:cubicBezTo>
                  <a:lnTo>
                    <a:pt x="114893" y="178108"/>
                  </a:lnTo>
                  <a:cubicBezTo>
                    <a:pt x="119076" y="181782"/>
                    <a:pt x="123843" y="184764"/>
                    <a:pt x="129029" y="186886"/>
                  </a:cubicBezTo>
                  <a:lnTo>
                    <a:pt x="133728" y="181946"/>
                  </a:lnTo>
                  <a:cubicBezTo>
                    <a:pt x="141240" y="174047"/>
                    <a:pt x="153834" y="174049"/>
                    <a:pt x="161342" y="181950"/>
                  </a:cubicBezTo>
                  <a:lnTo>
                    <a:pt x="166092" y="186948"/>
                  </a:lnTo>
                  <a:cubicBezTo>
                    <a:pt x="171270" y="184851"/>
                    <a:pt x="176032" y="181896"/>
                    <a:pt x="180217" y="178253"/>
                  </a:cubicBezTo>
                  <a:lnTo>
                    <a:pt x="178330" y="171720"/>
                  </a:lnTo>
                  <a:cubicBezTo>
                    <a:pt x="175332" y="161336"/>
                    <a:pt x="181566" y="150539"/>
                    <a:pt x="192057" y="147943"/>
                  </a:cubicBezTo>
                  <a:lnTo>
                    <a:pt x="197617" y="146568"/>
                  </a:lnTo>
                  <a:cubicBezTo>
                    <a:pt x="198046" y="143828"/>
                    <a:pt x="198268" y="141016"/>
                    <a:pt x="198268" y="138151"/>
                  </a:cubicBezTo>
                  <a:cubicBezTo>
                    <a:pt x="198268" y="135152"/>
                    <a:pt x="198024" y="132213"/>
                    <a:pt x="197557" y="129352"/>
                  </a:cubicBezTo>
                  <a:lnTo>
                    <a:pt x="192423" y="128116"/>
                  </a:lnTo>
                  <a:cubicBezTo>
                    <a:pt x="181827" y="125564"/>
                    <a:pt x="175528" y="114658"/>
                    <a:pt x="178612" y="104205"/>
                  </a:cubicBezTo>
                  <a:lnTo>
                    <a:pt x="180385" y="98195"/>
                  </a:lnTo>
                  <a:cubicBezTo>
                    <a:pt x="176203" y="94521"/>
                    <a:pt x="171436" y="91538"/>
                    <a:pt x="166248" y="89415"/>
                  </a:cubicBezTo>
                  <a:lnTo>
                    <a:pt x="161552" y="94355"/>
                  </a:lnTo>
                  <a:cubicBezTo>
                    <a:pt x="154040" y="102253"/>
                    <a:pt x="141446" y="102251"/>
                    <a:pt x="133938" y="94350"/>
                  </a:cubicBezTo>
                  <a:lnTo>
                    <a:pt x="129187" y="89350"/>
                  </a:lnTo>
                  <a:cubicBezTo>
                    <a:pt x="124009" y="91448"/>
                    <a:pt x="119247" y="94402"/>
                    <a:pt x="115063" y="98044"/>
                  </a:cubicBezTo>
                  <a:lnTo>
                    <a:pt x="116950" y="104580"/>
                  </a:lnTo>
                  <a:close/>
                  <a:moveTo>
                    <a:pt x="147638" y="152438"/>
                  </a:moveTo>
                  <a:cubicBezTo>
                    <a:pt x="140012" y="152438"/>
                    <a:pt x="133830" y="146041"/>
                    <a:pt x="133830" y="138151"/>
                  </a:cubicBezTo>
                  <a:cubicBezTo>
                    <a:pt x="133830" y="130259"/>
                    <a:pt x="140012" y="123863"/>
                    <a:pt x="147638" y="123863"/>
                  </a:cubicBezTo>
                  <a:cubicBezTo>
                    <a:pt x="155264" y="123863"/>
                    <a:pt x="161446" y="130259"/>
                    <a:pt x="161446" y="138151"/>
                  </a:cubicBezTo>
                  <a:cubicBezTo>
                    <a:pt x="161446" y="146041"/>
                    <a:pt x="155264" y="152438"/>
                    <a:pt x="147638" y="152438"/>
                  </a:cubicBezTo>
                  <a:close/>
                </a:path>
              </a:pathLst>
            </a:custGeom>
            <a:gradFill>
              <a:gsLst>
                <a:gs pos="0">
                  <a:srgbClr val="2897CE"/>
                </a:gs>
                <a:gs pos="100000">
                  <a:srgbClr val="8678D6"/>
                </a:gs>
              </a:gsLst>
              <a:lin ang="2700000" scaled="1"/>
            </a:gradFill>
            <a:ln w="190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56082"/>
                </a:solidFill>
                <a:effectLst/>
                <a:uLnTx/>
                <a:uFillTx/>
                <a:latin typeface="Segoe Sans Display"/>
                <a:ea typeface="+mn-ea"/>
                <a:cs typeface="+mn-cs"/>
              </a:endParaRPr>
            </a:p>
          </p:txBody>
        </p:sp>
        <p:sp>
          <p:nvSpPr>
            <p:cNvPr id="33" name="TextBox 32">
              <a:extLst>
                <a:ext uri="{FF2B5EF4-FFF2-40B4-BE49-F238E27FC236}">
                  <a16:creationId xmlns:a16="http://schemas.microsoft.com/office/drawing/2014/main" id="{65CACE8C-4432-5EA4-AFB4-7E9AA7A947C5}"/>
                </a:ext>
              </a:extLst>
            </p:cNvPr>
            <p:cNvSpPr txBox="1"/>
            <p:nvPr/>
          </p:nvSpPr>
          <p:spPr>
            <a:xfrm>
              <a:off x="21692284" y="2319376"/>
              <a:ext cx="3202755" cy="578430"/>
            </a:xfrm>
            <a:prstGeom prst="rect">
              <a:avLst/>
            </a:prstGeom>
            <a:noFill/>
          </p:spPr>
          <p:txBody>
            <a:bodyPr wrap="square" lIns="0" tIns="0" rIns="0" bIns="0" anchor="t">
              <a:spAutoFit/>
            </a:bodyPr>
            <a:lstStyle/>
            <a:p>
              <a:pPr marL="0" marR="0" lvl="0" indent="0" algn="ctr" defTabSz="932742" rtl="0" eaLnBrk="1" fontAlgn="auto" latinLnBrk="0" hangingPunct="1">
                <a:lnSpc>
                  <a:spcPct val="100000"/>
                </a:lnSpc>
                <a:spcBef>
                  <a:spcPts val="600"/>
                </a:spcBef>
                <a:spcAft>
                  <a:spcPts val="1200"/>
                </a:spcAft>
                <a:buClrTx/>
                <a:buSzTx/>
                <a:buFontTx/>
                <a:buNone/>
                <a:tabLst/>
                <a:defRPr/>
              </a:pPr>
              <a:r>
                <a:rPr kumimoji="0" lang="en-US" sz="16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rPr>
                <a:t>Financial Reconciliation</a:t>
              </a:r>
              <a:br>
                <a:rPr kumimoji="0" lang="en-US" sz="16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rPr>
              </a:br>
              <a:r>
                <a:rPr kumimoji="0" lang="en-US" sz="16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rPr>
                <a:t>(</a:t>
              </a:r>
              <a:r>
                <a:rPr kumimoji="0" lang="en-US" sz="14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rPr>
                <a:t>ERP agnostic)</a:t>
              </a:r>
              <a:endParaRPr kumimoji="0" lang="en-US" sz="16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endParaRPr>
            </a:p>
          </p:txBody>
        </p:sp>
      </p:grpSp>
      <p:grpSp>
        <p:nvGrpSpPr>
          <p:cNvPr id="34" name="Group 33" descr="Sales Agent">
            <a:extLst>
              <a:ext uri="{FF2B5EF4-FFF2-40B4-BE49-F238E27FC236}">
                <a16:creationId xmlns:a16="http://schemas.microsoft.com/office/drawing/2014/main" id="{07782E68-754A-314D-8D39-0C9F6467FE65}"/>
              </a:ext>
            </a:extLst>
          </p:cNvPr>
          <p:cNvGrpSpPr/>
          <p:nvPr/>
        </p:nvGrpSpPr>
        <p:grpSpPr>
          <a:xfrm>
            <a:off x="9967506" y="5299537"/>
            <a:ext cx="2196795" cy="1406862"/>
            <a:chOff x="18849024" y="1962519"/>
            <a:chExt cx="2377387" cy="1294700"/>
          </a:xfrm>
        </p:grpSpPr>
        <p:sp>
          <p:nvSpPr>
            <p:cNvPr id="35" name="Graphic 45" descr="Icon of a web page with a settings icon in the lower right corner">
              <a:extLst>
                <a:ext uri="{FF2B5EF4-FFF2-40B4-BE49-F238E27FC236}">
                  <a16:creationId xmlns:a16="http://schemas.microsoft.com/office/drawing/2014/main" id="{C3BCDD5C-4008-188A-2AEC-F6D309AF6301}"/>
                </a:ext>
              </a:extLst>
            </p:cNvPr>
            <p:cNvSpPr/>
            <p:nvPr/>
          </p:nvSpPr>
          <p:spPr>
            <a:xfrm>
              <a:off x="19789116" y="1962519"/>
              <a:ext cx="395828" cy="336600"/>
            </a:xfrm>
            <a:custGeom>
              <a:avLst/>
              <a:gdLst>
                <a:gd name="connsiteX0" fmla="*/ 0 w 250039"/>
                <a:gd name="connsiteY0" fmla="*/ 47625 h 246648"/>
                <a:gd name="connsiteX1" fmla="*/ 47625 w 250039"/>
                <a:gd name="connsiteY1" fmla="*/ 0 h 246648"/>
                <a:gd name="connsiteX2" fmla="*/ 181017 w 250039"/>
                <a:gd name="connsiteY2" fmla="*/ 0 h 246648"/>
                <a:gd name="connsiteX3" fmla="*/ 228642 w 250039"/>
                <a:gd name="connsiteY3" fmla="*/ 47625 h 246648"/>
                <a:gd name="connsiteX4" fmla="*/ 228642 w 250039"/>
                <a:gd name="connsiteY4" fmla="*/ 95275 h 246648"/>
                <a:gd name="connsiteX5" fmla="*/ 228600 w 250039"/>
                <a:gd name="connsiteY5" fmla="*/ 95243 h 246648"/>
                <a:gd name="connsiteX6" fmla="*/ 209592 w 250039"/>
                <a:gd name="connsiteY6" fmla="*/ 84144 h 246648"/>
                <a:gd name="connsiteX7" fmla="*/ 204788 w 250039"/>
                <a:gd name="connsiteY7" fmla="*/ 82197 h 246648"/>
                <a:gd name="connsiteX8" fmla="*/ 204788 w 250039"/>
                <a:gd name="connsiteY8" fmla="*/ 57150 h 246648"/>
                <a:gd name="connsiteX9" fmla="*/ 23813 w 250039"/>
                <a:gd name="connsiteY9" fmla="*/ 57150 h 246648"/>
                <a:gd name="connsiteX10" fmla="*/ 23813 w 250039"/>
                <a:gd name="connsiteY10" fmla="*/ 180975 h 246648"/>
                <a:gd name="connsiteX11" fmla="*/ 47625 w 250039"/>
                <a:gd name="connsiteY11" fmla="*/ 204788 h 246648"/>
                <a:gd name="connsiteX12" fmla="*/ 82197 w 250039"/>
                <a:gd name="connsiteY12" fmla="*/ 204788 h 246648"/>
                <a:gd name="connsiteX13" fmla="*/ 84144 w 250039"/>
                <a:gd name="connsiteY13" fmla="*/ 209592 h 246648"/>
                <a:gd name="connsiteX14" fmla="*/ 94241 w 250039"/>
                <a:gd name="connsiteY14" fmla="*/ 227242 h 246648"/>
                <a:gd name="connsiteX15" fmla="*/ 95243 w 250039"/>
                <a:gd name="connsiteY15" fmla="*/ 228600 h 246648"/>
                <a:gd name="connsiteX16" fmla="*/ 95275 w 250039"/>
                <a:gd name="connsiteY16" fmla="*/ 228642 h 246648"/>
                <a:gd name="connsiteX17" fmla="*/ 47625 w 250039"/>
                <a:gd name="connsiteY17" fmla="*/ 228642 h 246648"/>
                <a:gd name="connsiteX18" fmla="*/ 0 w 250039"/>
                <a:gd name="connsiteY18" fmla="*/ 181017 h 246648"/>
                <a:gd name="connsiteX19" fmla="*/ 0 w 250039"/>
                <a:gd name="connsiteY19" fmla="*/ 47625 h 246648"/>
                <a:gd name="connsiteX20" fmla="*/ 114329 w 250039"/>
                <a:gd name="connsiteY20" fmla="*/ 85705 h 246648"/>
                <a:gd name="connsiteX21" fmla="*/ 114329 w 250039"/>
                <a:gd name="connsiteY21" fmla="*/ 95221 h 246648"/>
                <a:gd name="connsiteX22" fmla="*/ 95279 w 250039"/>
                <a:gd name="connsiteY22" fmla="*/ 114252 h 246648"/>
                <a:gd name="connsiteX23" fmla="*/ 95279 w 250039"/>
                <a:gd name="connsiteY23" fmla="*/ 95230 h 246648"/>
                <a:gd name="connsiteX24" fmla="*/ 57231 w 250039"/>
                <a:gd name="connsiteY24" fmla="*/ 95230 h 246648"/>
                <a:gd name="connsiteX25" fmla="*/ 57231 w 250039"/>
                <a:gd name="connsiteY25" fmla="*/ 171445 h 246648"/>
                <a:gd name="connsiteX26" fmla="*/ 76200 w 250039"/>
                <a:gd name="connsiteY26" fmla="*/ 171445 h 246648"/>
                <a:gd name="connsiteX27" fmla="*/ 78104 w 250039"/>
                <a:gd name="connsiteY27" fmla="*/ 190495 h 246648"/>
                <a:gd name="connsiteX28" fmla="*/ 47706 w 250039"/>
                <a:gd name="connsiteY28" fmla="*/ 190495 h 246648"/>
                <a:gd name="connsiteX29" fmla="*/ 38181 w 250039"/>
                <a:gd name="connsiteY29" fmla="*/ 180970 h 246648"/>
                <a:gd name="connsiteX30" fmla="*/ 38181 w 250039"/>
                <a:gd name="connsiteY30" fmla="*/ 85705 h 246648"/>
                <a:gd name="connsiteX31" fmla="*/ 47706 w 250039"/>
                <a:gd name="connsiteY31" fmla="*/ 76180 h 246648"/>
                <a:gd name="connsiteX32" fmla="*/ 104804 w 250039"/>
                <a:gd name="connsiteY32" fmla="*/ 76180 h 246648"/>
                <a:gd name="connsiteX33" fmla="*/ 114329 w 250039"/>
                <a:gd name="connsiteY33" fmla="*/ 85705 h 246648"/>
                <a:gd name="connsiteX34" fmla="*/ 120747 w 250039"/>
                <a:gd name="connsiteY34" fmla="*/ 234025 h 246648"/>
                <a:gd name="connsiteX35" fmla="*/ 121184 w 250039"/>
                <a:gd name="connsiteY35" fmla="*/ 232545 h 246648"/>
                <a:gd name="connsiteX36" fmla="*/ 93612 w 250039"/>
                <a:gd name="connsiteY36" fmla="*/ 184734 h 246648"/>
                <a:gd name="connsiteX37" fmla="*/ 94287 w 250039"/>
                <a:gd name="connsiteY37" fmla="*/ 158568 h 246648"/>
                <a:gd name="connsiteX38" fmla="*/ 121712 w 250039"/>
                <a:gd name="connsiteY38" fmla="*/ 111067 h 246648"/>
                <a:gd name="connsiteX39" fmla="*/ 144034 w 250039"/>
                <a:gd name="connsiteY39" fmla="*/ 97399 h 246648"/>
                <a:gd name="connsiteX40" fmla="*/ 199227 w 250039"/>
                <a:gd name="connsiteY40" fmla="*/ 97371 h 246648"/>
                <a:gd name="connsiteX41" fmla="*/ 200290 w 250039"/>
                <a:gd name="connsiteY41" fmla="*/ 96253 h 246648"/>
                <a:gd name="connsiteX42" fmla="*/ 211748 w 250039"/>
                <a:gd name="connsiteY42" fmla="*/ 101653 h 246648"/>
                <a:gd name="connsiteX43" fmla="*/ 222154 w 250039"/>
                <a:gd name="connsiteY43" fmla="*/ 108876 h 246648"/>
                <a:gd name="connsiteX44" fmla="*/ 221717 w 250039"/>
                <a:gd name="connsiteY44" fmla="*/ 110357 h 246648"/>
                <a:gd name="connsiteX45" fmla="*/ 249289 w 250039"/>
                <a:gd name="connsiteY45" fmla="*/ 158168 h 246648"/>
                <a:gd name="connsiteX46" fmla="*/ 248613 w 250039"/>
                <a:gd name="connsiteY46" fmla="*/ 184334 h 246648"/>
                <a:gd name="connsiteX47" fmla="*/ 221189 w 250039"/>
                <a:gd name="connsiteY47" fmla="*/ 231835 h 246648"/>
                <a:gd name="connsiteX48" fmla="*/ 198867 w 250039"/>
                <a:gd name="connsiteY48" fmla="*/ 245503 h 246648"/>
                <a:gd name="connsiteX49" fmla="*/ 143674 w 250039"/>
                <a:gd name="connsiteY49" fmla="*/ 245531 h 246648"/>
                <a:gd name="connsiteX50" fmla="*/ 142611 w 250039"/>
                <a:gd name="connsiteY50" fmla="*/ 246649 h 246648"/>
                <a:gd name="connsiteX51" fmla="*/ 131153 w 250039"/>
                <a:gd name="connsiteY51" fmla="*/ 241249 h 246648"/>
                <a:gd name="connsiteX52" fmla="*/ 120747 w 250039"/>
                <a:gd name="connsiteY52" fmla="*/ 234025 h 246648"/>
                <a:gd name="connsiteX53" fmla="*/ 160460 w 250039"/>
                <a:gd name="connsiteY53" fmla="*/ 190487 h 246648"/>
                <a:gd name="connsiteX54" fmla="*/ 189848 w 250039"/>
                <a:gd name="connsiteY54" fmla="*/ 182072 h 246648"/>
                <a:gd name="connsiteX55" fmla="*/ 182441 w 250039"/>
                <a:gd name="connsiteY55" fmla="*/ 152415 h 246648"/>
                <a:gd name="connsiteX56" fmla="*/ 153053 w 250039"/>
                <a:gd name="connsiteY56" fmla="*/ 160830 h 246648"/>
                <a:gd name="connsiteX57" fmla="*/ 160460 w 250039"/>
                <a:gd name="connsiteY57" fmla="*/ 190487 h 246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250039" h="246648">
                  <a:moveTo>
                    <a:pt x="0" y="47625"/>
                  </a:moveTo>
                  <a:cubicBezTo>
                    <a:pt x="0" y="21322"/>
                    <a:pt x="21322" y="0"/>
                    <a:pt x="47625" y="0"/>
                  </a:cubicBezTo>
                  <a:lnTo>
                    <a:pt x="181017" y="0"/>
                  </a:lnTo>
                  <a:cubicBezTo>
                    <a:pt x="207319" y="0"/>
                    <a:pt x="228642" y="21322"/>
                    <a:pt x="228642" y="47625"/>
                  </a:cubicBezTo>
                  <a:lnTo>
                    <a:pt x="228642" y="95275"/>
                  </a:lnTo>
                  <a:lnTo>
                    <a:pt x="228600" y="95243"/>
                  </a:lnTo>
                  <a:cubicBezTo>
                    <a:pt x="222750" y="90849"/>
                    <a:pt x="216378" y="87113"/>
                    <a:pt x="209592" y="84144"/>
                  </a:cubicBezTo>
                  <a:cubicBezTo>
                    <a:pt x="208013" y="83453"/>
                    <a:pt x="206411" y="82804"/>
                    <a:pt x="204788" y="82197"/>
                  </a:cubicBezTo>
                  <a:lnTo>
                    <a:pt x="204788" y="57150"/>
                  </a:lnTo>
                  <a:lnTo>
                    <a:pt x="23813" y="57150"/>
                  </a:lnTo>
                  <a:lnTo>
                    <a:pt x="23813" y="180975"/>
                  </a:lnTo>
                  <a:cubicBezTo>
                    <a:pt x="23813" y="194126"/>
                    <a:pt x="34474" y="204788"/>
                    <a:pt x="47625" y="204788"/>
                  </a:cubicBezTo>
                  <a:lnTo>
                    <a:pt x="82197" y="204788"/>
                  </a:lnTo>
                  <a:cubicBezTo>
                    <a:pt x="82804" y="206411"/>
                    <a:pt x="83453" y="208013"/>
                    <a:pt x="84144" y="209592"/>
                  </a:cubicBezTo>
                  <a:cubicBezTo>
                    <a:pt x="86884" y="215856"/>
                    <a:pt x="90279" y="221768"/>
                    <a:pt x="94241" y="227242"/>
                  </a:cubicBezTo>
                  <a:cubicBezTo>
                    <a:pt x="94572" y="227698"/>
                    <a:pt x="94905" y="228150"/>
                    <a:pt x="95243" y="228600"/>
                  </a:cubicBezTo>
                  <a:lnTo>
                    <a:pt x="95275" y="228642"/>
                  </a:lnTo>
                  <a:lnTo>
                    <a:pt x="47625" y="228642"/>
                  </a:lnTo>
                  <a:cubicBezTo>
                    <a:pt x="21322" y="228642"/>
                    <a:pt x="0" y="207319"/>
                    <a:pt x="0" y="181017"/>
                  </a:cubicBezTo>
                  <a:lnTo>
                    <a:pt x="0" y="47625"/>
                  </a:lnTo>
                  <a:close/>
                  <a:moveTo>
                    <a:pt x="114329" y="85705"/>
                  </a:moveTo>
                  <a:lnTo>
                    <a:pt x="114329" y="95221"/>
                  </a:lnTo>
                  <a:cubicBezTo>
                    <a:pt x="107117" y="100634"/>
                    <a:pt x="100698" y="107047"/>
                    <a:pt x="95279" y="114252"/>
                  </a:cubicBezTo>
                  <a:lnTo>
                    <a:pt x="95279" y="95230"/>
                  </a:lnTo>
                  <a:lnTo>
                    <a:pt x="57231" y="95230"/>
                  </a:lnTo>
                  <a:lnTo>
                    <a:pt x="57231" y="171445"/>
                  </a:lnTo>
                  <a:lnTo>
                    <a:pt x="76200" y="171445"/>
                  </a:lnTo>
                  <a:cubicBezTo>
                    <a:pt x="76200" y="177967"/>
                    <a:pt x="76855" y="184341"/>
                    <a:pt x="78104" y="190495"/>
                  </a:cubicBezTo>
                  <a:lnTo>
                    <a:pt x="47706" y="190495"/>
                  </a:lnTo>
                  <a:cubicBezTo>
                    <a:pt x="42446" y="190495"/>
                    <a:pt x="38181" y="186231"/>
                    <a:pt x="38181" y="180970"/>
                  </a:cubicBezTo>
                  <a:lnTo>
                    <a:pt x="38181" y="85705"/>
                  </a:lnTo>
                  <a:cubicBezTo>
                    <a:pt x="38181" y="80444"/>
                    <a:pt x="42446" y="76180"/>
                    <a:pt x="47706" y="76180"/>
                  </a:cubicBezTo>
                  <a:lnTo>
                    <a:pt x="104804" y="76180"/>
                  </a:lnTo>
                  <a:cubicBezTo>
                    <a:pt x="110064" y="76180"/>
                    <a:pt x="114329" y="80444"/>
                    <a:pt x="114329" y="85705"/>
                  </a:cubicBezTo>
                  <a:close/>
                  <a:moveTo>
                    <a:pt x="120747" y="234025"/>
                  </a:moveTo>
                  <a:lnTo>
                    <a:pt x="121184" y="232545"/>
                  </a:lnTo>
                  <a:cubicBezTo>
                    <a:pt x="127348" y="211654"/>
                    <a:pt x="114774" y="189860"/>
                    <a:pt x="93612" y="184734"/>
                  </a:cubicBezTo>
                  <a:cubicBezTo>
                    <a:pt x="92435" y="176157"/>
                    <a:pt x="92631" y="167316"/>
                    <a:pt x="94287" y="158568"/>
                  </a:cubicBezTo>
                  <a:cubicBezTo>
                    <a:pt x="115233" y="153362"/>
                    <a:pt x="127676" y="131810"/>
                    <a:pt x="121712" y="111067"/>
                  </a:cubicBezTo>
                  <a:cubicBezTo>
                    <a:pt x="128460" y="105258"/>
                    <a:pt x="136018" y="100669"/>
                    <a:pt x="144034" y="97399"/>
                  </a:cubicBezTo>
                  <a:cubicBezTo>
                    <a:pt x="159055" y="113164"/>
                    <a:pt x="184216" y="113156"/>
                    <a:pt x="199227" y="97371"/>
                  </a:cubicBezTo>
                  <a:lnTo>
                    <a:pt x="200290" y="96253"/>
                  </a:lnTo>
                  <a:cubicBezTo>
                    <a:pt x="204194" y="97707"/>
                    <a:pt x="208026" y="99504"/>
                    <a:pt x="211748" y="101653"/>
                  </a:cubicBezTo>
                  <a:cubicBezTo>
                    <a:pt x="215471" y="103802"/>
                    <a:pt x="218943" y="106222"/>
                    <a:pt x="222154" y="108876"/>
                  </a:cubicBezTo>
                  <a:lnTo>
                    <a:pt x="221717" y="110357"/>
                  </a:lnTo>
                  <a:cubicBezTo>
                    <a:pt x="215553" y="131248"/>
                    <a:pt x="228127" y="153042"/>
                    <a:pt x="249289" y="158168"/>
                  </a:cubicBezTo>
                  <a:cubicBezTo>
                    <a:pt x="250467" y="166745"/>
                    <a:pt x="250270" y="175586"/>
                    <a:pt x="248613" y="184334"/>
                  </a:cubicBezTo>
                  <a:cubicBezTo>
                    <a:pt x="227668" y="189541"/>
                    <a:pt x="215225" y="211092"/>
                    <a:pt x="221189" y="231835"/>
                  </a:cubicBezTo>
                  <a:cubicBezTo>
                    <a:pt x="214441" y="237644"/>
                    <a:pt x="206883" y="242233"/>
                    <a:pt x="198867" y="245503"/>
                  </a:cubicBezTo>
                  <a:cubicBezTo>
                    <a:pt x="183846" y="229738"/>
                    <a:pt x="158685" y="229747"/>
                    <a:pt x="143674" y="245531"/>
                  </a:cubicBezTo>
                  <a:lnTo>
                    <a:pt x="142611" y="246649"/>
                  </a:lnTo>
                  <a:cubicBezTo>
                    <a:pt x="138707" y="245194"/>
                    <a:pt x="134875" y="243398"/>
                    <a:pt x="131153" y="241249"/>
                  </a:cubicBezTo>
                  <a:cubicBezTo>
                    <a:pt x="127430" y="239100"/>
                    <a:pt x="123958" y="236680"/>
                    <a:pt x="120747" y="234025"/>
                  </a:cubicBezTo>
                  <a:close/>
                  <a:moveTo>
                    <a:pt x="160460" y="190487"/>
                  </a:moveTo>
                  <a:cubicBezTo>
                    <a:pt x="170620" y="196353"/>
                    <a:pt x="183778" y="192586"/>
                    <a:pt x="189848" y="182072"/>
                  </a:cubicBezTo>
                  <a:cubicBezTo>
                    <a:pt x="195918" y="171560"/>
                    <a:pt x="192601" y="158281"/>
                    <a:pt x="182441" y="152415"/>
                  </a:cubicBezTo>
                  <a:cubicBezTo>
                    <a:pt x="172281" y="146549"/>
                    <a:pt x="159124" y="150316"/>
                    <a:pt x="153053" y="160830"/>
                  </a:cubicBezTo>
                  <a:cubicBezTo>
                    <a:pt x="146984" y="171342"/>
                    <a:pt x="150300" y="184620"/>
                    <a:pt x="160460" y="190487"/>
                  </a:cubicBezTo>
                  <a:close/>
                </a:path>
              </a:pathLst>
            </a:custGeom>
            <a:gradFill>
              <a:gsLst>
                <a:gs pos="0">
                  <a:srgbClr val="2897CE"/>
                </a:gs>
                <a:gs pos="100000">
                  <a:srgbClr val="8678D6"/>
                </a:gs>
              </a:gsLst>
              <a:lin ang="2700000" scaled="1"/>
            </a:gradFill>
            <a:ln w="1905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56082"/>
                </a:solidFill>
                <a:effectLst/>
                <a:uLnTx/>
                <a:uFillTx/>
                <a:latin typeface="Segoe Sans Display"/>
                <a:ea typeface="+mn-ea"/>
                <a:cs typeface="+mn-cs"/>
              </a:endParaRPr>
            </a:p>
          </p:txBody>
        </p:sp>
        <p:sp>
          <p:nvSpPr>
            <p:cNvPr id="36" name="TextBox 35">
              <a:extLst>
                <a:ext uri="{FF2B5EF4-FFF2-40B4-BE49-F238E27FC236}">
                  <a16:creationId xmlns:a16="http://schemas.microsoft.com/office/drawing/2014/main" id="{D7A39434-E65F-96FC-F3DA-4DC21DA67A0B}"/>
                </a:ext>
              </a:extLst>
            </p:cNvPr>
            <p:cNvSpPr txBox="1"/>
            <p:nvPr/>
          </p:nvSpPr>
          <p:spPr>
            <a:xfrm>
              <a:off x="18849024" y="2350135"/>
              <a:ext cx="2374969" cy="226591"/>
            </a:xfrm>
            <a:prstGeom prst="rect">
              <a:avLst/>
            </a:prstGeom>
            <a:noFill/>
          </p:spPr>
          <p:txBody>
            <a:bodyPr wrap="square" lIns="0" tIns="0" rIns="0" bIns="0" anchor="t">
              <a:spAutoFit/>
            </a:bodyPr>
            <a:lstStyle/>
            <a:p>
              <a:pPr marL="0" marR="0" lvl="0" indent="0" algn="ctr" defTabSz="932742" rtl="0" eaLnBrk="1" fontAlgn="auto" latinLnBrk="0" hangingPunct="1">
                <a:lnSpc>
                  <a:spcPct val="100000"/>
                </a:lnSpc>
                <a:spcBef>
                  <a:spcPts val="600"/>
                </a:spcBef>
                <a:spcAft>
                  <a:spcPts val="1200"/>
                </a:spcAft>
                <a:buClrTx/>
                <a:buSzTx/>
                <a:buFontTx/>
                <a:buNone/>
                <a:tabLst/>
                <a:defRPr/>
              </a:pPr>
              <a:r>
                <a:rPr kumimoji="0" lang="en-US" sz="16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rPr>
                <a:t>Collections (</a:t>
              </a:r>
              <a:r>
                <a:rPr kumimoji="0" lang="en-US" sz="14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rPr>
                <a:t>ERP agnostic)</a:t>
              </a:r>
              <a:endParaRPr kumimoji="0" lang="en-US" sz="1600" b="0" i="0" u="none" strike="noStrike" kern="1200" cap="none" spc="-30" normalizeH="0" baseline="0" noProof="0" dirty="0">
                <a:ln>
                  <a:noFill/>
                </a:ln>
                <a:solidFill>
                  <a:srgbClr val="156082"/>
                </a:solidFill>
                <a:effectLst/>
                <a:uLnTx/>
                <a:uFillTx/>
                <a:latin typeface="Segoe Sans Display Semibold" pitchFamily="2" charset="0"/>
                <a:ea typeface="+mn-ea"/>
                <a:cs typeface="Segoe Sans Display Semibold" pitchFamily="2" charset="0"/>
              </a:endParaRPr>
            </a:p>
          </p:txBody>
        </p:sp>
        <p:sp>
          <p:nvSpPr>
            <p:cNvPr id="37" name="Rectangle 36">
              <a:extLst>
                <a:ext uri="{FF2B5EF4-FFF2-40B4-BE49-F238E27FC236}">
                  <a16:creationId xmlns:a16="http://schemas.microsoft.com/office/drawing/2014/main" id="{11405CCF-4FEA-FC26-39E6-897E6DA2C5BD}"/>
                </a:ext>
                <a:ext uri="{C183D7F6-B498-43B3-948B-1728B52AA6E4}">
                  <adec:decorative xmlns:adec="http://schemas.microsoft.com/office/drawing/2017/decorative" val="0"/>
                </a:ext>
              </a:extLst>
            </p:cNvPr>
            <p:cNvSpPr/>
            <p:nvPr/>
          </p:nvSpPr>
          <p:spPr bwMode="auto">
            <a:xfrm>
              <a:off x="18851442" y="3021842"/>
              <a:ext cx="2374969" cy="235377"/>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srgbClr val="156082"/>
                </a:solidFill>
                <a:effectLst/>
                <a:uLnTx/>
                <a:uFillTx/>
                <a:latin typeface="Segoe UI Semibold" panose="020B0502040204020203" pitchFamily="34" charset="0"/>
                <a:ea typeface="+mn-ea"/>
                <a:cs typeface="Segoe UI Semibold" panose="020B0502040204020203" pitchFamily="34" charset="0"/>
              </a:endParaRPr>
            </a:p>
          </p:txBody>
        </p:sp>
      </p:grpSp>
    </p:spTree>
    <p:extLst>
      <p:ext uri="{BB962C8B-B14F-4D97-AF65-F5344CB8AC3E}">
        <p14:creationId xmlns:p14="http://schemas.microsoft.com/office/powerpoint/2010/main" val="2209389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500"/>
                                        <p:tgtEl>
                                          <p:spTgt spid="11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1"/>
                                        </p:tgtEl>
                                        <p:attrNameLst>
                                          <p:attrName>style.visibility</p:attrName>
                                        </p:attrNameLst>
                                      </p:cBhvr>
                                      <p:to>
                                        <p:strVal val="visible"/>
                                      </p:to>
                                    </p:set>
                                    <p:animEffect transition="in" filter="fade">
                                      <p:cBhvr>
                                        <p:cTn id="16" dur="500"/>
                                        <p:tgtEl>
                                          <p:spTgt spid="111"/>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84"/>
                                        </p:tgtEl>
                                        <p:attrNameLst>
                                          <p:attrName>style.visibility</p:attrName>
                                        </p:attrNameLst>
                                      </p:cBhvr>
                                      <p:to>
                                        <p:strVal val="visible"/>
                                      </p:to>
                                    </p:set>
                                    <p:animEffect transition="in" filter="fade">
                                      <p:cBhvr>
                                        <p:cTn id="20" dur="500"/>
                                        <p:tgtEl>
                                          <p:spTgt spid="8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fade">
                                      <p:cBhvr>
                                        <p:cTn id="24" dur="500"/>
                                        <p:tgtEl>
                                          <p:spTgt spid="1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par>
                          <p:cTn id="34" fill="hold">
                            <p:stCondLst>
                              <p:cond delay="10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par>
                          <p:cTn id="38" fill="hold">
                            <p:stCondLst>
                              <p:cond delay="1500"/>
                            </p:stCondLst>
                            <p:childTnLst>
                              <p:par>
                                <p:cTn id="39" presetID="10"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2"/>
                                        </p:tgtEl>
                                        <p:attrNameLst>
                                          <p:attrName>style.visibility</p:attrName>
                                        </p:attrNameLst>
                                      </p:cBhvr>
                                      <p:to>
                                        <p:strVal val="visible"/>
                                      </p:to>
                                    </p:set>
                                    <p:animEffect transition="in" filter="fade">
                                      <p:cBhvr>
                                        <p:cTn id="46" dur="500"/>
                                        <p:tgtEl>
                                          <p:spTgt spid="112"/>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500"/>
                                        <p:tgtEl>
                                          <p:spTgt spid="22"/>
                                        </p:tgtEl>
                                      </p:cBhvr>
                                    </p:animEffect>
                                  </p:childTnLst>
                                </p:cTn>
                              </p:par>
                            </p:childTnLst>
                          </p:cTn>
                        </p:par>
                        <p:par>
                          <p:cTn id="51" fill="hold">
                            <p:stCondLst>
                              <p:cond delay="1000"/>
                            </p:stCondLst>
                            <p:childTnLst>
                              <p:par>
                                <p:cTn id="52" presetID="10" presetClass="entr" presetSubtype="0" fill="hold" nodeType="afterEffect">
                                  <p:stCondLst>
                                    <p:cond delay="0"/>
                                  </p:stCondLst>
                                  <p:childTnLst>
                                    <p:set>
                                      <p:cBhvr>
                                        <p:cTn id="53" dur="1" fill="hold">
                                          <p:stCondLst>
                                            <p:cond delay="0"/>
                                          </p:stCondLst>
                                        </p:cTn>
                                        <p:tgtEl>
                                          <p:spTgt spid="109"/>
                                        </p:tgtEl>
                                        <p:attrNameLst>
                                          <p:attrName>style.visibility</p:attrName>
                                        </p:attrNameLst>
                                      </p:cBhvr>
                                      <p:to>
                                        <p:strVal val="visible"/>
                                      </p:to>
                                    </p:set>
                                    <p:animEffect transition="in" filter="fade">
                                      <p:cBhvr>
                                        <p:cTn id="54" dur="500"/>
                                        <p:tgtEl>
                                          <p:spTgt spid="109"/>
                                        </p:tgtEl>
                                      </p:cBhvr>
                                    </p:animEffect>
                                  </p:childTnLst>
                                </p:cTn>
                              </p:par>
                            </p:childTnLst>
                          </p:cTn>
                        </p:par>
                        <p:par>
                          <p:cTn id="55" fill="hold">
                            <p:stCondLst>
                              <p:cond delay="1500"/>
                            </p:stCondLst>
                            <p:childTnLst>
                              <p:par>
                                <p:cTn id="56" presetID="10" presetClass="entr" presetSubtype="0" fill="hold" nodeType="afterEffect">
                                  <p:stCondLst>
                                    <p:cond delay="0"/>
                                  </p:stCondLst>
                                  <p:childTnLst>
                                    <p:set>
                                      <p:cBhvr>
                                        <p:cTn id="57" dur="1" fill="hold">
                                          <p:stCondLst>
                                            <p:cond delay="0"/>
                                          </p:stCondLst>
                                        </p:cTn>
                                        <p:tgtEl>
                                          <p:spTgt spid="105"/>
                                        </p:tgtEl>
                                        <p:attrNameLst>
                                          <p:attrName>style.visibility</p:attrName>
                                        </p:attrNameLst>
                                      </p:cBhvr>
                                      <p:to>
                                        <p:strVal val="visible"/>
                                      </p:to>
                                    </p:set>
                                    <p:animEffect transition="in" filter="fade">
                                      <p:cBhvr>
                                        <p:cTn id="58" dur="500"/>
                                        <p:tgtEl>
                                          <p:spTgt spid="105"/>
                                        </p:tgtEl>
                                      </p:cBhvr>
                                    </p:animEffect>
                                  </p:childTnLst>
                                </p:cTn>
                              </p:par>
                            </p:childTnLst>
                          </p:cTn>
                        </p:par>
                        <p:par>
                          <p:cTn id="59" fill="hold">
                            <p:stCondLst>
                              <p:cond delay="2000"/>
                            </p:stCondLst>
                            <p:childTnLst>
                              <p:par>
                                <p:cTn id="60" presetID="10" presetClass="entr" presetSubtype="0" fill="hold" grpId="0" nodeType="afterEffect">
                                  <p:stCondLst>
                                    <p:cond delay="0"/>
                                  </p:stCondLst>
                                  <p:childTnLst>
                                    <p:set>
                                      <p:cBhvr>
                                        <p:cTn id="61" dur="1" fill="hold">
                                          <p:stCondLst>
                                            <p:cond delay="0"/>
                                          </p:stCondLst>
                                        </p:cTn>
                                        <p:tgtEl>
                                          <p:spTgt spid="115"/>
                                        </p:tgtEl>
                                        <p:attrNameLst>
                                          <p:attrName>style.visibility</p:attrName>
                                        </p:attrNameLst>
                                      </p:cBhvr>
                                      <p:to>
                                        <p:strVal val="visible"/>
                                      </p:to>
                                    </p:set>
                                    <p:animEffect transition="in" filter="fade">
                                      <p:cBhvr>
                                        <p:cTn id="62" dur="500"/>
                                        <p:tgtEl>
                                          <p:spTgt spid="115"/>
                                        </p:tgtEl>
                                      </p:cBhvr>
                                    </p:animEffect>
                                  </p:childTnLst>
                                </p:cTn>
                              </p:par>
                            </p:childTnLst>
                          </p:cTn>
                        </p:par>
                        <p:par>
                          <p:cTn id="63" fill="hold">
                            <p:stCondLst>
                              <p:cond delay="2500"/>
                            </p:stCondLst>
                            <p:childTnLst>
                              <p:par>
                                <p:cTn id="64" presetID="10" presetClass="entr" presetSubtype="0"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500"/>
                                        <p:tgtEl>
                                          <p:spTgt spid="28"/>
                                        </p:tgtEl>
                                      </p:cBhvr>
                                    </p:animEffect>
                                  </p:childTnLst>
                                </p:cTn>
                              </p:par>
                            </p:childTnLst>
                          </p:cTn>
                        </p:par>
                        <p:par>
                          <p:cTn id="67" fill="hold">
                            <p:stCondLst>
                              <p:cond delay="3000"/>
                            </p:stCondLst>
                            <p:childTnLst>
                              <p:par>
                                <p:cTn id="68" presetID="10" presetClass="entr" presetSubtype="0"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childTnLst>
                          </p:cTn>
                        </p:par>
                        <p:par>
                          <p:cTn id="71" fill="hold">
                            <p:stCondLst>
                              <p:cond delay="3500"/>
                            </p:stCondLst>
                            <p:childTnLst>
                              <p:par>
                                <p:cTn id="72" presetID="10" presetClass="entr" presetSubtype="0" fill="hold" nodeType="after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p:bldP spid="111" grpId="0"/>
      <p:bldP spid="112" grpId="0"/>
      <p:bldP spid="113" grpId="0"/>
      <p:bldP spid="115" grpId="0"/>
      <p:bldP spid="17"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86F4B-418E-9949-F92C-0020577459E3}"/>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3450B680-F528-AB8D-583C-F34D848741D1}"/>
              </a:ext>
              <a:ext uri="{C183D7F6-B498-43B3-948B-1728B52AA6E4}">
                <adec:decorative xmlns:adec="http://schemas.microsoft.com/office/drawing/2017/decorative" val="1"/>
              </a:ext>
            </a:extLst>
          </p:cNvPr>
          <p:cNvSpPr/>
          <p:nvPr/>
        </p:nvSpPr>
        <p:spPr bwMode="auto">
          <a:xfrm>
            <a:off x="8647434" y="2028495"/>
            <a:ext cx="2959347" cy="3953453"/>
          </a:xfrm>
          <a:prstGeom prst="rect">
            <a:avLst/>
          </a:prstGeom>
          <a:solidFill>
            <a:schemeClr val="bg1">
              <a:lumMod val="95000"/>
            </a:schemeClr>
          </a:solidFill>
          <a:ln>
            <a:noFill/>
            <a:headEnd type="none" w="med" len="med"/>
            <a:tailEnd type="none" w="med" len="med"/>
          </a:ln>
          <a:effectLst>
            <a:outerShdw blurRad="127000" dist="635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5" name="Rectangle 4">
            <a:extLst>
              <a:ext uri="{FF2B5EF4-FFF2-40B4-BE49-F238E27FC236}">
                <a16:creationId xmlns:a16="http://schemas.microsoft.com/office/drawing/2014/main" id="{DBEED142-9693-8432-C07F-FCD105E34399}"/>
              </a:ext>
              <a:ext uri="{C183D7F6-B498-43B3-948B-1728B52AA6E4}">
                <adec:decorative xmlns:adec="http://schemas.microsoft.com/office/drawing/2017/decorative" val="1"/>
              </a:ext>
            </a:extLst>
          </p:cNvPr>
          <p:cNvSpPr/>
          <p:nvPr/>
        </p:nvSpPr>
        <p:spPr bwMode="auto">
          <a:xfrm>
            <a:off x="571500" y="2028498"/>
            <a:ext cx="7857797" cy="3953452"/>
          </a:xfrm>
          <a:prstGeom prst="rect">
            <a:avLst/>
          </a:prstGeom>
          <a:solidFill>
            <a:schemeClr val="bg1">
              <a:alpha val="55000"/>
            </a:schemeClr>
          </a:solidFill>
          <a:ln>
            <a:gradFill flip="none" rotWithShape="1">
              <a:gsLst>
                <a:gs pos="20000">
                  <a:srgbClr val="C03BC4"/>
                </a:gs>
                <a:gs pos="0">
                  <a:srgbClr val="F4364C"/>
                </a:gs>
                <a:gs pos="53000">
                  <a:srgbClr val="8661C5"/>
                </a:gs>
                <a:gs pos="85000">
                  <a:srgbClr val="0078D4"/>
                </a:gs>
                <a:gs pos="100000">
                  <a:srgbClr val="49C5B1"/>
                </a:gs>
              </a:gsLst>
              <a:path path="circle">
                <a:fillToRect r="100000" b="100000"/>
              </a:path>
              <a:tileRect l="-100000" t="-100000"/>
            </a:gradFill>
            <a:headEnd type="none" w="med" len="med"/>
            <a:tailEnd type="none" w="med" len="med"/>
          </a:ln>
          <a:effectLst>
            <a:outerShdw blurRad="127000" dist="635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Segoe UI" pitchFamily="34" charset="0"/>
              <a:cs typeface="Segoe UI" pitchFamily="34" charset="0"/>
            </a:endParaRPr>
          </a:p>
        </p:txBody>
      </p:sp>
      <p:sp>
        <p:nvSpPr>
          <p:cNvPr id="2" name="Title 1">
            <a:extLst>
              <a:ext uri="{FF2B5EF4-FFF2-40B4-BE49-F238E27FC236}">
                <a16:creationId xmlns:a16="http://schemas.microsoft.com/office/drawing/2014/main" id="{D1413A7F-2582-5191-7514-92C9FA45B8A8}"/>
              </a:ext>
            </a:extLst>
          </p:cNvPr>
          <p:cNvSpPr>
            <a:spLocks noGrp="1"/>
          </p:cNvSpPr>
          <p:nvPr>
            <p:ph type="title"/>
          </p:nvPr>
        </p:nvSpPr>
        <p:spPr>
          <a:xfrm>
            <a:off x="588263" y="457200"/>
            <a:ext cx="11018520" cy="553998"/>
          </a:xfrm>
        </p:spPr>
        <p:txBody>
          <a:bodyPr/>
          <a:lstStyle/>
          <a:p>
            <a:r>
              <a:rPr lang="en-US"/>
              <a:t>Time could be </a:t>
            </a:r>
            <a:r>
              <a:rPr lang="en-US">
                <a:solidFill>
                  <a:srgbClr val="0078D4"/>
                </a:solidFill>
              </a:rPr>
              <a:t>better spent</a:t>
            </a:r>
          </a:p>
        </p:txBody>
      </p:sp>
      <p:sp>
        <p:nvSpPr>
          <p:cNvPr id="16" name="TextBox 15">
            <a:extLst>
              <a:ext uri="{FF2B5EF4-FFF2-40B4-BE49-F238E27FC236}">
                <a16:creationId xmlns:a16="http://schemas.microsoft.com/office/drawing/2014/main" id="{13AB86B7-D3F4-593B-3B0A-9453F87437D3}"/>
              </a:ext>
            </a:extLst>
          </p:cNvPr>
          <p:cNvSpPr txBox="1"/>
          <p:nvPr/>
        </p:nvSpPr>
        <p:spPr>
          <a:xfrm>
            <a:off x="1014942" y="3040536"/>
            <a:ext cx="1851226" cy="738664"/>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78D4"/>
                </a:solidFill>
                <a:effectLst/>
                <a:uLnTx/>
                <a:uFillTx/>
                <a:latin typeface="Segoe UI"/>
                <a:ea typeface="+mn-ea"/>
                <a:cs typeface="+mn-cs"/>
              </a:rPr>
              <a:t>Identifying</a:t>
            </a:r>
            <a:r>
              <a:rPr kumimoji="0" lang="en-US" sz="1600" b="0" i="0" u="none" strike="noStrike" kern="1200" cap="none" spc="0" normalizeH="0" baseline="0" noProof="0">
                <a:ln>
                  <a:noFill/>
                </a:ln>
                <a:solidFill>
                  <a:srgbClr val="000000"/>
                </a:solidFill>
                <a:effectLst/>
                <a:uLnTx/>
                <a:uFillTx/>
                <a:latin typeface="Segoe UI Semibold"/>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performance issues </a:t>
            </a:r>
            <a:br>
              <a:rPr kumimoji="0" lang="en-US" sz="1600" b="0" i="0" u="none" strike="noStrike" kern="1200" cap="none" spc="0" normalizeH="0" baseline="0" noProof="0">
                <a:ln>
                  <a:noFill/>
                </a:ln>
                <a:solidFill>
                  <a:srgbClr val="000000"/>
                </a:solidFill>
                <a:effectLst/>
                <a:uLnTx/>
                <a:uFillTx/>
                <a:latin typeface="Segoe UI Semibold"/>
                <a:ea typeface="+mn-ea"/>
                <a:cs typeface="+mn-cs"/>
              </a:rPr>
            </a:br>
            <a:r>
              <a:rPr kumimoji="0" lang="en-US" sz="1600" b="0" i="0" u="none" strike="noStrike" kern="1200" cap="none" spc="0" normalizeH="0" baseline="0" noProof="0">
                <a:ln>
                  <a:noFill/>
                </a:ln>
                <a:solidFill>
                  <a:srgbClr val="000000"/>
                </a:solidFill>
                <a:effectLst/>
                <a:uLnTx/>
                <a:uFillTx/>
                <a:latin typeface="Segoe UI Semibold"/>
                <a:ea typeface="+mn-ea"/>
                <a:cs typeface="+mn-cs"/>
              </a:rPr>
              <a:t>and opportunities</a:t>
            </a:r>
          </a:p>
        </p:txBody>
      </p:sp>
      <p:sp>
        <p:nvSpPr>
          <p:cNvPr id="17" name="TextBox 16">
            <a:extLst>
              <a:ext uri="{FF2B5EF4-FFF2-40B4-BE49-F238E27FC236}">
                <a16:creationId xmlns:a16="http://schemas.microsoft.com/office/drawing/2014/main" id="{FE57FBE5-811C-229C-CAA3-D14288AAB5FA}"/>
              </a:ext>
            </a:extLst>
          </p:cNvPr>
          <p:cNvSpPr txBox="1"/>
          <p:nvPr/>
        </p:nvSpPr>
        <p:spPr>
          <a:xfrm>
            <a:off x="3662350" y="3040536"/>
            <a:ext cx="1676584" cy="738664"/>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78D4"/>
                </a:solidFill>
                <a:effectLst/>
                <a:uLnTx/>
                <a:uFillTx/>
                <a:latin typeface="Segoe UI"/>
                <a:ea typeface="+mn-ea"/>
                <a:cs typeface="+mn-cs"/>
              </a:rPr>
              <a:t>Enhancing</a:t>
            </a:r>
            <a:r>
              <a:rPr kumimoji="0" lang="en-US" sz="1600" b="0" i="0" u="none" strike="noStrike" kern="1200" cap="none" spc="0" normalizeH="0" baseline="0" noProof="0">
                <a:ln>
                  <a:noFill/>
                </a:ln>
                <a:solidFill>
                  <a:srgbClr val="000000"/>
                </a:solidFill>
                <a:effectLst/>
                <a:uLnTx/>
                <a:uFillTx/>
                <a:latin typeface="Segoe UI Semibold"/>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internal data with external insights</a:t>
            </a:r>
          </a:p>
        </p:txBody>
      </p:sp>
      <p:sp>
        <p:nvSpPr>
          <p:cNvPr id="18" name="TextBox 17">
            <a:extLst>
              <a:ext uri="{FF2B5EF4-FFF2-40B4-BE49-F238E27FC236}">
                <a16:creationId xmlns:a16="http://schemas.microsoft.com/office/drawing/2014/main" id="{7E7B5583-EDAB-FEF0-444E-CD94D9B945A8}"/>
              </a:ext>
            </a:extLst>
          </p:cNvPr>
          <p:cNvSpPr txBox="1"/>
          <p:nvPr/>
        </p:nvSpPr>
        <p:spPr>
          <a:xfrm>
            <a:off x="6135115" y="3040536"/>
            <a:ext cx="1850740" cy="738664"/>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78D4"/>
                </a:solidFill>
                <a:effectLst/>
                <a:uLnTx/>
                <a:uFillTx/>
                <a:latin typeface="Segoe UI"/>
                <a:ea typeface="+mn-ea"/>
                <a:cs typeface="+mn-cs"/>
              </a:rPr>
              <a:t>Negotiating</a:t>
            </a:r>
            <a:r>
              <a:rPr kumimoji="0" lang="en-US" sz="1600" b="0" i="0" u="none" strike="noStrike" kern="1200" cap="none" spc="0" normalizeH="0" baseline="0" noProof="0">
                <a:ln>
                  <a:noFill/>
                </a:ln>
                <a:solidFill>
                  <a:srgbClr val="000000"/>
                </a:solidFill>
                <a:effectLst/>
                <a:uLnTx/>
                <a:uFillTx/>
                <a:latin typeface="Segoe UI Semibold"/>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better terms or </a:t>
            </a:r>
            <a:br>
              <a:rPr kumimoji="0" lang="en-US" sz="1600" b="0" i="0" u="none" strike="noStrike" kern="1200" cap="none" spc="0" normalizeH="0" baseline="0" noProof="0">
                <a:ln>
                  <a:noFill/>
                </a:ln>
                <a:solidFill>
                  <a:srgbClr val="000000"/>
                </a:solidFill>
                <a:effectLst/>
                <a:uLnTx/>
                <a:uFillTx/>
                <a:latin typeface="Segoe UI Semibold"/>
                <a:ea typeface="+mn-ea"/>
                <a:cs typeface="+mn-cs"/>
              </a:rPr>
            </a:br>
            <a:r>
              <a:rPr kumimoji="0" lang="en-US" sz="1600" b="0" i="0" u="none" strike="noStrike" kern="1200" cap="none" spc="0" normalizeH="0" baseline="0" noProof="0">
                <a:ln>
                  <a:noFill/>
                </a:ln>
                <a:solidFill>
                  <a:srgbClr val="000000"/>
                </a:solidFill>
                <a:effectLst/>
                <a:uLnTx/>
                <a:uFillTx/>
                <a:latin typeface="Segoe UI Semibold"/>
                <a:ea typeface="+mn-ea"/>
                <a:cs typeface="+mn-cs"/>
              </a:rPr>
              <a:t>prices with vendors </a:t>
            </a:r>
          </a:p>
        </p:txBody>
      </p:sp>
      <p:sp>
        <p:nvSpPr>
          <p:cNvPr id="19" name="TextBox 18">
            <a:extLst>
              <a:ext uri="{FF2B5EF4-FFF2-40B4-BE49-F238E27FC236}">
                <a16:creationId xmlns:a16="http://schemas.microsoft.com/office/drawing/2014/main" id="{A2FC86E6-1160-3660-DAD0-AA1A79C90A6D}"/>
              </a:ext>
            </a:extLst>
          </p:cNvPr>
          <p:cNvSpPr txBox="1"/>
          <p:nvPr/>
        </p:nvSpPr>
        <p:spPr>
          <a:xfrm>
            <a:off x="1977704" y="4201850"/>
            <a:ext cx="2264412" cy="984885"/>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78D4"/>
                </a:solidFill>
                <a:effectLst/>
                <a:uLnTx/>
                <a:uFillTx/>
                <a:latin typeface="Segoe UI"/>
                <a:ea typeface="+mn-ea"/>
                <a:cs typeface="+mn-cs"/>
              </a:rPr>
              <a:t>Developing</a:t>
            </a:r>
            <a:r>
              <a:rPr kumimoji="0" lang="en-US" sz="1600" b="0" i="0" u="none" strike="noStrike" kern="1200" cap="none" spc="0" normalizeH="0" baseline="0" noProof="0">
                <a:ln>
                  <a:noFill/>
                </a:ln>
                <a:solidFill>
                  <a:srgbClr val="000000"/>
                </a:solidFill>
                <a:effectLst/>
                <a:uLnTx/>
                <a:uFillTx/>
                <a:latin typeface="Segoe UI Semibold"/>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and communicate KPIs </a:t>
            </a:r>
            <a:br>
              <a:rPr kumimoji="0" lang="en-US" sz="1600" b="0" i="0" u="none" strike="noStrike" kern="1200" cap="none" spc="0" normalizeH="0" baseline="0" noProof="0">
                <a:ln>
                  <a:noFill/>
                </a:ln>
                <a:solidFill>
                  <a:srgbClr val="000000"/>
                </a:solidFill>
                <a:effectLst/>
                <a:uLnTx/>
                <a:uFillTx/>
                <a:latin typeface="Segoe UI Semibold"/>
                <a:ea typeface="+mn-ea"/>
                <a:cs typeface="+mn-cs"/>
              </a:rPr>
            </a:br>
            <a:r>
              <a:rPr kumimoji="0" lang="en-US" sz="1600" b="0" i="0" u="none" strike="noStrike" kern="1200" cap="none" spc="0" normalizeH="0" baseline="0" noProof="0">
                <a:ln>
                  <a:noFill/>
                </a:ln>
                <a:solidFill>
                  <a:srgbClr val="000000"/>
                </a:solidFill>
                <a:effectLst/>
                <a:uLnTx/>
                <a:uFillTx/>
                <a:latin typeface="Segoe UI Semibold"/>
                <a:ea typeface="+mn-ea"/>
                <a:cs typeface="+mn-cs"/>
              </a:rPr>
              <a:t>for cross-organization </a:t>
            </a:r>
            <a:br>
              <a:rPr kumimoji="0" lang="en-US" sz="1600" b="0" i="0" u="none" strike="noStrike" kern="1200" cap="none" spc="0" normalizeH="0" baseline="0" noProof="0">
                <a:ln>
                  <a:noFill/>
                </a:ln>
                <a:solidFill>
                  <a:srgbClr val="000000"/>
                </a:solidFill>
                <a:effectLst/>
                <a:uLnTx/>
                <a:uFillTx/>
                <a:latin typeface="Segoe UI Semibold"/>
                <a:ea typeface="+mn-ea"/>
                <a:cs typeface="+mn-cs"/>
              </a:rPr>
            </a:br>
            <a:r>
              <a:rPr kumimoji="0" lang="en-US" sz="1600" b="0" i="0" u="none" strike="noStrike" kern="1200" cap="none" spc="0" normalizeH="0" baseline="0" noProof="0">
                <a:ln>
                  <a:noFill/>
                </a:ln>
                <a:solidFill>
                  <a:srgbClr val="000000"/>
                </a:solidFill>
                <a:effectLst/>
                <a:uLnTx/>
                <a:uFillTx/>
                <a:latin typeface="Segoe UI Semibold"/>
                <a:ea typeface="+mn-ea"/>
                <a:cs typeface="+mn-cs"/>
              </a:rPr>
              <a:t>use of resources</a:t>
            </a:r>
          </a:p>
        </p:txBody>
      </p:sp>
      <p:sp>
        <p:nvSpPr>
          <p:cNvPr id="20" name="TextBox 19">
            <a:extLst>
              <a:ext uri="{FF2B5EF4-FFF2-40B4-BE49-F238E27FC236}">
                <a16:creationId xmlns:a16="http://schemas.microsoft.com/office/drawing/2014/main" id="{C87997BF-B530-8D09-5F52-0A1DFEFFE7F0}"/>
              </a:ext>
            </a:extLst>
          </p:cNvPr>
          <p:cNvSpPr txBox="1"/>
          <p:nvPr/>
        </p:nvSpPr>
        <p:spPr>
          <a:xfrm>
            <a:off x="4974274" y="4201850"/>
            <a:ext cx="2048818" cy="984885"/>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78D4"/>
                </a:solidFill>
                <a:effectLst/>
                <a:uLnTx/>
                <a:uFillTx/>
                <a:latin typeface="Segoe UI"/>
                <a:ea typeface="+mn-ea"/>
                <a:cs typeface="+mn-cs"/>
              </a:rPr>
              <a:t>Supporting</a:t>
            </a:r>
            <a:r>
              <a:rPr kumimoji="0" lang="en-US" sz="1600" b="0" i="0" u="none" strike="noStrike" kern="1200" cap="none" spc="0" normalizeH="0" baseline="0" noProof="0">
                <a:ln>
                  <a:noFill/>
                </a:ln>
                <a:solidFill>
                  <a:srgbClr val="000000"/>
                </a:solidFill>
                <a:effectLst/>
                <a:uLnTx/>
                <a:uFillTx/>
                <a:latin typeface="Segoe UI Semibold"/>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ad-hoc reporting for specific and unique requests and issues</a:t>
            </a:r>
          </a:p>
        </p:txBody>
      </p:sp>
      <p:grpSp>
        <p:nvGrpSpPr>
          <p:cNvPr id="21" name="Group 20">
            <a:extLst>
              <a:ext uri="{FF2B5EF4-FFF2-40B4-BE49-F238E27FC236}">
                <a16:creationId xmlns:a16="http://schemas.microsoft.com/office/drawing/2014/main" id="{D2FB2C8B-9105-5C46-76F8-D686F9D05007}"/>
              </a:ext>
              <a:ext uri="{C183D7F6-B498-43B3-948B-1728B52AA6E4}">
                <adec:decorative xmlns:adec="http://schemas.microsoft.com/office/drawing/2017/decorative" val="1"/>
              </a:ext>
            </a:extLst>
          </p:cNvPr>
          <p:cNvGrpSpPr/>
          <p:nvPr/>
        </p:nvGrpSpPr>
        <p:grpSpPr>
          <a:xfrm>
            <a:off x="3909800" y="1436688"/>
            <a:ext cx="1181197" cy="1181197"/>
            <a:chOff x="901364" y="2905415"/>
            <a:chExt cx="914400" cy="914400"/>
          </a:xfrm>
        </p:grpSpPr>
        <p:sp>
          <p:nvSpPr>
            <p:cNvPr id="22" name="Rectangle: Rounded Corners 64">
              <a:extLst>
                <a:ext uri="{FF2B5EF4-FFF2-40B4-BE49-F238E27FC236}">
                  <a16:creationId xmlns:a16="http://schemas.microsoft.com/office/drawing/2014/main" id="{305427BC-9AC9-9E29-7542-48F05CC49010}"/>
                </a:ext>
              </a:extLst>
            </p:cNvPr>
            <p:cNvSpPr/>
            <p:nvPr/>
          </p:nvSpPr>
          <p:spPr bwMode="auto">
            <a:xfrm>
              <a:off x="901364" y="2905415"/>
              <a:ext cx="914400" cy="914400"/>
            </a:xfrm>
            <a:prstGeom prst="ellipse">
              <a:avLst/>
            </a:prstGeom>
            <a:gradFill flip="none" rotWithShape="1">
              <a:gsLst>
                <a:gs pos="6000">
                  <a:srgbClr val="F4364C"/>
                </a:gs>
                <a:gs pos="30000">
                  <a:srgbClr val="C03BC4"/>
                </a:gs>
                <a:gs pos="52000">
                  <a:srgbClr val="8661C5"/>
                </a:gs>
                <a:gs pos="92000">
                  <a:srgbClr val="49C5B1"/>
                </a:gs>
                <a:gs pos="70000">
                  <a:srgbClr val="0078D4"/>
                </a:gs>
              </a:gsLst>
              <a:path path="circle">
                <a:fillToRect r="100000" b="100000"/>
              </a:path>
              <a:tileRect l="-100000" t="-100000"/>
            </a:gradFill>
            <a:ln w="23416" cap="flat">
              <a:noFill/>
              <a:prstDash val="solid"/>
              <a:miter/>
            </a:ln>
            <a:effectLst>
              <a:outerShdw blurRad="190500" dist="139700" dir="4260000" sx="102000" sy="102000" algn="ctr" rotWithShape="0">
                <a:prstClr val="black">
                  <a:alpha val="2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23" name="Graphic 10">
              <a:extLst>
                <a:ext uri="{FF2B5EF4-FFF2-40B4-BE49-F238E27FC236}">
                  <a16:creationId xmlns:a16="http://schemas.microsoft.com/office/drawing/2014/main" id="{B8DFE642-03FB-79F0-D44A-82CAE4E6AC46}"/>
                </a:ext>
              </a:extLst>
            </p:cNvPr>
            <p:cNvSpPr/>
            <p:nvPr/>
          </p:nvSpPr>
          <p:spPr>
            <a:xfrm>
              <a:off x="1162873" y="3111759"/>
              <a:ext cx="391383" cy="539813"/>
            </a:xfrm>
            <a:custGeom>
              <a:avLst/>
              <a:gdLst>
                <a:gd name="connsiteX0" fmla="*/ 102756 w 138112"/>
                <a:gd name="connsiteY0" fmla="*/ 161906 h 190490"/>
                <a:gd name="connsiteX1" fmla="*/ 99993 w 138112"/>
                <a:gd name="connsiteY1" fmla="*/ 173898 h 190490"/>
                <a:gd name="connsiteX2" fmla="*/ 80753 w 138112"/>
                <a:gd name="connsiteY2" fmla="*/ 190424 h 190490"/>
                <a:gd name="connsiteX3" fmla="*/ 79105 w 138112"/>
                <a:gd name="connsiteY3" fmla="*/ 190490 h 190490"/>
                <a:gd name="connsiteX4" fmla="*/ 58998 w 138112"/>
                <a:gd name="connsiteY4" fmla="*/ 190490 h 190490"/>
                <a:gd name="connsiteX5" fmla="*/ 38548 w 138112"/>
                <a:gd name="connsiteY5" fmla="*/ 175470 h 190490"/>
                <a:gd name="connsiteX6" fmla="*/ 38110 w 138112"/>
                <a:gd name="connsiteY6" fmla="*/ 173879 h 190490"/>
                <a:gd name="connsiteX7" fmla="*/ 35347 w 138112"/>
                <a:gd name="connsiteY7" fmla="*/ 161906 h 190490"/>
                <a:gd name="connsiteX8" fmla="*/ 102756 w 138112"/>
                <a:gd name="connsiteY8" fmla="*/ 161906 h 190490"/>
                <a:gd name="connsiteX9" fmla="*/ 69056 w 138112"/>
                <a:gd name="connsiteY9" fmla="*/ 0 h 190490"/>
                <a:gd name="connsiteX10" fmla="*/ 138113 w 138112"/>
                <a:gd name="connsiteY10" fmla="*/ 69056 h 190490"/>
                <a:gd name="connsiteX11" fmla="*/ 111776 w 138112"/>
                <a:gd name="connsiteY11" fmla="*/ 124682 h 190490"/>
                <a:gd name="connsiteX12" fmla="*/ 111100 w 138112"/>
                <a:gd name="connsiteY12" fmla="*/ 125873 h 190490"/>
                <a:gd name="connsiteX13" fmla="*/ 106070 w 138112"/>
                <a:gd name="connsiteY13" fmla="*/ 147618 h 190490"/>
                <a:gd name="connsiteX14" fmla="*/ 32042 w 138112"/>
                <a:gd name="connsiteY14" fmla="*/ 147618 h 190490"/>
                <a:gd name="connsiteX15" fmla="*/ 27032 w 138112"/>
                <a:gd name="connsiteY15" fmla="*/ 125873 h 190490"/>
                <a:gd name="connsiteX16" fmla="*/ 26356 w 138112"/>
                <a:gd name="connsiteY16" fmla="*/ 124692 h 190490"/>
                <a:gd name="connsiteX17" fmla="*/ 0 w 138112"/>
                <a:gd name="connsiteY17" fmla="*/ 69047 h 190490"/>
                <a:gd name="connsiteX18" fmla="*/ 69056 w 138112"/>
                <a:gd name="connsiteY18" fmla="*/ 0 h 190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8112" h="190490">
                  <a:moveTo>
                    <a:pt x="102756" y="161906"/>
                  </a:moveTo>
                  <a:lnTo>
                    <a:pt x="99993" y="173898"/>
                  </a:lnTo>
                  <a:cubicBezTo>
                    <a:pt x="97878" y="183018"/>
                    <a:pt x="90088" y="189709"/>
                    <a:pt x="80753" y="190424"/>
                  </a:cubicBezTo>
                  <a:lnTo>
                    <a:pt x="79105" y="190490"/>
                  </a:lnTo>
                  <a:lnTo>
                    <a:pt x="58998" y="190490"/>
                  </a:lnTo>
                  <a:cubicBezTo>
                    <a:pt x="49631" y="190491"/>
                    <a:pt x="41349" y="184408"/>
                    <a:pt x="38548" y="175470"/>
                  </a:cubicBezTo>
                  <a:lnTo>
                    <a:pt x="38110" y="173879"/>
                  </a:lnTo>
                  <a:lnTo>
                    <a:pt x="35347" y="161906"/>
                  </a:lnTo>
                  <a:lnTo>
                    <a:pt x="102756" y="161906"/>
                  </a:lnTo>
                  <a:close/>
                  <a:moveTo>
                    <a:pt x="69056" y="0"/>
                  </a:moveTo>
                  <a:cubicBezTo>
                    <a:pt x="107195" y="0"/>
                    <a:pt x="138113" y="30918"/>
                    <a:pt x="138113" y="69056"/>
                  </a:cubicBezTo>
                  <a:cubicBezTo>
                    <a:pt x="138113" y="89402"/>
                    <a:pt x="129197" y="108042"/>
                    <a:pt x="111776" y="124682"/>
                  </a:cubicBezTo>
                  <a:cubicBezTo>
                    <a:pt x="111439" y="125004"/>
                    <a:pt x="111204" y="125418"/>
                    <a:pt x="111100" y="125873"/>
                  </a:cubicBezTo>
                  <a:lnTo>
                    <a:pt x="106070" y="147618"/>
                  </a:lnTo>
                  <a:lnTo>
                    <a:pt x="32042" y="147618"/>
                  </a:lnTo>
                  <a:lnTo>
                    <a:pt x="27032" y="125873"/>
                  </a:lnTo>
                  <a:cubicBezTo>
                    <a:pt x="26926" y="125422"/>
                    <a:pt x="26691" y="125011"/>
                    <a:pt x="26356" y="124692"/>
                  </a:cubicBezTo>
                  <a:cubicBezTo>
                    <a:pt x="8925" y="108042"/>
                    <a:pt x="0" y="89402"/>
                    <a:pt x="0" y="69047"/>
                  </a:cubicBezTo>
                  <a:cubicBezTo>
                    <a:pt x="5" y="30912"/>
                    <a:pt x="30921" y="0"/>
                    <a:pt x="69056" y="0"/>
                  </a:cubicBezTo>
                  <a:close/>
                </a:path>
              </a:pathLst>
            </a:custGeom>
            <a:solidFill>
              <a:schemeClr val="bg1"/>
            </a:solidFill>
            <a:ln w="23416"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 name="Group 6" descr="13%">
            <a:extLst>
              <a:ext uri="{FF2B5EF4-FFF2-40B4-BE49-F238E27FC236}">
                <a16:creationId xmlns:a16="http://schemas.microsoft.com/office/drawing/2014/main" id="{8CA1BA96-A1E9-50EE-8F1B-7C741FAD8AD7}"/>
              </a:ext>
            </a:extLst>
          </p:cNvPr>
          <p:cNvGrpSpPr/>
          <p:nvPr/>
        </p:nvGrpSpPr>
        <p:grpSpPr>
          <a:xfrm>
            <a:off x="9418595" y="2367078"/>
            <a:ext cx="1417026" cy="1417026"/>
            <a:chOff x="9444117" y="2680964"/>
            <a:chExt cx="1417026" cy="1417026"/>
          </a:xfrm>
        </p:grpSpPr>
        <p:sp>
          <p:nvSpPr>
            <p:cNvPr id="8" name="Rectangle 7">
              <a:extLst>
                <a:ext uri="{FF2B5EF4-FFF2-40B4-BE49-F238E27FC236}">
                  <a16:creationId xmlns:a16="http://schemas.microsoft.com/office/drawing/2014/main" id="{81D2D7CD-F429-8EAD-AE89-98422744866E}"/>
                </a:ext>
              </a:extLst>
            </p:cNvPr>
            <p:cNvSpPr/>
            <p:nvPr/>
          </p:nvSpPr>
          <p:spPr bwMode="auto">
            <a:xfrm>
              <a:off x="9558860" y="2973072"/>
              <a:ext cx="1187541" cy="832809"/>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196EBF"/>
                  </a:solidFill>
                  <a:effectLst/>
                  <a:uLnTx/>
                  <a:uFillTx/>
                  <a:latin typeface="Segoe UI Semibold" panose="020B0702040204020203" pitchFamily="34" charset="0"/>
                  <a:ea typeface="+mn-ea"/>
                  <a:cs typeface="Segoe UI Semibold" panose="020B0702040204020203" pitchFamily="34" charset="0"/>
                </a:rPr>
                <a:t>13%</a:t>
              </a:r>
            </a:p>
          </p:txBody>
        </p:sp>
        <p:grpSp>
          <p:nvGrpSpPr>
            <p:cNvPr id="9" name="Group 8">
              <a:extLst>
                <a:ext uri="{FF2B5EF4-FFF2-40B4-BE49-F238E27FC236}">
                  <a16:creationId xmlns:a16="http://schemas.microsoft.com/office/drawing/2014/main" id="{2F508235-C8C0-A701-EEB3-87654DD8CC2E}"/>
                </a:ext>
              </a:extLst>
            </p:cNvPr>
            <p:cNvGrpSpPr/>
            <p:nvPr/>
          </p:nvGrpSpPr>
          <p:grpSpPr>
            <a:xfrm>
              <a:off x="9444117" y="2680964"/>
              <a:ext cx="1417026" cy="1417026"/>
              <a:chOff x="7105650" y="1543050"/>
              <a:chExt cx="2437149" cy="2437149"/>
            </a:xfrm>
          </p:grpSpPr>
          <p:sp>
            <p:nvSpPr>
              <p:cNvPr id="10" name="Block Arc 9">
                <a:extLst>
                  <a:ext uri="{FF2B5EF4-FFF2-40B4-BE49-F238E27FC236}">
                    <a16:creationId xmlns:a16="http://schemas.microsoft.com/office/drawing/2014/main" id="{B627A74C-B486-A0B8-27BC-E2F0B57ED8B0}"/>
                  </a:ext>
                </a:extLst>
              </p:cNvPr>
              <p:cNvSpPr/>
              <p:nvPr/>
            </p:nvSpPr>
            <p:spPr bwMode="auto">
              <a:xfrm>
                <a:off x="7105650" y="1543050"/>
                <a:ext cx="2437149" cy="2437149"/>
              </a:xfrm>
              <a:prstGeom prst="blockArc">
                <a:avLst>
                  <a:gd name="adj1" fmla="val 16201750"/>
                  <a:gd name="adj2" fmla="val 16163786"/>
                  <a:gd name="adj3" fmla="val 11697"/>
                </a:avLst>
              </a:prstGeom>
              <a:solidFill>
                <a:schemeClr val="bg1"/>
              </a:solidFill>
              <a:ln>
                <a:noFill/>
              </a:ln>
              <a:effectLst>
                <a:outerShdw blurRad="127000" dist="127000" dir="2700000" algn="tl"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err="1">
                  <a:ln>
                    <a:noFill/>
                  </a:ln>
                  <a:solidFill>
                    <a:srgbClr val="FFFFFF"/>
                  </a:solidFill>
                  <a:effectLst/>
                  <a:uLnTx/>
                  <a:uFillTx/>
                  <a:latin typeface="Segoe UI"/>
                  <a:ea typeface="+mn-ea"/>
                  <a:cs typeface="+mn-cs"/>
                </a:endParaRPr>
              </a:p>
            </p:txBody>
          </p:sp>
          <p:sp>
            <p:nvSpPr>
              <p:cNvPr id="11" name="Block Arc 10">
                <a:extLst>
                  <a:ext uri="{FF2B5EF4-FFF2-40B4-BE49-F238E27FC236}">
                    <a16:creationId xmlns:a16="http://schemas.microsoft.com/office/drawing/2014/main" id="{E671E06B-896B-DE99-A095-1913D128B340}"/>
                  </a:ext>
                </a:extLst>
              </p:cNvPr>
              <p:cNvSpPr/>
              <p:nvPr/>
            </p:nvSpPr>
            <p:spPr bwMode="auto">
              <a:xfrm>
                <a:off x="7105650" y="1543050"/>
                <a:ext cx="2437149" cy="2437149"/>
              </a:xfrm>
              <a:prstGeom prst="blockArc">
                <a:avLst>
                  <a:gd name="adj1" fmla="val 16201750"/>
                  <a:gd name="adj2" fmla="val 19162818"/>
                  <a:gd name="adj3" fmla="val 11719"/>
                </a:avLst>
              </a:prstGeom>
              <a:gradFill flip="none" rotWithShape="1">
                <a:gsLst>
                  <a:gs pos="0">
                    <a:srgbClr val="F4364C"/>
                  </a:gs>
                  <a:gs pos="25000">
                    <a:srgbClr val="C03BC4"/>
                  </a:gs>
                  <a:gs pos="52000">
                    <a:srgbClr val="8661C5"/>
                  </a:gs>
                  <a:gs pos="98000">
                    <a:srgbClr val="49C5B1"/>
                  </a:gs>
                  <a:gs pos="77000">
                    <a:srgbClr val="0078D4"/>
                  </a:gs>
                </a:gsLst>
                <a:lin ang="1800000" scaled="0"/>
                <a:tileRect/>
              </a:gradFill>
              <a:ln>
                <a:noFill/>
              </a:ln>
              <a:effectLst>
                <a:outerShdw blurRad="38100" dist="38100" dir="8100000" algn="tr" rotWithShape="0">
                  <a:prstClr val="black">
                    <a:alpha val="2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err="1">
                  <a:ln>
                    <a:noFill/>
                  </a:ln>
                  <a:solidFill>
                    <a:srgbClr val="FFFFFF"/>
                  </a:solidFill>
                  <a:effectLst/>
                  <a:uLnTx/>
                  <a:uFillTx/>
                  <a:latin typeface="Segoe UI"/>
                  <a:ea typeface="+mn-ea"/>
                  <a:cs typeface="+mn-cs"/>
                </a:endParaRPr>
              </a:p>
            </p:txBody>
          </p:sp>
        </p:grpSp>
      </p:grpSp>
      <p:sp>
        <p:nvSpPr>
          <p:cNvPr id="24" name="Rectangle 23">
            <a:extLst>
              <a:ext uri="{FF2B5EF4-FFF2-40B4-BE49-F238E27FC236}">
                <a16:creationId xmlns:a16="http://schemas.microsoft.com/office/drawing/2014/main" id="{04CDBACC-09EC-32B1-C5DA-6F4A2B755FAF}"/>
              </a:ext>
            </a:extLst>
          </p:cNvPr>
          <p:cNvSpPr/>
          <p:nvPr/>
        </p:nvSpPr>
        <p:spPr bwMode="auto">
          <a:xfrm>
            <a:off x="9085850" y="3957304"/>
            <a:ext cx="2082516" cy="121458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ts val="60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Only 13% of organizations identify performance issues before they hit financials.</a:t>
            </a:r>
          </a:p>
        </p:txBody>
      </p:sp>
      <p:sp>
        <p:nvSpPr>
          <p:cNvPr id="3" name="TextBox 2">
            <a:extLst>
              <a:ext uri="{FF2B5EF4-FFF2-40B4-BE49-F238E27FC236}">
                <a16:creationId xmlns:a16="http://schemas.microsoft.com/office/drawing/2014/main" id="{446290DC-AAF7-D7C0-9366-6385DAAB4E13}"/>
              </a:ext>
            </a:extLst>
          </p:cNvPr>
          <p:cNvSpPr txBox="1"/>
          <p:nvPr/>
        </p:nvSpPr>
        <p:spPr>
          <a:xfrm>
            <a:off x="9085850" y="5379859"/>
            <a:ext cx="1959606" cy="307777"/>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chemeClr val="tx1">
                    <a:alpha val="50000"/>
                  </a:schemeClr>
                </a:solidFill>
                <a:effectLst/>
                <a:uLnTx/>
                <a:uFillTx/>
                <a:latin typeface="Segoe UI" panose="020B0502040204020203" pitchFamily="34" charset="0"/>
                <a:ea typeface="+mn-ea"/>
                <a:cs typeface="Segoe UI" panose="020B0502040204020203" pitchFamily="34" charset="0"/>
                <a:hlinkClick r:id="rId3">
                  <a:extLst>
                    <a:ext uri="{A12FA001-AC4F-418D-AE19-62706E023703}">
                      <ahyp:hlinkClr xmlns:ahyp="http://schemas.microsoft.com/office/drawing/2018/hyperlinkcolor" val="tx"/>
                    </a:ext>
                  </a:extLst>
                </a:hlinkClick>
              </a:rPr>
              <a:t>Source</a:t>
            </a:r>
            <a:r>
              <a:rPr kumimoji="0" lang="en-US" sz="1000" b="0" i="0" u="none" strike="noStrike" kern="1200" cap="none" spc="0" normalizeH="0" baseline="0" noProof="0">
                <a:ln>
                  <a:noFill/>
                </a:ln>
                <a:solidFill>
                  <a:schemeClr val="tx1">
                    <a:alpha val="50000"/>
                  </a:schemeClr>
                </a:solidFill>
                <a:effectLst/>
                <a:uLnTx/>
                <a:uFillTx/>
                <a:latin typeface="Segoe UI" panose="020B0502040204020203" pitchFamily="34" charset="0"/>
                <a:ea typeface="+mn-ea"/>
                <a:cs typeface="Segoe UI" panose="020B0502040204020203" pitchFamily="34" charset="0"/>
              </a:rPr>
              <a:t>: Gartner: Managing Business Performance in Finance</a:t>
            </a:r>
          </a:p>
        </p:txBody>
      </p:sp>
    </p:spTree>
    <p:extLst>
      <p:ext uri="{BB962C8B-B14F-4D97-AF65-F5344CB8AC3E}">
        <p14:creationId xmlns:p14="http://schemas.microsoft.com/office/powerpoint/2010/main" val="387663186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42" presetClass="path" presetSubtype="0" decel="100000" fill="hold" nodeType="withEffect">
                                  <p:stCondLst>
                                    <p:cond delay="1000"/>
                                  </p:stCondLst>
                                  <p:childTnLst>
                                    <p:animMotion origin="layout" path="M 1.25E-6 2.59259E-6 L 1.25E-6 0.03541 " pathEditMode="relative" rAng="0" ptsTypes="AA">
                                      <p:cBhvr>
                                        <p:cTn id="15" dur="700" spd="-100000" fill="hold"/>
                                        <p:tgtEl>
                                          <p:spTgt spid="7"/>
                                        </p:tgtEl>
                                        <p:attrNameLst>
                                          <p:attrName>ppt_x</p:attrName>
                                          <p:attrName>ppt_y</p:attrName>
                                        </p:attrNameLst>
                                      </p:cBhvr>
                                      <p:rCtr x="0" y="1759"/>
                                    </p:animMotion>
                                  </p:childTnLst>
                                </p:cTn>
                              </p:par>
                              <p:par>
                                <p:cTn id="16" presetID="10" presetClass="entr" presetSubtype="0" fill="hold" grpId="0" nodeType="withEffect">
                                  <p:stCondLst>
                                    <p:cond delay="100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par>
                                <p:cTn id="19" presetID="42" presetClass="path" presetSubtype="0" decel="100000" fill="hold" grpId="1" nodeType="withEffect">
                                  <p:stCondLst>
                                    <p:cond delay="1000"/>
                                  </p:stCondLst>
                                  <p:childTnLst>
                                    <p:animMotion origin="layout" path="M 1.25E-6 2.59259E-6 L 1.25E-6 0.03541 " pathEditMode="relative" rAng="0" ptsTypes="AA">
                                      <p:cBhvr>
                                        <p:cTn id="20" dur="700" spd="-100000" fill="hold"/>
                                        <p:tgtEl>
                                          <p:spTgt spid="24"/>
                                        </p:tgtEl>
                                        <p:attrNameLst>
                                          <p:attrName>ppt_x</p:attrName>
                                          <p:attrName>ppt_y</p:attrName>
                                        </p:attrNameLst>
                                      </p:cBhvr>
                                      <p:rCtr x="0" y="1759"/>
                                    </p:animMotion>
                                  </p:childTnLst>
                                </p:cTn>
                              </p:par>
                              <p:par>
                                <p:cTn id="21" presetID="10" presetClass="entr" presetSubtype="0" fill="hold" grpId="0" nodeType="withEffect">
                                  <p:stCondLst>
                                    <p:cond delay="125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25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42" presetClass="path" presetSubtype="0" decel="100000" fill="hold" grpId="1" nodeType="withEffect">
                                  <p:stCondLst>
                                    <p:cond delay="250"/>
                                  </p:stCondLst>
                                  <p:childTnLst>
                                    <p:animMotion origin="layout" path="M 1.25E-6 2.59259E-6 L 1.25E-6 0.03541 " pathEditMode="relative" rAng="0" ptsTypes="AA">
                                      <p:cBhvr>
                                        <p:cTn id="31" dur="700" spd="-100000" fill="hold"/>
                                        <p:tgtEl>
                                          <p:spTgt spid="16"/>
                                        </p:tgtEl>
                                        <p:attrNameLst>
                                          <p:attrName>ppt_x</p:attrName>
                                          <p:attrName>ppt_y</p:attrName>
                                        </p:attrNameLst>
                                      </p:cBhvr>
                                      <p:rCtr x="0" y="1759"/>
                                    </p:animMotion>
                                  </p:childTnLst>
                                </p:cTn>
                              </p:par>
                              <p:par>
                                <p:cTn id="32" presetID="10" presetClass="entr" presetSubtype="0" fill="hold" grpId="0" nodeType="withEffect">
                                  <p:stCondLst>
                                    <p:cond delay="25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42" presetClass="path" presetSubtype="0" decel="100000" fill="hold" grpId="1" nodeType="withEffect">
                                  <p:stCondLst>
                                    <p:cond delay="250"/>
                                  </p:stCondLst>
                                  <p:childTnLst>
                                    <p:animMotion origin="layout" path="M 1.25E-6 2.59259E-6 L 1.25E-6 0.03541 " pathEditMode="relative" rAng="0" ptsTypes="AA">
                                      <p:cBhvr>
                                        <p:cTn id="36" dur="700" spd="-100000" fill="hold"/>
                                        <p:tgtEl>
                                          <p:spTgt spid="17"/>
                                        </p:tgtEl>
                                        <p:attrNameLst>
                                          <p:attrName>ppt_x</p:attrName>
                                          <p:attrName>ppt_y</p:attrName>
                                        </p:attrNameLst>
                                      </p:cBhvr>
                                      <p:rCtr x="0" y="1759"/>
                                    </p:animMotion>
                                  </p:childTnLst>
                                </p:cTn>
                              </p:par>
                              <p:par>
                                <p:cTn id="37" presetID="10" presetClass="entr" presetSubtype="0" fill="hold" grpId="0" nodeType="with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42" presetClass="path" presetSubtype="0" decel="100000" fill="hold" grpId="1" nodeType="withEffect">
                                  <p:stCondLst>
                                    <p:cond delay="250"/>
                                  </p:stCondLst>
                                  <p:childTnLst>
                                    <p:animMotion origin="layout" path="M 1.25E-6 2.59259E-6 L 1.25E-6 0.03541 " pathEditMode="relative" rAng="0" ptsTypes="AA">
                                      <p:cBhvr>
                                        <p:cTn id="41" dur="700" spd="-100000" fill="hold"/>
                                        <p:tgtEl>
                                          <p:spTgt spid="18"/>
                                        </p:tgtEl>
                                        <p:attrNameLst>
                                          <p:attrName>ppt_x</p:attrName>
                                          <p:attrName>ppt_y</p:attrName>
                                        </p:attrNameLst>
                                      </p:cBhvr>
                                      <p:rCtr x="0" y="1759"/>
                                    </p:animMotion>
                                  </p:childTnLst>
                                </p:cTn>
                              </p:par>
                              <p:par>
                                <p:cTn id="42" presetID="10" presetClass="entr" presetSubtype="0" fill="hold" grpId="0" nodeType="withEffect">
                                  <p:stCondLst>
                                    <p:cond delay="25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42" presetClass="path" presetSubtype="0" decel="100000" fill="hold" grpId="1" nodeType="withEffect">
                                  <p:stCondLst>
                                    <p:cond delay="250"/>
                                  </p:stCondLst>
                                  <p:childTnLst>
                                    <p:animMotion origin="layout" path="M 1.25E-6 2.59259E-6 L 1.25E-6 0.03541 " pathEditMode="relative" rAng="0" ptsTypes="AA">
                                      <p:cBhvr>
                                        <p:cTn id="46" dur="700" spd="-100000" fill="hold"/>
                                        <p:tgtEl>
                                          <p:spTgt spid="20"/>
                                        </p:tgtEl>
                                        <p:attrNameLst>
                                          <p:attrName>ppt_x</p:attrName>
                                          <p:attrName>ppt_y</p:attrName>
                                        </p:attrNameLst>
                                      </p:cBhvr>
                                      <p:rCtr x="0" y="1759"/>
                                    </p:animMotion>
                                  </p:childTnLst>
                                </p:cTn>
                              </p:par>
                              <p:par>
                                <p:cTn id="47" presetID="10" presetClass="entr" presetSubtype="0" fill="hold" grpId="0" nodeType="withEffect">
                                  <p:stCondLst>
                                    <p:cond delay="25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42" presetClass="path" presetSubtype="0" decel="100000" fill="hold" grpId="1" nodeType="withEffect">
                                  <p:stCondLst>
                                    <p:cond delay="250"/>
                                  </p:stCondLst>
                                  <p:childTnLst>
                                    <p:animMotion origin="layout" path="M 1.25E-6 2.59259E-6 L 1.25E-6 0.03541 " pathEditMode="relative" rAng="0" ptsTypes="AA">
                                      <p:cBhvr>
                                        <p:cTn id="51" dur="700" spd="-100000" fill="hold"/>
                                        <p:tgtEl>
                                          <p:spTgt spid="19"/>
                                        </p:tgtEl>
                                        <p:attrNameLst>
                                          <p:attrName>ppt_x</p:attrName>
                                          <p:attrName>ppt_y</p:attrName>
                                        </p:attrNameLst>
                                      </p:cBhvr>
                                      <p:rCtr x="0" y="17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5" grpId="0" animBg="1"/>
      <p:bldP spid="16" grpId="0"/>
      <p:bldP spid="16" grpId="1"/>
      <p:bldP spid="17" grpId="0"/>
      <p:bldP spid="17" grpId="1"/>
      <p:bldP spid="18" grpId="0"/>
      <p:bldP spid="18" grpId="1"/>
      <p:bldP spid="19" grpId="0"/>
      <p:bldP spid="19" grpId="1"/>
      <p:bldP spid="20" grpId="0"/>
      <p:bldP spid="20" grpId="1"/>
      <p:bldP spid="24" grpId="0"/>
      <p:bldP spid="24" grpId="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F6B0A-4BC9-3D83-78C8-52444E5AF54B}"/>
            </a:ext>
          </a:extLst>
        </p:cNvPr>
        <p:cNvGrpSpPr/>
        <p:nvPr/>
      </p:nvGrpSpPr>
      <p:grpSpPr>
        <a:xfrm>
          <a:off x="0" y="0"/>
          <a:ext cx="0" cy="0"/>
          <a:chOff x="0" y="0"/>
          <a:chExt cx="0" cy="0"/>
        </a:xfrm>
      </p:grpSpPr>
      <p:sp>
        <p:nvSpPr>
          <p:cNvPr id="112" name="Content Placeholder 1">
            <a:extLst>
              <a:ext uri="{FF2B5EF4-FFF2-40B4-BE49-F238E27FC236}">
                <a16:creationId xmlns:a16="http://schemas.microsoft.com/office/drawing/2014/main" id="{15E56F53-82D0-5BBB-9359-8E40A7DB41D0}"/>
              </a:ext>
            </a:extLst>
          </p:cNvPr>
          <p:cNvSpPr>
            <a:spLocks noGrp="1"/>
          </p:cNvSpPr>
          <p:nvPr>
            <p:ph sz="quarter" idx="4294967295"/>
          </p:nvPr>
        </p:nvSpPr>
        <p:spPr>
          <a:xfrm>
            <a:off x="508794" y="364569"/>
            <a:ext cx="11174412" cy="282994"/>
          </a:xfrm>
        </p:spPr>
        <p:txBody>
          <a:bodyPr vert="horz" wrap="square" lIns="0" tIns="0" rIns="0" bIns="0" rtlCol="0" anchor="t">
            <a:normAutofit fontScale="92500" lnSpcReduction="20000"/>
          </a:bodyPr>
          <a:lstStyle/>
          <a:p>
            <a:pPr marL="0" indent="0">
              <a:buNone/>
            </a:pPr>
            <a:r>
              <a:rPr lang="en-US" sz="2500">
                <a:latin typeface="Segoe UI Semibold"/>
                <a:cs typeface="Segoe UI Semibold"/>
              </a:rPr>
              <a:t>Finance in Microsoft 365 Copilot</a:t>
            </a:r>
          </a:p>
          <a:p>
            <a:pPr marL="0" indent="0">
              <a:buNone/>
            </a:pPr>
            <a:endParaRPr lang="en-US" sz="2400">
              <a:latin typeface="Segoe UI Semibold" panose="020B0702040204020203" pitchFamily="34" charset="0"/>
              <a:cs typeface="Segoe UI Semibold" panose="020B0702040204020203" pitchFamily="34" charset="0"/>
            </a:endParaRPr>
          </a:p>
        </p:txBody>
      </p:sp>
      <p:sp>
        <p:nvSpPr>
          <p:cNvPr id="11" name="Rounded Rectangle 86">
            <a:extLst>
              <a:ext uri="{FF2B5EF4-FFF2-40B4-BE49-F238E27FC236}">
                <a16:creationId xmlns:a16="http://schemas.microsoft.com/office/drawing/2014/main" id="{C3E7DD6E-EDAE-248F-2510-C7EAE037A84E}"/>
              </a:ext>
            </a:extLst>
          </p:cNvPr>
          <p:cNvSpPr/>
          <p:nvPr/>
        </p:nvSpPr>
        <p:spPr>
          <a:xfrm>
            <a:off x="506807" y="747761"/>
            <a:ext cx="11357759" cy="661809"/>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Text Placeholder 9">
            <a:extLst>
              <a:ext uri="{FF2B5EF4-FFF2-40B4-BE49-F238E27FC236}">
                <a16:creationId xmlns:a16="http://schemas.microsoft.com/office/drawing/2014/main" id="{0BEF9DBB-E2BC-70C1-05F6-E08543F94CE5}"/>
              </a:ext>
            </a:extLst>
          </p:cNvPr>
          <p:cNvSpPr txBox="1">
            <a:spLocks/>
          </p:cNvSpPr>
          <p:nvPr/>
        </p:nvSpPr>
        <p:spPr>
          <a:xfrm>
            <a:off x="637645" y="861747"/>
            <a:ext cx="11098157" cy="430887"/>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400" kern="1200" spc="-20" baseline="0">
                <a:solidFill>
                  <a:schemeClr val="tx1"/>
                </a:solidFill>
                <a:latin typeface="+mj-lt"/>
                <a:ea typeface="+mn-ea"/>
                <a:cs typeface="Segoe UI"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solidFill>
                  <a:schemeClr val="tx1"/>
                </a:solidFill>
                <a:latin typeface="+mj-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chemeClr val="tx1"/>
                </a:solidFill>
                <a:latin typeface="+mj-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j-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j-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400" b="1" i="0" u="none" strike="noStrike" kern="1200" cap="none" spc="-20" normalizeH="0" baseline="0" noProof="0">
                <a:ln>
                  <a:noFill/>
                </a:ln>
                <a:solidFill>
                  <a:srgbClr val="000000"/>
                </a:solidFill>
                <a:effectLst/>
                <a:uLnTx/>
                <a:uFillTx/>
                <a:latin typeface="Segoe UI Semibold"/>
                <a:ea typeface="+mn-ea"/>
                <a:cs typeface="Segoe UI"/>
              </a:rPr>
              <a:t>Finance AI assistant, that helps verify facts, intelligently automate actions, and answer questions—making financial insights easier and more accessible to everyone.</a:t>
            </a:r>
            <a:endParaRPr lang="en-US" sz="1400" b="0" i="0" u="none" strike="noStrike" kern="1200" cap="none" spc="0" normalizeH="0" baseline="0" noProof="0">
              <a:ln>
                <a:noFill/>
              </a:ln>
              <a:solidFill>
                <a:srgbClr val="000000"/>
              </a:solidFill>
              <a:effectLst/>
              <a:uLnTx/>
              <a:uFillTx/>
              <a:latin typeface="Segoe UI Semibold"/>
              <a:ea typeface="Calibri" panose="020F0502020204030204" pitchFamily="34" charset="0"/>
              <a:cs typeface="Segoe UI"/>
            </a:endParaRPr>
          </a:p>
        </p:txBody>
      </p:sp>
      <p:sp>
        <p:nvSpPr>
          <p:cNvPr id="23" name="Rectangle: Rounded Corners 22">
            <a:extLst>
              <a:ext uri="{FF2B5EF4-FFF2-40B4-BE49-F238E27FC236}">
                <a16:creationId xmlns:a16="http://schemas.microsoft.com/office/drawing/2014/main" id="{841AC403-919C-4541-687C-FA9F92E054DC}"/>
              </a:ext>
            </a:extLst>
          </p:cNvPr>
          <p:cNvSpPr>
            <a:spLocks/>
          </p:cNvSpPr>
          <p:nvPr/>
        </p:nvSpPr>
        <p:spPr bwMode="auto">
          <a:xfrm>
            <a:off x="478175" y="1849472"/>
            <a:ext cx="2465307" cy="393206"/>
          </a:xfrm>
          <a:prstGeom prst="roundRect">
            <a:avLst>
              <a:gd name="adj" fmla="val 17964"/>
            </a:avLst>
          </a:prstGeom>
          <a:gradFill>
            <a:gsLst>
              <a:gs pos="100000">
                <a:srgbClr val="0D72C4"/>
              </a:gs>
              <a:gs pos="0">
                <a:srgbClr val="9D42BB"/>
              </a:gs>
            </a:gsLst>
            <a:path path="circle">
              <a:fillToRect l="100000" t="100000"/>
            </a:path>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0" rIns="91440" bIns="0" numCol="1" spcCol="0" rtlCol="0" fromWordArt="0" anchor="ctr" anchorCtr="0" forceAA="0" compatLnSpc="1">
            <a:prstTxWarp prst="textNoShape">
              <a:avLst/>
            </a:prstTxWarp>
            <a:noAutofit/>
          </a:bodyPr>
          <a:lstStyle/>
          <a:p>
            <a:pPr marL="0" marR="0" lvl="0" indent="0" algn="ctr" defTabSz="932742" rtl="0" eaLnBrk="1" fontAlgn="auto" latinLnBrk="0" hangingPunct="1">
              <a:lnSpc>
                <a:spcPct val="100000"/>
              </a:lnSpc>
              <a:spcBef>
                <a:spcPts val="0"/>
              </a:spcBef>
              <a:spcAft>
                <a:spcPts val="300"/>
              </a:spcAft>
              <a:buClrTx/>
              <a:buSzPct val="90000"/>
              <a:buFontTx/>
              <a:buNone/>
              <a:tabLst/>
              <a:defRPr/>
            </a:pPr>
            <a:r>
              <a:rPr kumimoji="0" lang="en-US" sz="18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rPr>
              <a:t>Capabilities</a:t>
            </a:r>
            <a:endParaRPr kumimoji="0" lang="en-US" sz="12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endParaRPr>
          </a:p>
        </p:txBody>
      </p:sp>
      <p:grpSp>
        <p:nvGrpSpPr>
          <p:cNvPr id="27" name="Group 26">
            <a:extLst>
              <a:ext uri="{FF2B5EF4-FFF2-40B4-BE49-F238E27FC236}">
                <a16:creationId xmlns:a16="http://schemas.microsoft.com/office/drawing/2014/main" id="{20602014-1ABB-8F48-FA50-FEA3765F7066}"/>
              </a:ext>
              <a:ext uri="{C183D7F6-B498-43B3-948B-1728B52AA6E4}">
                <adec:decorative xmlns:adec="http://schemas.microsoft.com/office/drawing/2017/decorative" val="1"/>
              </a:ext>
            </a:extLst>
          </p:cNvPr>
          <p:cNvGrpSpPr/>
          <p:nvPr/>
        </p:nvGrpSpPr>
        <p:grpSpPr>
          <a:xfrm>
            <a:off x="1442506" y="3628988"/>
            <a:ext cx="2177984" cy="2413494"/>
            <a:chOff x="549280" y="3790981"/>
            <a:chExt cx="10021474" cy="2850739"/>
          </a:xfrm>
        </p:grpSpPr>
        <p:sp>
          <p:nvSpPr>
            <p:cNvPr id="25" name="Rectangle: Rounded Corners 24">
              <a:extLst>
                <a:ext uri="{FF2B5EF4-FFF2-40B4-BE49-F238E27FC236}">
                  <a16:creationId xmlns:a16="http://schemas.microsoft.com/office/drawing/2014/main" id="{238740E3-4D5C-F777-4B7B-3E138D631995}"/>
                </a:ext>
                <a:ext uri="{C183D7F6-B498-43B3-948B-1728B52AA6E4}">
                  <adec:decorative xmlns:adec="http://schemas.microsoft.com/office/drawing/2017/decorative" val="1"/>
                </a:ext>
              </a:extLst>
            </p:cNvPr>
            <p:cNvSpPr>
              <a:spLocks/>
            </p:cNvSpPr>
            <p:nvPr/>
          </p:nvSpPr>
          <p:spPr bwMode="auto">
            <a:xfrm>
              <a:off x="1384432" y="3962877"/>
              <a:ext cx="8516806" cy="2451549"/>
            </a:xfrm>
            <a:prstGeom prst="roundRect">
              <a:avLst>
                <a:gd name="adj" fmla="val 3000"/>
              </a:avLst>
            </a:prstGeom>
            <a:solidFill>
              <a:schemeClr val="bg1"/>
            </a:solidFill>
            <a:ln>
              <a:noFill/>
              <a:headEnd type="none" w="med" len="med"/>
              <a:tailEnd type="none" w="med" len="med"/>
            </a:ln>
            <a:effectLst>
              <a:outerShdw blurRad="114300" algn="ctr" rotWithShape="0">
                <a:schemeClr val="tx1">
                  <a:alpha val="1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Segoe UI Semibold"/>
                <a:ea typeface="+mn-ea"/>
                <a:cs typeface="Segoe UI" panose="020B0502040204020203" pitchFamily="34" charset="0"/>
              </a:endParaRPr>
            </a:p>
          </p:txBody>
        </p:sp>
        <p:sp>
          <p:nvSpPr>
            <p:cNvPr id="26" name="Rectangle: Rounded Corners 25">
              <a:extLst>
                <a:ext uri="{FF2B5EF4-FFF2-40B4-BE49-F238E27FC236}">
                  <a16:creationId xmlns:a16="http://schemas.microsoft.com/office/drawing/2014/main" id="{C3251A2F-9FB8-A9C9-93D5-C33F636EAD7E}"/>
                </a:ext>
                <a:ext uri="{C183D7F6-B498-43B3-948B-1728B52AA6E4}">
                  <adec:decorative xmlns:adec="http://schemas.microsoft.com/office/drawing/2017/decorative" val="1"/>
                </a:ext>
              </a:extLst>
            </p:cNvPr>
            <p:cNvSpPr>
              <a:spLocks/>
            </p:cNvSpPr>
            <p:nvPr/>
          </p:nvSpPr>
          <p:spPr>
            <a:xfrm>
              <a:off x="549280" y="3790981"/>
              <a:ext cx="10021474" cy="2850739"/>
            </a:xfrm>
            <a:prstGeom prst="roundRect">
              <a:avLst>
                <a:gd name="adj" fmla="val 5100"/>
              </a:avLst>
            </a:prstGeom>
            <a:noFill/>
            <a:ln w="12700">
              <a:gradFill flip="none" rotWithShape="1">
                <a:gsLst>
                  <a:gs pos="55000">
                    <a:srgbClr val="6D58D0"/>
                  </a:gs>
                  <a:gs pos="0">
                    <a:srgbClr val="0078D4"/>
                  </a:gs>
                  <a:gs pos="100000">
                    <a:srgbClr val="C73ECC"/>
                  </a:gs>
                </a:gsLst>
                <a:path path="circle">
                  <a:fillToRect r="100000" b="100000"/>
                </a:path>
                <a:tileRect l="-100000" t="-100000"/>
              </a:gradFill>
              <a:headEnd type="none" w="med" len="med"/>
              <a:tailEnd type="none" w="med" len="med"/>
            </a:ln>
            <a:effectLst>
              <a:outerShdw blurRad="127000" algn="ctr" rotWithShape="0">
                <a:prstClr val="black">
                  <a:alpha val="1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grpSp>
      <p:grpSp>
        <p:nvGrpSpPr>
          <p:cNvPr id="31" name="Group 30">
            <a:extLst>
              <a:ext uri="{FF2B5EF4-FFF2-40B4-BE49-F238E27FC236}">
                <a16:creationId xmlns:a16="http://schemas.microsoft.com/office/drawing/2014/main" id="{CBBDBF7B-C4D7-508C-DE59-277BB9C4F56E}"/>
              </a:ext>
              <a:ext uri="{C183D7F6-B498-43B3-948B-1728B52AA6E4}">
                <adec:decorative xmlns:adec="http://schemas.microsoft.com/office/drawing/2017/decorative" val="1"/>
              </a:ext>
            </a:extLst>
          </p:cNvPr>
          <p:cNvGrpSpPr/>
          <p:nvPr/>
        </p:nvGrpSpPr>
        <p:grpSpPr>
          <a:xfrm>
            <a:off x="3812147" y="3618963"/>
            <a:ext cx="2177984" cy="2423521"/>
            <a:chOff x="549280" y="1556057"/>
            <a:chExt cx="10021474" cy="5085663"/>
          </a:xfrm>
        </p:grpSpPr>
        <p:sp>
          <p:nvSpPr>
            <p:cNvPr id="29" name="Rectangle: Rounded Corners 28">
              <a:extLst>
                <a:ext uri="{FF2B5EF4-FFF2-40B4-BE49-F238E27FC236}">
                  <a16:creationId xmlns:a16="http://schemas.microsoft.com/office/drawing/2014/main" id="{D4E07782-180A-1C07-D29E-7D2DDC5E9244}"/>
                </a:ext>
                <a:ext uri="{C183D7F6-B498-43B3-948B-1728B52AA6E4}">
                  <adec:decorative xmlns:adec="http://schemas.microsoft.com/office/drawing/2017/decorative" val="1"/>
                </a:ext>
              </a:extLst>
            </p:cNvPr>
            <p:cNvSpPr>
              <a:spLocks/>
            </p:cNvSpPr>
            <p:nvPr/>
          </p:nvSpPr>
          <p:spPr bwMode="auto">
            <a:xfrm>
              <a:off x="1384432" y="1862717"/>
              <a:ext cx="8516806" cy="4551711"/>
            </a:xfrm>
            <a:prstGeom prst="roundRect">
              <a:avLst>
                <a:gd name="adj" fmla="val 3000"/>
              </a:avLst>
            </a:prstGeom>
            <a:solidFill>
              <a:schemeClr val="bg1"/>
            </a:solidFill>
            <a:ln>
              <a:noFill/>
              <a:headEnd type="none" w="med" len="med"/>
              <a:tailEnd type="none" w="med" len="med"/>
            </a:ln>
            <a:effectLst>
              <a:outerShdw blurRad="114300" algn="ctr" rotWithShape="0">
                <a:schemeClr val="tx1">
                  <a:alpha val="1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Segoe UI Semibold"/>
                <a:ea typeface="+mn-ea"/>
                <a:cs typeface="Segoe UI" panose="020B0502040204020203" pitchFamily="34" charset="0"/>
              </a:endParaRPr>
            </a:p>
          </p:txBody>
        </p:sp>
        <p:sp>
          <p:nvSpPr>
            <p:cNvPr id="30" name="Rectangle: Rounded Corners 29">
              <a:extLst>
                <a:ext uri="{FF2B5EF4-FFF2-40B4-BE49-F238E27FC236}">
                  <a16:creationId xmlns:a16="http://schemas.microsoft.com/office/drawing/2014/main" id="{8BE08D9E-C7D9-6A47-2979-BEFAC2E0C05E}"/>
                </a:ext>
                <a:ext uri="{C183D7F6-B498-43B3-948B-1728B52AA6E4}">
                  <adec:decorative xmlns:adec="http://schemas.microsoft.com/office/drawing/2017/decorative" val="1"/>
                </a:ext>
              </a:extLst>
            </p:cNvPr>
            <p:cNvSpPr>
              <a:spLocks/>
            </p:cNvSpPr>
            <p:nvPr/>
          </p:nvSpPr>
          <p:spPr>
            <a:xfrm>
              <a:off x="549280" y="1556057"/>
              <a:ext cx="10021474" cy="5085663"/>
            </a:xfrm>
            <a:prstGeom prst="roundRect">
              <a:avLst>
                <a:gd name="adj" fmla="val 5100"/>
              </a:avLst>
            </a:prstGeom>
            <a:noFill/>
            <a:ln w="12700">
              <a:gradFill flip="none" rotWithShape="1">
                <a:gsLst>
                  <a:gs pos="55000">
                    <a:srgbClr val="6D58D0"/>
                  </a:gs>
                  <a:gs pos="0">
                    <a:srgbClr val="0078D4"/>
                  </a:gs>
                  <a:gs pos="100000">
                    <a:srgbClr val="C73ECC"/>
                  </a:gs>
                </a:gsLst>
                <a:path path="circle">
                  <a:fillToRect r="100000" b="100000"/>
                </a:path>
                <a:tileRect l="-100000" t="-100000"/>
              </a:gradFill>
              <a:headEnd type="none" w="med" len="med"/>
              <a:tailEnd type="none" w="med" len="med"/>
            </a:ln>
            <a:effectLst>
              <a:outerShdw blurRad="127000" algn="ctr" rotWithShape="0">
                <a:prstClr val="black">
                  <a:alpha val="1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grpSp>
      <p:grpSp>
        <p:nvGrpSpPr>
          <p:cNvPr id="35" name="Group 34">
            <a:extLst>
              <a:ext uri="{FF2B5EF4-FFF2-40B4-BE49-F238E27FC236}">
                <a16:creationId xmlns:a16="http://schemas.microsoft.com/office/drawing/2014/main" id="{28ACA59E-53CD-A203-3F6E-B793E06F919C}"/>
              </a:ext>
              <a:ext uri="{C183D7F6-B498-43B3-948B-1728B52AA6E4}">
                <adec:decorative xmlns:adec="http://schemas.microsoft.com/office/drawing/2017/decorative" val="1"/>
              </a:ext>
            </a:extLst>
          </p:cNvPr>
          <p:cNvGrpSpPr/>
          <p:nvPr/>
        </p:nvGrpSpPr>
        <p:grpSpPr>
          <a:xfrm>
            <a:off x="6171762" y="3601968"/>
            <a:ext cx="2193023" cy="2448586"/>
            <a:chOff x="549280" y="2892680"/>
            <a:chExt cx="10021474" cy="3749040"/>
          </a:xfrm>
        </p:grpSpPr>
        <p:sp>
          <p:nvSpPr>
            <p:cNvPr id="33" name="Rectangle: Rounded Corners 32">
              <a:extLst>
                <a:ext uri="{FF2B5EF4-FFF2-40B4-BE49-F238E27FC236}">
                  <a16:creationId xmlns:a16="http://schemas.microsoft.com/office/drawing/2014/main" id="{41DB9985-97BF-1150-7683-8131A7CE2F33}"/>
                </a:ext>
                <a:ext uri="{C183D7F6-B498-43B3-948B-1728B52AA6E4}">
                  <adec:decorative xmlns:adec="http://schemas.microsoft.com/office/drawing/2017/decorative" val="1"/>
                </a:ext>
              </a:extLst>
            </p:cNvPr>
            <p:cNvSpPr>
              <a:spLocks/>
            </p:cNvSpPr>
            <p:nvPr/>
          </p:nvSpPr>
          <p:spPr bwMode="auto">
            <a:xfrm>
              <a:off x="1384432" y="3122324"/>
              <a:ext cx="8516806" cy="3292103"/>
            </a:xfrm>
            <a:prstGeom prst="roundRect">
              <a:avLst>
                <a:gd name="adj" fmla="val 3000"/>
              </a:avLst>
            </a:prstGeom>
            <a:solidFill>
              <a:schemeClr val="bg1"/>
            </a:solidFill>
            <a:ln>
              <a:noFill/>
              <a:headEnd type="none" w="med" len="med"/>
              <a:tailEnd type="none" w="med" len="med"/>
            </a:ln>
            <a:effectLst>
              <a:outerShdw blurRad="114300" algn="ctr" rotWithShape="0">
                <a:schemeClr val="tx1">
                  <a:alpha val="1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Segoe UI Semibold"/>
                <a:ea typeface="+mn-ea"/>
                <a:cs typeface="Segoe UI" panose="020B0502040204020203" pitchFamily="34" charset="0"/>
              </a:endParaRPr>
            </a:p>
          </p:txBody>
        </p:sp>
        <p:sp>
          <p:nvSpPr>
            <p:cNvPr id="34" name="Rectangle: Rounded Corners 33">
              <a:extLst>
                <a:ext uri="{FF2B5EF4-FFF2-40B4-BE49-F238E27FC236}">
                  <a16:creationId xmlns:a16="http://schemas.microsoft.com/office/drawing/2014/main" id="{B5B0481E-B7C6-35FC-C657-DAB624BE7A11}"/>
                </a:ext>
                <a:ext uri="{C183D7F6-B498-43B3-948B-1728B52AA6E4}">
                  <adec:decorative xmlns:adec="http://schemas.microsoft.com/office/drawing/2017/decorative" val="1"/>
                </a:ext>
              </a:extLst>
            </p:cNvPr>
            <p:cNvSpPr>
              <a:spLocks/>
            </p:cNvSpPr>
            <p:nvPr/>
          </p:nvSpPr>
          <p:spPr>
            <a:xfrm>
              <a:off x="549280" y="2892680"/>
              <a:ext cx="10021474" cy="3749040"/>
            </a:xfrm>
            <a:prstGeom prst="roundRect">
              <a:avLst>
                <a:gd name="adj" fmla="val 5100"/>
              </a:avLst>
            </a:prstGeom>
            <a:noFill/>
            <a:ln w="12700">
              <a:gradFill flip="none" rotWithShape="1">
                <a:gsLst>
                  <a:gs pos="55000">
                    <a:srgbClr val="6D58D0"/>
                  </a:gs>
                  <a:gs pos="0">
                    <a:srgbClr val="0078D4"/>
                  </a:gs>
                  <a:gs pos="100000">
                    <a:srgbClr val="C73ECC"/>
                  </a:gs>
                </a:gsLst>
                <a:path path="circle">
                  <a:fillToRect r="100000" b="100000"/>
                </a:path>
                <a:tileRect l="-100000" t="-100000"/>
              </a:gradFill>
              <a:headEnd type="none" w="med" len="med"/>
              <a:tailEnd type="none" w="med" len="med"/>
            </a:ln>
            <a:effectLst>
              <a:outerShdw blurRad="127000" algn="ctr" rotWithShape="0">
                <a:prstClr val="black">
                  <a:alpha val="1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grpSp>
      <p:grpSp>
        <p:nvGrpSpPr>
          <p:cNvPr id="39" name="Group 38">
            <a:extLst>
              <a:ext uri="{FF2B5EF4-FFF2-40B4-BE49-F238E27FC236}">
                <a16:creationId xmlns:a16="http://schemas.microsoft.com/office/drawing/2014/main" id="{4F22C149-8DD8-8CFA-DFC5-D9F6BC1FBE97}"/>
              </a:ext>
              <a:ext uri="{C183D7F6-B498-43B3-948B-1728B52AA6E4}">
                <adec:decorative xmlns:adec="http://schemas.microsoft.com/office/drawing/2017/decorative" val="1"/>
              </a:ext>
            </a:extLst>
          </p:cNvPr>
          <p:cNvGrpSpPr/>
          <p:nvPr/>
        </p:nvGrpSpPr>
        <p:grpSpPr>
          <a:xfrm>
            <a:off x="8546415" y="3201570"/>
            <a:ext cx="2027590" cy="2843562"/>
            <a:chOff x="549280" y="2892680"/>
            <a:chExt cx="10021474" cy="3749040"/>
          </a:xfrm>
        </p:grpSpPr>
        <p:sp>
          <p:nvSpPr>
            <p:cNvPr id="37" name="Rectangle: Rounded Corners 36">
              <a:extLst>
                <a:ext uri="{FF2B5EF4-FFF2-40B4-BE49-F238E27FC236}">
                  <a16:creationId xmlns:a16="http://schemas.microsoft.com/office/drawing/2014/main" id="{E1A1647D-82E9-CE98-017A-BDAB631C1F8C}"/>
                </a:ext>
                <a:ext uri="{C183D7F6-B498-43B3-948B-1728B52AA6E4}">
                  <adec:decorative xmlns:adec="http://schemas.microsoft.com/office/drawing/2017/decorative" val="1"/>
                </a:ext>
              </a:extLst>
            </p:cNvPr>
            <p:cNvSpPr>
              <a:spLocks/>
            </p:cNvSpPr>
            <p:nvPr/>
          </p:nvSpPr>
          <p:spPr bwMode="auto">
            <a:xfrm>
              <a:off x="1384432" y="3086863"/>
              <a:ext cx="8516807" cy="3327563"/>
            </a:xfrm>
            <a:prstGeom prst="roundRect">
              <a:avLst>
                <a:gd name="adj" fmla="val 3000"/>
              </a:avLst>
            </a:prstGeom>
            <a:solidFill>
              <a:schemeClr val="bg1"/>
            </a:solidFill>
            <a:ln>
              <a:noFill/>
              <a:headEnd type="none" w="med" len="med"/>
              <a:tailEnd type="none" w="med" len="med"/>
            </a:ln>
            <a:effectLst>
              <a:outerShdw blurRad="114300" algn="ctr" rotWithShape="0">
                <a:schemeClr val="tx1">
                  <a:alpha val="1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ts val="0"/>
                </a:spcBef>
                <a:spcAft>
                  <a:spcPts val="60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Segoe UI Semibold"/>
                <a:ea typeface="+mn-ea"/>
                <a:cs typeface="Segoe UI" panose="020B0502040204020203" pitchFamily="34" charset="0"/>
              </a:endParaRPr>
            </a:p>
          </p:txBody>
        </p:sp>
        <p:sp>
          <p:nvSpPr>
            <p:cNvPr id="38" name="Rectangle: Rounded Corners 37">
              <a:extLst>
                <a:ext uri="{FF2B5EF4-FFF2-40B4-BE49-F238E27FC236}">
                  <a16:creationId xmlns:a16="http://schemas.microsoft.com/office/drawing/2014/main" id="{020B933C-753B-21E3-4D70-AC7A79A4EDEE}"/>
                </a:ext>
                <a:ext uri="{C183D7F6-B498-43B3-948B-1728B52AA6E4}">
                  <adec:decorative xmlns:adec="http://schemas.microsoft.com/office/drawing/2017/decorative" val="1"/>
                </a:ext>
              </a:extLst>
            </p:cNvPr>
            <p:cNvSpPr>
              <a:spLocks/>
            </p:cNvSpPr>
            <p:nvPr/>
          </p:nvSpPr>
          <p:spPr>
            <a:xfrm>
              <a:off x="549280" y="2892680"/>
              <a:ext cx="10021474" cy="3749040"/>
            </a:xfrm>
            <a:prstGeom prst="roundRect">
              <a:avLst>
                <a:gd name="adj" fmla="val 5100"/>
              </a:avLst>
            </a:prstGeom>
            <a:noFill/>
            <a:ln w="12700">
              <a:gradFill flip="none" rotWithShape="1">
                <a:gsLst>
                  <a:gs pos="55000">
                    <a:srgbClr val="6D58D0"/>
                  </a:gs>
                  <a:gs pos="0">
                    <a:srgbClr val="0078D4"/>
                  </a:gs>
                  <a:gs pos="100000">
                    <a:srgbClr val="C73ECC"/>
                  </a:gs>
                </a:gsLst>
                <a:path path="circle">
                  <a:fillToRect r="100000" b="100000"/>
                </a:path>
                <a:tileRect l="-100000" t="-100000"/>
              </a:gradFill>
              <a:headEnd type="none" w="med" len="med"/>
              <a:tailEnd type="none" w="med" len="med"/>
            </a:ln>
            <a:effectLst>
              <a:outerShdw blurRad="127000" algn="ctr" rotWithShape="0">
                <a:prstClr val="black">
                  <a:alpha val="1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grpSp>
      <p:sp>
        <p:nvSpPr>
          <p:cNvPr id="41" name="TextBox 40">
            <a:extLst>
              <a:ext uri="{FF2B5EF4-FFF2-40B4-BE49-F238E27FC236}">
                <a16:creationId xmlns:a16="http://schemas.microsoft.com/office/drawing/2014/main" id="{BE3C176E-5FA7-11D5-FCC0-14C8EF03DE2B}"/>
              </a:ext>
            </a:extLst>
          </p:cNvPr>
          <p:cNvSpPr txBox="1"/>
          <p:nvPr/>
        </p:nvSpPr>
        <p:spPr>
          <a:xfrm>
            <a:off x="8763543" y="3494296"/>
            <a:ext cx="1659942" cy="430887"/>
          </a:xfrm>
          <a:prstGeom prst="rect">
            <a:avLst/>
          </a:prstGeom>
          <a:noFill/>
          <a:ln>
            <a:solidFill>
              <a:schemeClr val="bg1"/>
            </a:solidFill>
          </a:ln>
        </p:spPr>
        <p:txBody>
          <a:bodyPr wrap="square" lIns="91440" tIns="45720" rIns="91440" bIns="45720" anchor="t">
            <a:spAutoFit/>
          </a:bodyPr>
          <a:lstStyle/>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US" sz="1000" b="1" i="0" u="none" strike="noStrike" kern="1200" cap="none" spc="0" normalizeH="0" baseline="0" noProof="0">
              <a:ln>
                <a:noFill/>
              </a:ln>
              <a:solidFill>
                <a:srgbClr val="0078D4"/>
              </a:solidFill>
              <a:effectLst/>
              <a:uLnTx/>
              <a:uFillTx/>
              <a:latin typeface="Segoe UI"/>
              <a:ea typeface="+mn-ea"/>
              <a:cs typeface="Segoe UI"/>
            </a:endParaRPr>
          </a:p>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US" sz="1000" b="1" i="0" u="none" strike="noStrike" kern="1200" cap="none" spc="0" normalizeH="0" baseline="0" noProof="0">
              <a:ln>
                <a:noFill/>
              </a:ln>
              <a:solidFill>
                <a:srgbClr val="0078D4"/>
              </a:solidFill>
              <a:effectLst/>
              <a:uLnTx/>
              <a:uFillTx/>
              <a:latin typeface="Segoe UI"/>
              <a:ea typeface="+mn-ea"/>
              <a:cs typeface="Segoe UI"/>
            </a:endParaRPr>
          </a:p>
        </p:txBody>
      </p:sp>
      <p:sp>
        <p:nvSpPr>
          <p:cNvPr id="43" name="Rounded Rectangle 86">
            <a:extLst>
              <a:ext uri="{FF2B5EF4-FFF2-40B4-BE49-F238E27FC236}">
                <a16:creationId xmlns:a16="http://schemas.microsoft.com/office/drawing/2014/main" id="{06FA5074-AE62-B337-834A-F8B8B82DFEDA}"/>
              </a:ext>
            </a:extLst>
          </p:cNvPr>
          <p:cNvSpPr/>
          <p:nvPr/>
        </p:nvSpPr>
        <p:spPr>
          <a:xfrm>
            <a:off x="1454197" y="3086003"/>
            <a:ext cx="2177984" cy="431038"/>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45" name="Text Placeholder 8">
            <a:extLst>
              <a:ext uri="{FF2B5EF4-FFF2-40B4-BE49-F238E27FC236}">
                <a16:creationId xmlns:a16="http://schemas.microsoft.com/office/drawing/2014/main" id="{2D8739DE-7E86-DB72-0DC2-BFD2AE63B644}"/>
              </a:ext>
            </a:extLst>
          </p:cNvPr>
          <p:cNvSpPr txBox="1">
            <a:spLocks/>
          </p:cNvSpPr>
          <p:nvPr/>
        </p:nvSpPr>
        <p:spPr>
          <a:xfrm>
            <a:off x="1661022" y="3240104"/>
            <a:ext cx="1781289" cy="243686"/>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60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Financial Reconciliation</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sp>
        <p:nvSpPr>
          <p:cNvPr id="52" name="Rounded Rectangle 86">
            <a:extLst>
              <a:ext uri="{FF2B5EF4-FFF2-40B4-BE49-F238E27FC236}">
                <a16:creationId xmlns:a16="http://schemas.microsoft.com/office/drawing/2014/main" id="{2D732AF4-4869-F59D-C29E-65D82B58A34A}"/>
              </a:ext>
            </a:extLst>
          </p:cNvPr>
          <p:cNvSpPr/>
          <p:nvPr/>
        </p:nvSpPr>
        <p:spPr>
          <a:xfrm>
            <a:off x="3815320" y="3086004"/>
            <a:ext cx="2177984" cy="431038"/>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54" name="Text Placeholder 8">
            <a:extLst>
              <a:ext uri="{FF2B5EF4-FFF2-40B4-BE49-F238E27FC236}">
                <a16:creationId xmlns:a16="http://schemas.microsoft.com/office/drawing/2014/main" id="{3656DDE4-14DF-1C24-F087-1CBB3D4A293D}"/>
              </a:ext>
            </a:extLst>
          </p:cNvPr>
          <p:cNvSpPr txBox="1">
            <a:spLocks/>
          </p:cNvSpPr>
          <p:nvPr/>
        </p:nvSpPr>
        <p:spPr>
          <a:xfrm>
            <a:off x="4024262" y="2813888"/>
            <a:ext cx="1781289" cy="243686"/>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600"/>
              </a:spcAft>
              <a:buClrTx/>
              <a:buSzTx/>
              <a:buFont typeface="Arial" panose="020B0604020202020204" pitchFamily="34" charset="0"/>
              <a:buNone/>
              <a:tabLst/>
              <a:defRPr/>
            </a:pP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sp>
        <p:nvSpPr>
          <p:cNvPr id="60" name="Rounded Rectangle 86">
            <a:extLst>
              <a:ext uri="{FF2B5EF4-FFF2-40B4-BE49-F238E27FC236}">
                <a16:creationId xmlns:a16="http://schemas.microsoft.com/office/drawing/2014/main" id="{A6543AC9-E974-4D60-4E65-E75B3BBCAB3E}"/>
              </a:ext>
            </a:extLst>
          </p:cNvPr>
          <p:cNvSpPr/>
          <p:nvPr/>
        </p:nvSpPr>
        <p:spPr>
          <a:xfrm>
            <a:off x="6170327" y="3084463"/>
            <a:ext cx="2177984" cy="431038"/>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63" name="Text Placeholder 8">
            <a:extLst>
              <a:ext uri="{FF2B5EF4-FFF2-40B4-BE49-F238E27FC236}">
                <a16:creationId xmlns:a16="http://schemas.microsoft.com/office/drawing/2014/main" id="{B33EA176-52DA-A058-8DF9-52B75C5A5BB2}"/>
              </a:ext>
            </a:extLst>
          </p:cNvPr>
          <p:cNvSpPr txBox="1">
            <a:spLocks/>
          </p:cNvSpPr>
          <p:nvPr/>
        </p:nvSpPr>
        <p:spPr>
          <a:xfrm>
            <a:off x="6417257" y="3253603"/>
            <a:ext cx="1781289" cy="243686"/>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60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Financial Data Preparation</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sp>
        <p:nvSpPr>
          <p:cNvPr id="65" name="Rounded Rectangle 86">
            <a:extLst>
              <a:ext uri="{FF2B5EF4-FFF2-40B4-BE49-F238E27FC236}">
                <a16:creationId xmlns:a16="http://schemas.microsoft.com/office/drawing/2014/main" id="{D8491D58-E87D-52FE-EAD7-C0549247EF0C}"/>
              </a:ext>
            </a:extLst>
          </p:cNvPr>
          <p:cNvSpPr/>
          <p:nvPr/>
        </p:nvSpPr>
        <p:spPr>
          <a:xfrm>
            <a:off x="8546415" y="2494543"/>
            <a:ext cx="2027590" cy="566392"/>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b="1">
              <a:solidFill>
                <a:schemeClr val="tx1"/>
              </a:solidFill>
              <a:latin typeface="Segoe UI"/>
            </a:endParaRPr>
          </a:p>
        </p:txBody>
      </p:sp>
      <p:sp>
        <p:nvSpPr>
          <p:cNvPr id="67" name="Text Placeholder 8">
            <a:extLst>
              <a:ext uri="{FF2B5EF4-FFF2-40B4-BE49-F238E27FC236}">
                <a16:creationId xmlns:a16="http://schemas.microsoft.com/office/drawing/2014/main" id="{29440AA1-1D11-8DF1-020E-36789DEF8BA2}"/>
              </a:ext>
            </a:extLst>
          </p:cNvPr>
          <p:cNvSpPr txBox="1">
            <a:spLocks/>
          </p:cNvSpPr>
          <p:nvPr/>
        </p:nvSpPr>
        <p:spPr>
          <a:xfrm>
            <a:off x="8624446" y="2695315"/>
            <a:ext cx="1781289" cy="243686"/>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60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Customer Communications</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sp>
        <p:nvSpPr>
          <p:cNvPr id="69" name="Text Placeholder 8">
            <a:extLst>
              <a:ext uri="{FF2B5EF4-FFF2-40B4-BE49-F238E27FC236}">
                <a16:creationId xmlns:a16="http://schemas.microsoft.com/office/drawing/2014/main" id="{650791C3-C285-4047-9FF9-3D196A978B83}"/>
              </a:ext>
            </a:extLst>
          </p:cNvPr>
          <p:cNvSpPr txBox="1">
            <a:spLocks/>
          </p:cNvSpPr>
          <p:nvPr/>
        </p:nvSpPr>
        <p:spPr>
          <a:xfrm>
            <a:off x="3943405" y="3237738"/>
            <a:ext cx="1781289" cy="243686"/>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60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Variance Analysis</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sp>
        <p:nvSpPr>
          <p:cNvPr id="71" name="Rounded Rectangle 86">
            <a:extLst>
              <a:ext uri="{FF2B5EF4-FFF2-40B4-BE49-F238E27FC236}">
                <a16:creationId xmlns:a16="http://schemas.microsoft.com/office/drawing/2014/main" id="{4B1E9305-4C6A-3160-1FE5-3C46E405EEEF}"/>
              </a:ext>
            </a:extLst>
          </p:cNvPr>
          <p:cNvSpPr/>
          <p:nvPr/>
        </p:nvSpPr>
        <p:spPr>
          <a:xfrm>
            <a:off x="1452938" y="2518436"/>
            <a:ext cx="6925452" cy="431038"/>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chemeClr val="tx1"/>
                </a:solidFill>
                <a:latin typeface="Segoe UI"/>
              </a:rPr>
              <a:t>Assistive workflows and AI actions </a:t>
            </a:r>
            <a:r>
              <a:rPr kumimoji="0" lang="en-US" sz="1200" b="1" i="0" u="none" strike="noStrike" kern="1200" cap="none" spc="0" normalizeH="0" baseline="0" noProof="0">
                <a:ln>
                  <a:noFill/>
                </a:ln>
                <a:solidFill>
                  <a:schemeClr val="tx1"/>
                </a:solidFill>
                <a:effectLst/>
                <a:uLnTx/>
                <a:uFillTx/>
                <a:latin typeface="Segoe UI"/>
                <a:ea typeface="+mn-ea"/>
                <a:cs typeface="+mn-cs"/>
              </a:rPr>
              <a:t>in Microsoft Excel</a:t>
            </a:r>
          </a:p>
        </p:txBody>
      </p:sp>
      <p:sp>
        <p:nvSpPr>
          <p:cNvPr id="77" name="TextBox 76">
            <a:extLst>
              <a:ext uri="{FF2B5EF4-FFF2-40B4-BE49-F238E27FC236}">
                <a16:creationId xmlns:a16="http://schemas.microsoft.com/office/drawing/2014/main" id="{74935D9C-39FB-484D-EE77-184F5CFDD41A}"/>
              </a:ext>
            </a:extLst>
          </p:cNvPr>
          <p:cNvSpPr txBox="1"/>
          <p:nvPr/>
        </p:nvSpPr>
        <p:spPr>
          <a:xfrm>
            <a:off x="1648886" y="3790037"/>
            <a:ext cx="1805559" cy="2539157"/>
          </a:xfrm>
          <a:prstGeom prst="rect">
            <a:avLst/>
          </a:prstGeom>
          <a:noFill/>
          <a:ln>
            <a:solidFill>
              <a:schemeClr val="bg1"/>
            </a:solidFill>
          </a:ln>
        </p:spPr>
        <p:txBody>
          <a:bodyPr wrap="square" lIns="91440" tIns="45720" rIns="91440" bIns="45720" anchor="t">
            <a:spAutoFit/>
          </a:bodyPr>
          <a:lstStyle/>
          <a:p>
            <a:pPr lvl="0" algn="ctr" defTabSz="932472" fontAlgn="base">
              <a:spcAft>
                <a:spcPts val="600"/>
              </a:spcAft>
              <a:defRPr/>
            </a:pPr>
            <a:r>
              <a:rPr lang="en-US" sz="1200">
                <a:solidFill>
                  <a:srgbClr val="7030A0"/>
                </a:solidFill>
                <a:latin typeface="Segoe UI"/>
                <a:cs typeface="Segoe UI"/>
              </a:rPr>
              <a:t>Compare data for accuracy</a:t>
            </a:r>
          </a:p>
          <a:p>
            <a:pPr lvl="0" algn="ctr" defTabSz="932472" fontAlgn="base">
              <a:spcAft>
                <a:spcPts val="600"/>
              </a:spcAft>
              <a:defRPr/>
            </a:pPr>
            <a:endParaRPr lang="en-US" sz="1000">
              <a:solidFill>
                <a:srgbClr val="7030A0"/>
              </a:solidFill>
              <a:latin typeface="Segoe UI"/>
              <a:cs typeface="Segoe UI"/>
            </a:endParaRPr>
          </a:p>
          <a:p>
            <a:pPr algn="ctr"/>
            <a:r>
              <a:rPr lang="en-US" sz="1000"/>
              <a:t>Automatically matches financial records across systems, flags discrepancies, and provides guided troubleshooting for efficient financial reconciliation.</a:t>
            </a:r>
            <a:endParaRPr lang="en-US" sz="1000">
              <a:cs typeface="Segoe Sans Display"/>
            </a:endParaRPr>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p:txBody>
      </p:sp>
      <p:sp>
        <p:nvSpPr>
          <p:cNvPr id="82" name="TextBox 81">
            <a:extLst>
              <a:ext uri="{FF2B5EF4-FFF2-40B4-BE49-F238E27FC236}">
                <a16:creationId xmlns:a16="http://schemas.microsoft.com/office/drawing/2014/main" id="{7002C38A-F045-BEA5-1732-C8A1C956AEA3}"/>
              </a:ext>
            </a:extLst>
          </p:cNvPr>
          <p:cNvSpPr txBox="1"/>
          <p:nvPr/>
        </p:nvSpPr>
        <p:spPr>
          <a:xfrm>
            <a:off x="4001532" y="3790037"/>
            <a:ext cx="1805559" cy="2616101"/>
          </a:xfrm>
          <a:prstGeom prst="rect">
            <a:avLst/>
          </a:prstGeom>
          <a:noFill/>
          <a:ln>
            <a:solidFill>
              <a:schemeClr val="bg1"/>
            </a:solidFill>
          </a:ln>
        </p:spPr>
        <p:txBody>
          <a:bodyPr wrap="square" lIns="91440" tIns="45720" rIns="91440" bIns="45720" anchor="t">
            <a:spAutoFit/>
          </a:bodyPr>
          <a:lstStyle/>
          <a:p>
            <a:pPr lvl="0" algn="ctr" defTabSz="932472" fontAlgn="base">
              <a:spcAft>
                <a:spcPts val="600"/>
              </a:spcAft>
              <a:defRPr/>
            </a:pPr>
            <a:r>
              <a:rPr lang="en-US" sz="1200">
                <a:solidFill>
                  <a:srgbClr val="7030A0"/>
                </a:solidFill>
                <a:latin typeface="Segoe UI"/>
                <a:cs typeface="Segoe UI"/>
              </a:rPr>
              <a:t>Investigate financial results drivers</a:t>
            </a:r>
          </a:p>
          <a:p>
            <a:pPr algn="ctr"/>
            <a:endParaRPr lang="en-US" sz="1000"/>
          </a:p>
          <a:p>
            <a:pPr algn="ctr"/>
            <a:r>
              <a:rPr lang="en-US" sz="1000"/>
              <a:t>Detects anomalies and risks in financial data using natural language and structured criteria, producing annotated summaries and executive-ready reports.</a:t>
            </a:r>
            <a:endParaRPr lang="en-US" sz="1000">
              <a:cs typeface="Segoe Sans Display"/>
            </a:endParaRPr>
          </a:p>
          <a:p>
            <a:pPr algn="ctr"/>
            <a:endParaRPr lang="en-US" sz="1000"/>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p:txBody>
      </p:sp>
      <p:sp>
        <p:nvSpPr>
          <p:cNvPr id="85" name="TextBox 84">
            <a:extLst>
              <a:ext uri="{FF2B5EF4-FFF2-40B4-BE49-F238E27FC236}">
                <a16:creationId xmlns:a16="http://schemas.microsoft.com/office/drawing/2014/main" id="{F3953CEB-8FD5-B8AD-FDE0-CEE163A62811}"/>
              </a:ext>
            </a:extLst>
          </p:cNvPr>
          <p:cNvSpPr txBox="1"/>
          <p:nvPr/>
        </p:nvSpPr>
        <p:spPr>
          <a:xfrm>
            <a:off x="6406670" y="3790037"/>
            <a:ext cx="1790520" cy="2954655"/>
          </a:xfrm>
          <a:prstGeom prst="rect">
            <a:avLst/>
          </a:prstGeom>
          <a:noFill/>
          <a:ln>
            <a:solidFill>
              <a:schemeClr val="bg1"/>
            </a:solidFill>
          </a:ln>
        </p:spPr>
        <p:txBody>
          <a:bodyPr wrap="square" lIns="91440" tIns="45720" rIns="91440" bIns="45720" anchor="t">
            <a:spAutoFit/>
          </a:bodyPr>
          <a:lstStyle/>
          <a:p>
            <a:pPr lvl="0" algn="ctr" defTabSz="932472" fontAlgn="base">
              <a:spcAft>
                <a:spcPts val="600"/>
              </a:spcAft>
              <a:defRPr/>
            </a:pPr>
            <a:r>
              <a:rPr lang="en-US" sz="1200">
                <a:solidFill>
                  <a:srgbClr val="7030A0"/>
                </a:solidFill>
                <a:latin typeface="Segoe UI"/>
                <a:cs typeface="Segoe UI"/>
              </a:rPr>
              <a:t>Transform data for audit, reporting or analysis</a:t>
            </a:r>
          </a:p>
          <a:p>
            <a:pPr algn="ctr"/>
            <a:endParaRPr lang="en-US" sz="1000"/>
          </a:p>
          <a:p>
            <a:pPr lvl="0" algn="ctr"/>
            <a:r>
              <a:rPr lang="en-US" sz="1000"/>
              <a:t>Allows users to create data cleansing and formatting rules using natural language, with automated insights and reusable templates for streamlined data transformation.</a:t>
            </a:r>
            <a:endParaRPr lang="en-US" sz="1000">
              <a:cs typeface="Segoe Sans Display"/>
            </a:endParaRPr>
          </a:p>
          <a:p>
            <a:pPr algn="ctr"/>
            <a:endParaRPr lang="en-US" sz="1000"/>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p:txBody>
      </p:sp>
      <p:sp>
        <p:nvSpPr>
          <p:cNvPr id="87" name="TextBox 86">
            <a:extLst>
              <a:ext uri="{FF2B5EF4-FFF2-40B4-BE49-F238E27FC236}">
                <a16:creationId xmlns:a16="http://schemas.microsoft.com/office/drawing/2014/main" id="{1154A397-C600-2A5B-D49A-CC261158CB25}"/>
              </a:ext>
            </a:extLst>
          </p:cNvPr>
          <p:cNvSpPr txBox="1"/>
          <p:nvPr/>
        </p:nvSpPr>
        <p:spPr>
          <a:xfrm>
            <a:off x="8628070" y="3359581"/>
            <a:ext cx="1810572" cy="3200876"/>
          </a:xfrm>
          <a:prstGeom prst="rect">
            <a:avLst/>
          </a:prstGeom>
          <a:noFill/>
          <a:ln>
            <a:solidFill>
              <a:schemeClr val="bg1"/>
            </a:solidFill>
          </a:ln>
        </p:spPr>
        <p:txBody>
          <a:bodyPr wrap="square" lIns="91440" tIns="45720" rIns="91440" bIns="45720" anchor="t">
            <a:spAutoFit/>
          </a:bodyPr>
          <a:lstStyle/>
          <a:p>
            <a:pPr lvl="0" algn="ctr" defTabSz="932472" fontAlgn="base">
              <a:spcAft>
                <a:spcPts val="600"/>
              </a:spcAft>
              <a:defRPr/>
            </a:pPr>
            <a:r>
              <a:rPr lang="en-US" sz="1200">
                <a:solidFill>
                  <a:srgbClr val="7030A0"/>
                </a:solidFill>
                <a:latin typeface="Segoe UI"/>
                <a:cs typeface="Segoe UI"/>
              </a:rPr>
              <a:t>Answer debt related inquiries</a:t>
            </a:r>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a:p>
            <a:pPr algn="ctr"/>
            <a:endParaRPr lang="en-US" sz="1000"/>
          </a:p>
          <a:p>
            <a:pPr algn="ctr"/>
            <a:r>
              <a:rPr lang="en-US" sz="1000"/>
              <a:t>Enables direct access to customer financial data within Outlook for sharing statements and managing customer interactions with ERP integration.</a:t>
            </a:r>
            <a:endParaRPr lang="en-US" sz="1000">
              <a:cs typeface="Segoe Sans Display"/>
            </a:endParaRPr>
          </a:p>
          <a:p>
            <a:endParaRPr lang="en-US" sz="800"/>
          </a:p>
          <a:p>
            <a:pPr algn="ctr"/>
            <a:endParaRPr lang="en-US" sz="1000"/>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a:p>
            <a:pPr lvl="0" algn="ctr" defTabSz="932472" fontAlgn="base">
              <a:spcAft>
                <a:spcPts val="600"/>
              </a:spcAft>
              <a:defRPr/>
            </a:pPr>
            <a:endParaRPr lang="en-US" sz="1000">
              <a:solidFill>
                <a:srgbClr val="7030A0"/>
              </a:solidFill>
              <a:latin typeface="Segoe UI"/>
              <a:cs typeface="Segoe UI"/>
            </a:endParaRPr>
          </a:p>
        </p:txBody>
      </p:sp>
    </p:spTree>
    <p:extLst>
      <p:ext uri="{BB962C8B-B14F-4D97-AF65-F5344CB8AC3E}">
        <p14:creationId xmlns:p14="http://schemas.microsoft.com/office/powerpoint/2010/main" val="968893127"/>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F2838-3A14-1130-E76F-EDAFE2E2B46E}"/>
            </a:ext>
          </a:extLst>
        </p:cNvPr>
        <p:cNvGrpSpPr/>
        <p:nvPr/>
      </p:nvGrpSpPr>
      <p:grpSpPr>
        <a:xfrm>
          <a:off x="0" y="0"/>
          <a:ext cx="0" cy="0"/>
          <a:chOff x="0" y="0"/>
          <a:chExt cx="0" cy="0"/>
        </a:xfrm>
      </p:grpSpPr>
      <p:sp>
        <p:nvSpPr>
          <p:cNvPr id="112" name="Content Placeholder 1">
            <a:extLst>
              <a:ext uri="{FF2B5EF4-FFF2-40B4-BE49-F238E27FC236}">
                <a16:creationId xmlns:a16="http://schemas.microsoft.com/office/drawing/2014/main" id="{D46C8863-A6A2-849C-789D-6BE1BFDDE3C9}"/>
              </a:ext>
            </a:extLst>
          </p:cNvPr>
          <p:cNvSpPr>
            <a:spLocks noGrp="1"/>
          </p:cNvSpPr>
          <p:nvPr>
            <p:ph sz="quarter" idx="4294967295"/>
          </p:nvPr>
        </p:nvSpPr>
        <p:spPr>
          <a:xfrm>
            <a:off x="508794" y="364569"/>
            <a:ext cx="11174412" cy="282994"/>
          </a:xfrm>
        </p:spPr>
        <p:txBody>
          <a:bodyPr vert="horz" wrap="square" lIns="0" tIns="0" rIns="0" bIns="0" rtlCol="0" anchor="t">
            <a:normAutofit fontScale="92500" lnSpcReduction="20000"/>
          </a:bodyPr>
          <a:lstStyle/>
          <a:p>
            <a:pPr marL="0" indent="0">
              <a:buNone/>
            </a:pPr>
            <a:r>
              <a:rPr lang="en-US" sz="2500">
                <a:latin typeface="Segoe UI Semibold"/>
                <a:cs typeface="Segoe UI Semibold"/>
              </a:rPr>
              <a:t>Finance in Microsoft 365 Use Cases</a:t>
            </a:r>
          </a:p>
          <a:p>
            <a:pPr marL="0" indent="0">
              <a:buNone/>
            </a:pPr>
            <a:endParaRPr lang="en-US" sz="2400">
              <a:latin typeface="Segoe UI Semibold" panose="020B0702040204020203" pitchFamily="34" charset="0"/>
              <a:cs typeface="Segoe UI Semibold" panose="020B0702040204020203" pitchFamily="34" charset="0"/>
            </a:endParaRPr>
          </a:p>
        </p:txBody>
      </p:sp>
      <p:sp>
        <p:nvSpPr>
          <p:cNvPr id="11" name="Rounded Rectangle 86">
            <a:extLst>
              <a:ext uri="{FF2B5EF4-FFF2-40B4-BE49-F238E27FC236}">
                <a16:creationId xmlns:a16="http://schemas.microsoft.com/office/drawing/2014/main" id="{321534CB-2254-5152-CE67-72852C3D7CE5}"/>
              </a:ext>
            </a:extLst>
          </p:cNvPr>
          <p:cNvSpPr/>
          <p:nvPr/>
        </p:nvSpPr>
        <p:spPr>
          <a:xfrm>
            <a:off x="506807" y="747761"/>
            <a:ext cx="11357759" cy="661809"/>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Text Placeholder 9">
            <a:extLst>
              <a:ext uri="{FF2B5EF4-FFF2-40B4-BE49-F238E27FC236}">
                <a16:creationId xmlns:a16="http://schemas.microsoft.com/office/drawing/2014/main" id="{A6A0E6B5-C4F2-16CD-70E4-19E4E2BF7CE6}"/>
              </a:ext>
            </a:extLst>
          </p:cNvPr>
          <p:cNvSpPr txBox="1">
            <a:spLocks/>
          </p:cNvSpPr>
          <p:nvPr/>
        </p:nvSpPr>
        <p:spPr>
          <a:xfrm>
            <a:off x="637645" y="861747"/>
            <a:ext cx="11098157" cy="307777"/>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400" kern="1200" spc="-20" baseline="0">
                <a:solidFill>
                  <a:schemeClr val="tx1"/>
                </a:solidFill>
                <a:latin typeface="+mj-lt"/>
                <a:ea typeface="+mn-ea"/>
                <a:cs typeface="Segoe UI"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solidFill>
                  <a:schemeClr val="tx1"/>
                </a:solidFill>
                <a:latin typeface="+mj-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chemeClr val="tx1"/>
                </a:solidFill>
                <a:latin typeface="+mj-lt"/>
                <a:ea typeface="+mn-ea"/>
                <a:cs typeface="+mn-cs"/>
              </a:defRPr>
            </a:lvl3pPr>
            <a:lvl4pPr marL="661988"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j-lt"/>
                <a:ea typeface="+mn-ea"/>
                <a:cs typeface="+mn-cs"/>
              </a:defRPr>
            </a:lvl4pPr>
            <a:lvl5pPr marL="855663"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j-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1" i="0" u="none" kern="1200" cap="none" spc="-20" normalizeH="0" baseline="0" noProof="0">
                <a:ln>
                  <a:noFill/>
                </a:ln>
                <a:solidFill>
                  <a:srgbClr val="000000"/>
                </a:solidFill>
                <a:effectLst/>
                <a:uLnTx/>
                <a:uFillTx/>
                <a:latin typeface="Segoe UI Semibold"/>
                <a:cs typeface="Segoe UI"/>
              </a:rPr>
              <a:t>Leveraging intelligent automation to bring efficiency to real wo</a:t>
            </a:r>
            <a:r>
              <a:rPr lang="en-US" sz="2000" b="1" err="1">
                <a:solidFill>
                  <a:srgbClr val="000000"/>
                </a:solidFill>
                <a:latin typeface="Segoe UI Semibold"/>
                <a:cs typeface="Segoe UI"/>
              </a:rPr>
              <a:t>rld</a:t>
            </a:r>
            <a:r>
              <a:rPr lang="en-US" sz="2000" b="1">
                <a:solidFill>
                  <a:srgbClr val="000000"/>
                </a:solidFill>
                <a:latin typeface="Segoe UI Semibold"/>
                <a:cs typeface="Segoe UI"/>
              </a:rPr>
              <a:t> financial scenarios</a:t>
            </a:r>
            <a:endParaRPr lang="en-US" sz="2000" b="0" i="0" u="none" kern="1200" cap="none" spc="0" normalizeH="0" baseline="0" noProof="0">
              <a:ln>
                <a:noFill/>
              </a:ln>
              <a:solidFill>
                <a:srgbClr val="000000"/>
              </a:solidFill>
              <a:effectLst/>
              <a:uLnTx/>
              <a:uFillTx/>
              <a:latin typeface="Segoe UI Semibold"/>
              <a:ea typeface="Calibri" panose="020F0502020204030204" pitchFamily="34" charset="0"/>
              <a:cs typeface="Segoe UI"/>
            </a:endParaRPr>
          </a:p>
        </p:txBody>
      </p:sp>
      <p:sp>
        <p:nvSpPr>
          <p:cNvPr id="23" name="Rectangle: Rounded Corners 22">
            <a:extLst>
              <a:ext uri="{FF2B5EF4-FFF2-40B4-BE49-F238E27FC236}">
                <a16:creationId xmlns:a16="http://schemas.microsoft.com/office/drawing/2014/main" id="{9B441D1C-B1E8-723B-48F9-3FD586E4CF8E}"/>
              </a:ext>
            </a:extLst>
          </p:cNvPr>
          <p:cNvSpPr>
            <a:spLocks/>
          </p:cNvSpPr>
          <p:nvPr/>
        </p:nvSpPr>
        <p:spPr bwMode="auto">
          <a:xfrm>
            <a:off x="788627" y="1798812"/>
            <a:ext cx="5199895" cy="393206"/>
          </a:xfrm>
          <a:prstGeom prst="roundRect">
            <a:avLst>
              <a:gd name="adj" fmla="val 17964"/>
            </a:avLst>
          </a:prstGeom>
          <a:gradFill>
            <a:gsLst>
              <a:gs pos="100000">
                <a:srgbClr val="0D72C4"/>
              </a:gs>
              <a:gs pos="0">
                <a:srgbClr val="9D42BB"/>
              </a:gs>
            </a:gsLst>
            <a:path path="circle">
              <a:fillToRect l="100000" t="100000"/>
            </a:path>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0" rIns="91440" bIns="0" numCol="1" spcCol="0" rtlCol="0" fromWordArt="0" anchor="ctr" anchorCtr="0" forceAA="0" compatLnSpc="1">
            <a:prstTxWarp prst="textNoShape">
              <a:avLst/>
            </a:prstTxWarp>
            <a:noAutofit/>
          </a:bodyPr>
          <a:lstStyle/>
          <a:p>
            <a:pPr marL="0" marR="0" lvl="0" indent="0" algn="ctr" defTabSz="932742" rtl="0" eaLnBrk="1" fontAlgn="auto" latinLnBrk="0" hangingPunct="1">
              <a:lnSpc>
                <a:spcPct val="100000"/>
              </a:lnSpc>
              <a:spcBef>
                <a:spcPts val="0"/>
              </a:spcBef>
              <a:spcAft>
                <a:spcPts val="300"/>
              </a:spcAft>
              <a:buClrTx/>
              <a:buSzPct val="90000"/>
              <a:buFontTx/>
              <a:buNone/>
              <a:tabLst/>
              <a:defRPr/>
            </a:pPr>
            <a:r>
              <a:rPr kumimoji="0" lang="en-US" sz="18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rPr>
              <a:t>Financial Reconciliation</a:t>
            </a:r>
            <a:endParaRPr kumimoji="0" lang="en-US" sz="12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endParaRPr>
          </a:p>
        </p:txBody>
      </p:sp>
      <p:sp>
        <p:nvSpPr>
          <p:cNvPr id="41" name="TextBox 40">
            <a:extLst>
              <a:ext uri="{FF2B5EF4-FFF2-40B4-BE49-F238E27FC236}">
                <a16:creationId xmlns:a16="http://schemas.microsoft.com/office/drawing/2014/main" id="{2229E12B-24D0-BB33-4529-7303F8B339B0}"/>
              </a:ext>
            </a:extLst>
          </p:cNvPr>
          <p:cNvSpPr txBox="1"/>
          <p:nvPr/>
        </p:nvSpPr>
        <p:spPr>
          <a:xfrm>
            <a:off x="9934050" y="3322071"/>
            <a:ext cx="1659942" cy="430887"/>
          </a:xfrm>
          <a:prstGeom prst="rect">
            <a:avLst/>
          </a:prstGeom>
          <a:noFill/>
          <a:ln>
            <a:solidFill>
              <a:schemeClr val="bg1"/>
            </a:solidFill>
          </a:ln>
        </p:spPr>
        <p:txBody>
          <a:bodyPr wrap="square" lIns="91440" tIns="45720" rIns="91440" bIns="45720" anchor="t">
            <a:spAutoFit/>
          </a:bodyPr>
          <a:lstStyle/>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US" sz="1000" b="1" i="0" u="none" strike="noStrike" kern="1200" cap="none" spc="0" normalizeH="0" baseline="0" noProof="0">
              <a:ln>
                <a:noFill/>
              </a:ln>
              <a:solidFill>
                <a:srgbClr val="0078D4"/>
              </a:solidFill>
              <a:effectLst/>
              <a:uLnTx/>
              <a:uFillTx/>
              <a:latin typeface="Segoe UI"/>
              <a:ea typeface="+mn-ea"/>
              <a:cs typeface="Segoe UI"/>
            </a:endParaRPr>
          </a:p>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US" sz="1000" b="1" i="0" u="none" strike="noStrike" kern="1200" cap="none" spc="0" normalizeH="0" baseline="0" noProof="0">
              <a:ln>
                <a:noFill/>
              </a:ln>
              <a:solidFill>
                <a:srgbClr val="0078D4"/>
              </a:solidFill>
              <a:effectLst/>
              <a:uLnTx/>
              <a:uFillTx/>
              <a:latin typeface="Segoe UI"/>
              <a:ea typeface="+mn-ea"/>
              <a:cs typeface="Segoe UI"/>
            </a:endParaRPr>
          </a:p>
        </p:txBody>
      </p:sp>
      <p:grpSp>
        <p:nvGrpSpPr>
          <p:cNvPr id="88" name="Group 87">
            <a:extLst>
              <a:ext uri="{FF2B5EF4-FFF2-40B4-BE49-F238E27FC236}">
                <a16:creationId xmlns:a16="http://schemas.microsoft.com/office/drawing/2014/main" id="{43D90329-60B1-A058-426F-94F8A41366EC}"/>
              </a:ext>
            </a:extLst>
          </p:cNvPr>
          <p:cNvGrpSpPr/>
          <p:nvPr/>
        </p:nvGrpSpPr>
        <p:grpSpPr>
          <a:xfrm>
            <a:off x="790954" y="2332439"/>
            <a:ext cx="2550260" cy="561380"/>
            <a:chOff x="509134" y="2478346"/>
            <a:chExt cx="2027590" cy="561380"/>
          </a:xfrm>
        </p:grpSpPr>
        <p:sp>
          <p:nvSpPr>
            <p:cNvPr id="48" name="Rounded Rectangle 86">
              <a:extLst>
                <a:ext uri="{FF2B5EF4-FFF2-40B4-BE49-F238E27FC236}">
                  <a16:creationId xmlns:a16="http://schemas.microsoft.com/office/drawing/2014/main" id="{F5A08DF6-4DDE-3156-2CCE-2C549AF0363C}"/>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50" name="Text Placeholder 8">
              <a:extLst>
                <a:ext uri="{FF2B5EF4-FFF2-40B4-BE49-F238E27FC236}">
                  <a16:creationId xmlns:a16="http://schemas.microsoft.com/office/drawing/2014/main" id="{09C73E24-B009-0B4A-204B-23A4A1DFC668}"/>
                </a:ext>
              </a:extLst>
            </p:cNvPr>
            <p:cNvSpPr txBox="1">
              <a:spLocks/>
            </p:cNvSpPr>
            <p:nvPr/>
          </p:nvSpPr>
          <p:spPr>
            <a:xfrm>
              <a:off x="563528" y="2653150"/>
              <a:ext cx="1905482" cy="205948"/>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Intercompany</a:t>
              </a:r>
            </a:p>
          </p:txBody>
        </p:sp>
      </p:grpSp>
      <p:sp>
        <p:nvSpPr>
          <p:cNvPr id="54" name="Text Placeholder 8">
            <a:extLst>
              <a:ext uri="{FF2B5EF4-FFF2-40B4-BE49-F238E27FC236}">
                <a16:creationId xmlns:a16="http://schemas.microsoft.com/office/drawing/2014/main" id="{BA3EF36B-78DE-330D-F412-CD0799DE69CB}"/>
              </a:ext>
            </a:extLst>
          </p:cNvPr>
          <p:cNvSpPr txBox="1">
            <a:spLocks/>
          </p:cNvSpPr>
          <p:nvPr/>
        </p:nvSpPr>
        <p:spPr>
          <a:xfrm>
            <a:off x="5425508" y="2628844"/>
            <a:ext cx="1781289" cy="243686"/>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600"/>
              </a:spcAft>
              <a:buClrTx/>
              <a:buSzTx/>
              <a:buFont typeface="Arial" panose="020B0604020202020204" pitchFamily="34" charset="0"/>
              <a:buNone/>
              <a:tabLst/>
              <a:defRPr/>
            </a:pP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nvGrpSpPr>
          <p:cNvPr id="3" name="Group 2">
            <a:extLst>
              <a:ext uri="{FF2B5EF4-FFF2-40B4-BE49-F238E27FC236}">
                <a16:creationId xmlns:a16="http://schemas.microsoft.com/office/drawing/2014/main" id="{E4739367-940B-E2B5-9B62-F4AB7A21D9FF}"/>
              </a:ext>
            </a:extLst>
          </p:cNvPr>
          <p:cNvGrpSpPr/>
          <p:nvPr/>
        </p:nvGrpSpPr>
        <p:grpSpPr>
          <a:xfrm>
            <a:off x="3409630" y="2332314"/>
            <a:ext cx="2550260" cy="561380"/>
            <a:chOff x="509134" y="2478346"/>
            <a:chExt cx="2027590" cy="561380"/>
          </a:xfrm>
        </p:grpSpPr>
        <p:sp>
          <p:nvSpPr>
            <p:cNvPr id="4" name="Rounded Rectangle 86">
              <a:extLst>
                <a:ext uri="{FF2B5EF4-FFF2-40B4-BE49-F238E27FC236}">
                  <a16:creationId xmlns:a16="http://schemas.microsoft.com/office/drawing/2014/main" id="{C2516114-3098-6F29-0D4B-8BDAAE72ABB2}"/>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5" name="Text Placeholder 8">
              <a:extLst>
                <a:ext uri="{FF2B5EF4-FFF2-40B4-BE49-F238E27FC236}">
                  <a16:creationId xmlns:a16="http://schemas.microsoft.com/office/drawing/2014/main" id="{0E76B6AE-FE5D-E64B-A989-DA45A572D824}"/>
                </a:ext>
              </a:extLst>
            </p:cNvPr>
            <p:cNvSpPr txBox="1">
              <a:spLocks/>
            </p:cNvSpPr>
            <p:nvPr/>
          </p:nvSpPr>
          <p:spPr>
            <a:xfrm>
              <a:off x="570188" y="2542105"/>
              <a:ext cx="1905482" cy="205948"/>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D365 Finance GL</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200">
                  <a:solidFill>
                    <a:srgbClr val="0A1B45"/>
                  </a:solidFill>
                  <a:latin typeface="Segoe UI Semibold"/>
                  <a:cs typeface="Segoe UI Semibold"/>
                </a:rPr>
                <a:t>vs.</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200" b="1">
                  <a:solidFill>
                    <a:srgbClr val="0A1B45"/>
                  </a:solidFill>
                  <a:latin typeface="Segoe UI Semibold"/>
                  <a:cs typeface="Segoe UI Semibold"/>
                </a:rPr>
                <a:t>Non-D365 Subledger</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sp>
        <p:nvSpPr>
          <p:cNvPr id="7" name="Rounded Rectangle 86">
            <a:extLst>
              <a:ext uri="{FF2B5EF4-FFF2-40B4-BE49-F238E27FC236}">
                <a16:creationId xmlns:a16="http://schemas.microsoft.com/office/drawing/2014/main" id="{C2CB4F79-09A0-7D22-E066-4B63DF0AD39D}"/>
              </a:ext>
            </a:extLst>
          </p:cNvPr>
          <p:cNvSpPr/>
          <p:nvPr/>
        </p:nvSpPr>
        <p:spPr>
          <a:xfrm>
            <a:off x="798221" y="3028416"/>
            <a:ext cx="255026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grpSp>
        <p:nvGrpSpPr>
          <p:cNvPr id="9" name="Group 8">
            <a:extLst>
              <a:ext uri="{FF2B5EF4-FFF2-40B4-BE49-F238E27FC236}">
                <a16:creationId xmlns:a16="http://schemas.microsoft.com/office/drawing/2014/main" id="{7B364602-242C-779E-85C2-A806CEB34D0E}"/>
              </a:ext>
            </a:extLst>
          </p:cNvPr>
          <p:cNvGrpSpPr/>
          <p:nvPr/>
        </p:nvGrpSpPr>
        <p:grpSpPr>
          <a:xfrm>
            <a:off x="3416897" y="3028291"/>
            <a:ext cx="2550260" cy="561380"/>
            <a:chOff x="509134" y="2478346"/>
            <a:chExt cx="2027590" cy="561380"/>
          </a:xfrm>
        </p:grpSpPr>
        <p:sp>
          <p:nvSpPr>
            <p:cNvPr id="10" name="Rounded Rectangle 86">
              <a:extLst>
                <a:ext uri="{FF2B5EF4-FFF2-40B4-BE49-F238E27FC236}">
                  <a16:creationId xmlns:a16="http://schemas.microsoft.com/office/drawing/2014/main" id="{45962CAE-14A5-0898-CB46-6B4781D7A1D6}"/>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12" name="Text Placeholder 8">
              <a:extLst>
                <a:ext uri="{FF2B5EF4-FFF2-40B4-BE49-F238E27FC236}">
                  <a16:creationId xmlns:a16="http://schemas.microsoft.com/office/drawing/2014/main" id="{5324CFC9-EED4-6C49-08F0-38F4C9D6EBD7}"/>
                </a:ext>
              </a:extLst>
            </p:cNvPr>
            <p:cNvSpPr txBox="1">
              <a:spLocks/>
            </p:cNvSpPr>
            <p:nvPr/>
          </p:nvSpPr>
          <p:spPr>
            <a:xfrm>
              <a:off x="563528" y="2653849"/>
              <a:ext cx="1905482" cy="205948"/>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200">
                  <a:solidFill>
                    <a:srgbClr val="0A1B45"/>
                  </a:solidFill>
                  <a:latin typeface="Segoe UI Semibold"/>
                  <a:cs typeface="Segoe UI Semibold"/>
                </a:rPr>
                <a:t>VAT</a:t>
              </a:r>
              <a:br>
                <a:rPr lang="en-US" sz="1200">
                  <a:solidFill>
                    <a:srgbClr val="0A1B45"/>
                  </a:solidFill>
                  <a:latin typeface="Segoe UI Semibold"/>
                  <a:cs typeface="Segoe UI Semibold"/>
                </a:rPr>
              </a:br>
              <a:r>
                <a:rPr lang="en-US" sz="1200">
                  <a:solidFill>
                    <a:srgbClr val="0A1B45"/>
                  </a:solidFill>
                  <a:latin typeface="Segoe UI Semibold"/>
                  <a:cs typeface="Segoe UI Semibold"/>
                </a:rPr>
                <a:t>Reconciliation</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grpSp>
        <p:nvGrpSpPr>
          <p:cNvPr id="13" name="Group 12">
            <a:extLst>
              <a:ext uri="{FF2B5EF4-FFF2-40B4-BE49-F238E27FC236}">
                <a16:creationId xmlns:a16="http://schemas.microsoft.com/office/drawing/2014/main" id="{14874796-21B6-6009-CC91-AE70525CCA01}"/>
              </a:ext>
            </a:extLst>
          </p:cNvPr>
          <p:cNvGrpSpPr/>
          <p:nvPr/>
        </p:nvGrpSpPr>
        <p:grpSpPr>
          <a:xfrm>
            <a:off x="798221" y="3748207"/>
            <a:ext cx="2550260" cy="561380"/>
            <a:chOff x="509134" y="2478346"/>
            <a:chExt cx="2027590" cy="561380"/>
          </a:xfrm>
        </p:grpSpPr>
        <p:sp>
          <p:nvSpPr>
            <p:cNvPr id="14" name="Rounded Rectangle 86">
              <a:extLst>
                <a:ext uri="{FF2B5EF4-FFF2-40B4-BE49-F238E27FC236}">
                  <a16:creationId xmlns:a16="http://schemas.microsoft.com/office/drawing/2014/main" id="{291EF43C-6235-5162-D1EE-3A4DB3189A60}"/>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16" name="Text Placeholder 8">
              <a:extLst>
                <a:ext uri="{FF2B5EF4-FFF2-40B4-BE49-F238E27FC236}">
                  <a16:creationId xmlns:a16="http://schemas.microsoft.com/office/drawing/2014/main" id="{11D2DF2F-2BD3-280F-E3CA-CBEDC337BE1B}"/>
                </a:ext>
              </a:extLst>
            </p:cNvPr>
            <p:cNvSpPr txBox="1">
              <a:spLocks/>
            </p:cNvSpPr>
            <p:nvPr/>
          </p:nvSpPr>
          <p:spPr>
            <a:xfrm>
              <a:off x="557750" y="2510392"/>
              <a:ext cx="1905482" cy="529083"/>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Restricted</a:t>
              </a:r>
              <a:endParaRPr lang="en-US" sz="1200">
                <a:solidFill>
                  <a:srgbClr val="0A1B45"/>
                </a:solidFill>
                <a:latin typeface="Segoe UI Semibold"/>
                <a:cs typeface="Segoe UI Semibold"/>
              </a:endParaRP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Stock</a:t>
              </a:r>
              <a:endParaRPr lang="en-US" sz="1200" noProof="0">
                <a:solidFill>
                  <a:srgbClr val="0A1B45"/>
                </a:solidFill>
                <a:latin typeface="Segoe UI Semibold"/>
                <a:cs typeface="Segoe UI Semibold"/>
              </a:endParaRP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a:ln>
                    <a:noFill/>
                  </a:ln>
                  <a:solidFill>
                    <a:srgbClr val="0A1B45"/>
                  </a:solidFill>
                  <a:effectLst/>
                  <a:uLnTx/>
                  <a:uFillTx/>
                  <a:latin typeface="Segoe UI Semibold"/>
                  <a:ea typeface="+mn-ea"/>
                  <a:cs typeface="Segoe UI Semibold"/>
                </a:rPr>
                <a:t>Units</a:t>
              </a:r>
              <a:endParaRPr kumimoji="0" lang="en-US" sz="1200" b="0" i="0" u="none" strike="noStrike" kern="2000" cap="none" spc="-50" normalizeH="0" baseline="0" noProof="0">
                <a:ln>
                  <a:noFill/>
                </a:ln>
                <a:solidFill>
                  <a:srgbClr val="0A1B45"/>
                </a:solidFill>
                <a:effectLst/>
                <a:uLnTx/>
                <a:uFillTx/>
                <a:latin typeface="Segoe UI Semibold"/>
                <a:ea typeface="+mn-ea"/>
                <a:cs typeface="Segoe UI Semibold"/>
              </a:endParaRP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grpSp>
        <p:nvGrpSpPr>
          <p:cNvPr id="20" name="Group 19">
            <a:extLst>
              <a:ext uri="{FF2B5EF4-FFF2-40B4-BE49-F238E27FC236}">
                <a16:creationId xmlns:a16="http://schemas.microsoft.com/office/drawing/2014/main" id="{8BCA1919-1057-2D5E-BDFD-4FF13D74E301}"/>
              </a:ext>
            </a:extLst>
          </p:cNvPr>
          <p:cNvGrpSpPr/>
          <p:nvPr/>
        </p:nvGrpSpPr>
        <p:grpSpPr>
          <a:xfrm>
            <a:off x="3416897" y="3748082"/>
            <a:ext cx="2550260" cy="561380"/>
            <a:chOff x="509134" y="2478346"/>
            <a:chExt cx="2027590" cy="561380"/>
          </a:xfrm>
        </p:grpSpPr>
        <p:sp>
          <p:nvSpPr>
            <p:cNvPr id="22" name="Rounded Rectangle 86">
              <a:extLst>
                <a:ext uri="{FF2B5EF4-FFF2-40B4-BE49-F238E27FC236}">
                  <a16:creationId xmlns:a16="http://schemas.microsoft.com/office/drawing/2014/main" id="{325973F4-D42A-B141-41E7-7C4220DDE17D}"/>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24" name="Text Placeholder 8">
              <a:extLst>
                <a:ext uri="{FF2B5EF4-FFF2-40B4-BE49-F238E27FC236}">
                  <a16:creationId xmlns:a16="http://schemas.microsoft.com/office/drawing/2014/main" id="{95DF11B5-A7F2-9D49-323F-3F58FA1DE950}"/>
                </a:ext>
              </a:extLst>
            </p:cNvPr>
            <p:cNvSpPr txBox="1">
              <a:spLocks/>
            </p:cNvSpPr>
            <p:nvPr/>
          </p:nvSpPr>
          <p:spPr>
            <a:xfrm>
              <a:off x="570188" y="2519143"/>
              <a:ext cx="1905482" cy="205948"/>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Ledger Payroll</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1" i="0" u="none" strike="noStrike" kern="2000" cap="none" spc="-50" normalizeH="0" baseline="0" noProof="0">
                  <a:ln>
                    <a:noFill/>
                  </a:ln>
                  <a:solidFill>
                    <a:srgbClr val="0A1B45"/>
                  </a:solidFill>
                  <a:effectLst/>
                  <a:uLnTx/>
                  <a:uFillTx/>
                  <a:latin typeface="Segoe UI Semibold"/>
                  <a:ea typeface="+mn-ea"/>
                  <a:cs typeface="Segoe UI Semibold"/>
                </a:rPr>
                <a:t>vs</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200" b="1">
                  <a:solidFill>
                    <a:srgbClr val="0A1B45"/>
                  </a:solidFill>
                  <a:latin typeface="Segoe UI Semibold"/>
                  <a:cs typeface="Segoe UI Semibold"/>
                </a:rPr>
                <a:t>Payroll Provider</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sp>
        <p:nvSpPr>
          <p:cNvPr id="28" name="Rectangle: Rounded Corners 27">
            <a:extLst>
              <a:ext uri="{FF2B5EF4-FFF2-40B4-BE49-F238E27FC236}">
                <a16:creationId xmlns:a16="http://schemas.microsoft.com/office/drawing/2014/main" id="{30327370-2E13-F1A3-0B52-012281050D99}"/>
              </a:ext>
            </a:extLst>
          </p:cNvPr>
          <p:cNvSpPr>
            <a:spLocks/>
          </p:cNvSpPr>
          <p:nvPr/>
        </p:nvSpPr>
        <p:spPr bwMode="auto">
          <a:xfrm>
            <a:off x="6316526" y="1798812"/>
            <a:ext cx="5199895" cy="393206"/>
          </a:xfrm>
          <a:prstGeom prst="roundRect">
            <a:avLst>
              <a:gd name="adj" fmla="val 17964"/>
            </a:avLst>
          </a:prstGeom>
          <a:gradFill>
            <a:gsLst>
              <a:gs pos="100000">
                <a:srgbClr val="0D72C4"/>
              </a:gs>
              <a:gs pos="0">
                <a:srgbClr val="9D42BB"/>
              </a:gs>
            </a:gsLst>
            <a:path path="circle">
              <a:fillToRect l="100000" t="100000"/>
            </a:path>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0" rIns="91440" bIns="0" numCol="1" spcCol="0" rtlCol="0" fromWordArt="0" anchor="ctr" anchorCtr="0" forceAA="0" compatLnSpc="1">
            <a:prstTxWarp prst="textNoShape">
              <a:avLst/>
            </a:prstTxWarp>
            <a:noAutofit/>
          </a:bodyPr>
          <a:lstStyle/>
          <a:p>
            <a:pPr marL="0" marR="0" lvl="0" indent="0" algn="ctr" defTabSz="932742" rtl="0" eaLnBrk="1" fontAlgn="auto" latinLnBrk="0" hangingPunct="1">
              <a:lnSpc>
                <a:spcPct val="100000"/>
              </a:lnSpc>
              <a:spcBef>
                <a:spcPts val="0"/>
              </a:spcBef>
              <a:spcAft>
                <a:spcPts val="300"/>
              </a:spcAft>
              <a:buClrTx/>
              <a:buSzPct val="90000"/>
              <a:buFontTx/>
              <a:buNone/>
              <a:tabLst/>
              <a:defRPr/>
            </a:pPr>
            <a:r>
              <a:rPr kumimoji="0" lang="en-US" sz="18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rPr>
              <a:t>Variance analysis</a:t>
            </a:r>
            <a:endParaRPr kumimoji="0" lang="en-US" sz="1200" b="0" i="0" u="none" strike="noStrike" kern="1200" cap="none" spc="0" normalizeH="0" baseline="0" noProof="0">
              <a:ln>
                <a:noFill/>
              </a:ln>
              <a:solidFill>
                <a:srgbClr val="FFFFFF"/>
              </a:solidFill>
              <a:effectLst/>
              <a:uLnTx/>
              <a:uFillTx/>
              <a:latin typeface="Segoe UI Semibold"/>
              <a:ea typeface="+mn-ea"/>
              <a:cs typeface="Segoe UI" panose="020B0502040204020203" pitchFamily="34" charset="0"/>
            </a:endParaRPr>
          </a:p>
        </p:txBody>
      </p:sp>
      <p:grpSp>
        <p:nvGrpSpPr>
          <p:cNvPr id="32" name="Group 31">
            <a:extLst>
              <a:ext uri="{FF2B5EF4-FFF2-40B4-BE49-F238E27FC236}">
                <a16:creationId xmlns:a16="http://schemas.microsoft.com/office/drawing/2014/main" id="{6FC7E8C9-85A3-9262-C8A8-0218F877798C}"/>
              </a:ext>
            </a:extLst>
          </p:cNvPr>
          <p:cNvGrpSpPr/>
          <p:nvPr/>
        </p:nvGrpSpPr>
        <p:grpSpPr>
          <a:xfrm>
            <a:off x="6318853" y="2332439"/>
            <a:ext cx="2550260" cy="561380"/>
            <a:chOff x="509134" y="2478346"/>
            <a:chExt cx="2027590" cy="561380"/>
          </a:xfrm>
        </p:grpSpPr>
        <p:sp>
          <p:nvSpPr>
            <p:cNvPr id="36" name="Rounded Rectangle 86">
              <a:extLst>
                <a:ext uri="{FF2B5EF4-FFF2-40B4-BE49-F238E27FC236}">
                  <a16:creationId xmlns:a16="http://schemas.microsoft.com/office/drawing/2014/main" id="{EE9D2BC3-DEFD-648F-7E87-914D1B5868E3}"/>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40" name="Text Placeholder 8">
              <a:extLst>
                <a:ext uri="{FF2B5EF4-FFF2-40B4-BE49-F238E27FC236}">
                  <a16:creationId xmlns:a16="http://schemas.microsoft.com/office/drawing/2014/main" id="{EA904343-2177-FE66-5E1A-C95654ECB81E}"/>
                </a:ext>
              </a:extLst>
            </p:cNvPr>
            <p:cNvSpPr txBox="1">
              <a:spLocks/>
            </p:cNvSpPr>
            <p:nvPr/>
          </p:nvSpPr>
          <p:spPr>
            <a:xfrm>
              <a:off x="570188" y="2503883"/>
              <a:ext cx="1905482" cy="205948"/>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Budget</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200" b="1">
                  <a:solidFill>
                    <a:srgbClr val="0A1B45"/>
                  </a:solidFill>
                  <a:latin typeface="Segoe UI Semibold"/>
                  <a:cs typeface="Segoe UI Semibold"/>
                </a:rPr>
                <a:t>v</a:t>
              </a:r>
              <a:r>
                <a:rPr kumimoji="0" lang="en-US" sz="1200" b="1" i="0" u="none" strike="noStrike" kern="2000" cap="none" spc="-50" normalizeH="0" baseline="0" noProof="0">
                  <a:ln>
                    <a:noFill/>
                  </a:ln>
                  <a:solidFill>
                    <a:srgbClr val="0A1B45"/>
                  </a:solidFill>
                  <a:effectLst/>
                  <a:uLnTx/>
                  <a:uFillTx/>
                  <a:latin typeface="Segoe UI Semibold"/>
                  <a:ea typeface="+mn-ea"/>
                  <a:cs typeface="Segoe UI Semibold"/>
                </a:rPr>
                <a:t>s.</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1" i="0" u="none" strike="noStrike" kern="2000" cap="none" spc="-50" normalizeH="0" baseline="0" noProof="0">
                  <a:ln>
                    <a:noFill/>
                  </a:ln>
                  <a:solidFill>
                    <a:srgbClr val="0A1B45"/>
                  </a:solidFill>
                  <a:effectLst/>
                  <a:uLnTx/>
                  <a:uFillTx/>
                  <a:latin typeface="Segoe UI Semibold"/>
                  <a:ea typeface="+mn-ea"/>
                  <a:cs typeface="Segoe UI Semibold"/>
                </a:rPr>
                <a:t>Actual</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sp>
        <p:nvSpPr>
          <p:cNvPr id="42" name="Text Placeholder 8">
            <a:extLst>
              <a:ext uri="{FF2B5EF4-FFF2-40B4-BE49-F238E27FC236}">
                <a16:creationId xmlns:a16="http://schemas.microsoft.com/office/drawing/2014/main" id="{7821AFD6-CDA7-63BA-03A5-ED9D0C070104}"/>
              </a:ext>
            </a:extLst>
          </p:cNvPr>
          <p:cNvSpPr txBox="1">
            <a:spLocks/>
          </p:cNvSpPr>
          <p:nvPr/>
        </p:nvSpPr>
        <p:spPr>
          <a:xfrm>
            <a:off x="11119853" y="2919275"/>
            <a:ext cx="1781289" cy="243686"/>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600"/>
              </a:spcAft>
              <a:buClrTx/>
              <a:buSzTx/>
              <a:buFont typeface="Arial" panose="020B0604020202020204" pitchFamily="34" charset="0"/>
              <a:buNone/>
              <a:tabLst/>
              <a:defRPr/>
            </a:pP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nvGrpSpPr>
          <p:cNvPr id="44" name="Group 43">
            <a:extLst>
              <a:ext uri="{FF2B5EF4-FFF2-40B4-BE49-F238E27FC236}">
                <a16:creationId xmlns:a16="http://schemas.microsoft.com/office/drawing/2014/main" id="{267FF211-CD07-002A-A9A2-504FB81B25AD}"/>
              </a:ext>
            </a:extLst>
          </p:cNvPr>
          <p:cNvGrpSpPr/>
          <p:nvPr/>
        </p:nvGrpSpPr>
        <p:grpSpPr>
          <a:xfrm>
            <a:off x="8937529" y="2332314"/>
            <a:ext cx="2550260" cy="561380"/>
            <a:chOff x="509134" y="2478346"/>
            <a:chExt cx="2027590" cy="561380"/>
          </a:xfrm>
        </p:grpSpPr>
        <p:sp>
          <p:nvSpPr>
            <p:cNvPr id="46" name="Rounded Rectangle 86">
              <a:extLst>
                <a:ext uri="{FF2B5EF4-FFF2-40B4-BE49-F238E27FC236}">
                  <a16:creationId xmlns:a16="http://schemas.microsoft.com/office/drawing/2014/main" id="{6D717333-C912-F490-95A3-017FD69C6A8B}"/>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chemeClr val="accent3"/>
                  </a:solidFill>
                  <a:latin typeface="+mj-lt"/>
                </a:rPr>
                <a:t>Revenue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chemeClr val="accent3"/>
                  </a:solidFill>
                  <a:latin typeface="+mj-lt"/>
                </a:rPr>
                <a:t>Variance</a:t>
              </a:r>
            </a:p>
          </p:txBody>
        </p:sp>
        <p:sp>
          <p:nvSpPr>
            <p:cNvPr id="47" name="Text Placeholder 8">
              <a:extLst>
                <a:ext uri="{FF2B5EF4-FFF2-40B4-BE49-F238E27FC236}">
                  <a16:creationId xmlns:a16="http://schemas.microsoft.com/office/drawing/2014/main" id="{A45AD06D-698C-A62B-1AB9-4D9D36D6D083}"/>
                </a:ext>
              </a:extLst>
            </p:cNvPr>
            <p:cNvSpPr txBox="1">
              <a:spLocks/>
            </p:cNvSpPr>
            <p:nvPr/>
          </p:nvSpPr>
          <p:spPr>
            <a:xfrm>
              <a:off x="563528" y="2636757"/>
              <a:ext cx="1905482" cy="205948"/>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grpSp>
        <p:nvGrpSpPr>
          <p:cNvPr id="49" name="Group 48">
            <a:extLst>
              <a:ext uri="{FF2B5EF4-FFF2-40B4-BE49-F238E27FC236}">
                <a16:creationId xmlns:a16="http://schemas.microsoft.com/office/drawing/2014/main" id="{14675606-0331-EF8B-DD31-3C0C9A6D67BF}"/>
              </a:ext>
            </a:extLst>
          </p:cNvPr>
          <p:cNvGrpSpPr/>
          <p:nvPr/>
        </p:nvGrpSpPr>
        <p:grpSpPr>
          <a:xfrm>
            <a:off x="6347485" y="3028416"/>
            <a:ext cx="2550260" cy="561380"/>
            <a:chOff x="509134" y="2478346"/>
            <a:chExt cx="2027590" cy="561380"/>
          </a:xfrm>
        </p:grpSpPr>
        <p:sp>
          <p:nvSpPr>
            <p:cNvPr id="51" name="Rounded Rectangle 86">
              <a:extLst>
                <a:ext uri="{FF2B5EF4-FFF2-40B4-BE49-F238E27FC236}">
                  <a16:creationId xmlns:a16="http://schemas.microsoft.com/office/drawing/2014/main" id="{78478422-6B0C-CDC4-7D9A-53AF33D4BBCA}"/>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53" name="Text Placeholder 8">
              <a:extLst>
                <a:ext uri="{FF2B5EF4-FFF2-40B4-BE49-F238E27FC236}">
                  <a16:creationId xmlns:a16="http://schemas.microsoft.com/office/drawing/2014/main" id="{0BC4A78F-EEA2-0D23-C8D5-DA7FCBB9A43E}"/>
                </a:ext>
              </a:extLst>
            </p:cNvPr>
            <p:cNvSpPr txBox="1">
              <a:spLocks/>
            </p:cNvSpPr>
            <p:nvPr/>
          </p:nvSpPr>
          <p:spPr>
            <a:xfrm>
              <a:off x="563528" y="2527634"/>
              <a:ext cx="1905482" cy="205948"/>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Sales Forecast</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200">
                  <a:solidFill>
                    <a:srgbClr val="0A1B45"/>
                  </a:solidFill>
                  <a:latin typeface="Segoe UI Semibold"/>
                  <a:cs typeface="Segoe UI Semibold"/>
                </a:rPr>
                <a:t>vs.</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1" i="0" u="none" strike="noStrike" kern="2000" cap="none" spc="-50" normalizeH="0" baseline="0" noProof="0">
                  <a:ln>
                    <a:noFill/>
                  </a:ln>
                  <a:solidFill>
                    <a:srgbClr val="0A1B45"/>
                  </a:solidFill>
                  <a:effectLst/>
                  <a:uLnTx/>
                  <a:uFillTx/>
                  <a:latin typeface="Segoe UI Semibold"/>
                  <a:ea typeface="+mn-ea"/>
                  <a:cs typeface="Segoe UI Semibold"/>
                </a:rPr>
                <a:t>Actual</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grpSp>
        <p:nvGrpSpPr>
          <p:cNvPr id="55" name="Group 54">
            <a:extLst>
              <a:ext uri="{FF2B5EF4-FFF2-40B4-BE49-F238E27FC236}">
                <a16:creationId xmlns:a16="http://schemas.microsoft.com/office/drawing/2014/main" id="{067D24CC-97E5-7479-9685-35C4A8A0BC75}"/>
              </a:ext>
            </a:extLst>
          </p:cNvPr>
          <p:cNvGrpSpPr/>
          <p:nvPr/>
        </p:nvGrpSpPr>
        <p:grpSpPr>
          <a:xfrm>
            <a:off x="8966161" y="3028291"/>
            <a:ext cx="2550260" cy="561380"/>
            <a:chOff x="509134" y="2478346"/>
            <a:chExt cx="2027590" cy="561380"/>
          </a:xfrm>
        </p:grpSpPr>
        <p:sp>
          <p:nvSpPr>
            <p:cNvPr id="56" name="Rounded Rectangle 86">
              <a:extLst>
                <a:ext uri="{FF2B5EF4-FFF2-40B4-BE49-F238E27FC236}">
                  <a16:creationId xmlns:a16="http://schemas.microsoft.com/office/drawing/2014/main" id="{7CC43ADF-2F8C-0E41-D6F7-1DC19E528465}"/>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57" name="Text Placeholder 8">
              <a:extLst>
                <a:ext uri="{FF2B5EF4-FFF2-40B4-BE49-F238E27FC236}">
                  <a16:creationId xmlns:a16="http://schemas.microsoft.com/office/drawing/2014/main" id="{E4F0525E-C896-2221-476A-842B4692554C}"/>
                </a:ext>
              </a:extLst>
            </p:cNvPr>
            <p:cNvSpPr txBox="1">
              <a:spLocks/>
            </p:cNvSpPr>
            <p:nvPr/>
          </p:nvSpPr>
          <p:spPr>
            <a:xfrm>
              <a:off x="563528" y="2636757"/>
              <a:ext cx="1905482" cy="205948"/>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200">
                  <a:solidFill>
                    <a:srgbClr val="0A1B45"/>
                  </a:solidFill>
                  <a:latin typeface="Segoe UI Semibold"/>
                  <a:cs typeface="Segoe UI Semibold"/>
                </a:rPr>
                <a:t>FPA </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1" i="0" u="none" strike="noStrike" kern="2000" cap="none" spc="-50" normalizeH="0" baseline="0" noProof="0">
                  <a:ln>
                    <a:noFill/>
                  </a:ln>
                  <a:solidFill>
                    <a:srgbClr val="0A1B45"/>
                  </a:solidFill>
                  <a:effectLst/>
                  <a:uLnTx/>
                  <a:uFillTx/>
                  <a:latin typeface="Segoe UI Semibold"/>
                  <a:ea typeface="+mn-ea"/>
                  <a:cs typeface="Segoe UI Semibold"/>
                </a:rPr>
                <a:t>Analysis</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grpSp>
        <p:nvGrpSpPr>
          <p:cNvPr id="58" name="Group 57">
            <a:extLst>
              <a:ext uri="{FF2B5EF4-FFF2-40B4-BE49-F238E27FC236}">
                <a16:creationId xmlns:a16="http://schemas.microsoft.com/office/drawing/2014/main" id="{D8AF824E-A576-2107-49B1-3E5E7BE4BC52}"/>
              </a:ext>
            </a:extLst>
          </p:cNvPr>
          <p:cNvGrpSpPr/>
          <p:nvPr/>
        </p:nvGrpSpPr>
        <p:grpSpPr>
          <a:xfrm>
            <a:off x="6347485" y="3748207"/>
            <a:ext cx="2550260" cy="561380"/>
            <a:chOff x="509134" y="2478346"/>
            <a:chExt cx="2027590" cy="561380"/>
          </a:xfrm>
        </p:grpSpPr>
        <p:sp>
          <p:nvSpPr>
            <p:cNvPr id="59" name="Rounded Rectangle 86">
              <a:extLst>
                <a:ext uri="{FF2B5EF4-FFF2-40B4-BE49-F238E27FC236}">
                  <a16:creationId xmlns:a16="http://schemas.microsoft.com/office/drawing/2014/main" id="{0EB49C5C-4AC7-F1D9-C011-B14ACE491921}"/>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61" name="Text Placeholder 8">
              <a:extLst>
                <a:ext uri="{FF2B5EF4-FFF2-40B4-BE49-F238E27FC236}">
                  <a16:creationId xmlns:a16="http://schemas.microsoft.com/office/drawing/2014/main" id="{DAFDD927-1063-A8BC-D0E1-196B372C9A83}"/>
                </a:ext>
              </a:extLst>
            </p:cNvPr>
            <p:cNvSpPr txBox="1">
              <a:spLocks/>
            </p:cNvSpPr>
            <p:nvPr/>
          </p:nvSpPr>
          <p:spPr>
            <a:xfrm>
              <a:off x="570188" y="2552943"/>
              <a:ext cx="1905482" cy="205948"/>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Working Capital</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200">
                  <a:solidFill>
                    <a:srgbClr val="0A1B45"/>
                  </a:solidFill>
                  <a:latin typeface="Segoe UI Semibold"/>
                  <a:cs typeface="Segoe UI Semibold"/>
                </a:rPr>
                <a:t>Variance Analysis</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grpSp>
        <p:nvGrpSpPr>
          <p:cNvPr id="62" name="Group 61">
            <a:extLst>
              <a:ext uri="{FF2B5EF4-FFF2-40B4-BE49-F238E27FC236}">
                <a16:creationId xmlns:a16="http://schemas.microsoft.com/office/drawing/2014/main" id="{F4A82B8D-873C-7406-9175-BCC13EF59C15}"/>
              </a:ext>
            </a:extLst>
          </p:cNvPr>
          <p:cNvGrpSpPr/>
          <p:nvPr/>
        </p:nvGrpSpPr>
        <p:grpSpPr>
          <a:xfrm>
            <a:off x="8966161" y="3748082"/>
            <a:ext cx="2550260" cy="561380"/>
            <a:chOff x="509134" y="2478346"/>
            <a:chExt cx="2027590" cy="561380"/>
          </a:xfrm>
        </p:grpSpPr>
        <p:sp>
          <p:nvSpPr>
            <p:cNvPr id="64" name="Rounded Rectangle 86">
              <a:extLst>
                <a:ext uri="{FF2B5EF4-FFF2-40B4-BE49-F238E27FC236}">
                  <a16:creationId xmlns:a16="http://schemas.microsoft.com/office/drawing/2014/main" id="{1E4BF927-B01D-30CD-BBE9-411CA5AC813A}"/>
                </a:ext>
              </a:extLst>
            </p:cNvPr>
            <p:cNvSpPr/>
            <p:nvPr/>
          </p:nvSpPr>
          <p:spPr>
            <a:xfrm>
              <a:off x="509134" y="2478346"/>
              <a:ext cx="2027590" cy="561380"/>
            </a:xfrm>
            <a:prstGeom prst="roundRect">
              <a:avLst>
                <a:gd name="adj" fmla="val 6134"/>
              </a:avLst>
            </a:prstGeom>
            <a:gradFill flip="none" rotWithShape="1">
              <a:gsLst>
                <a:gs pos="0">
                  <a:srgbClr val="9881FF">
                    <a:alpha val="14902"/>
                  </a:srgbClr>
                </a:gs>
                <a:gs pos="100000">
                  <a:srgbClr val="FD4DFF">
                    <a:alpha val="11765"/>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a:ea typeface="+mn-ea"/>
                <a:cs typeface="+mn-cs"/>
              </a:endParaRPr>
            </a:p>
          </p:txBody>
        </p:sp>
        <p:sp>
          <p:nvSpPr>
            <p:cNvPr id="66" name="Text Placeholder 8">
              <a:extLst>
                <a:ext uri="{FF2B5EF4-FFF2-40B4-BE49-F238E27FC236}">
                  <a16:creationId xmlns:a16="http://schemas.microsoft.com/office/drawing/2014/main" id="{33E84DA6-2CFE-F189-52CB-E946FB4BE9F2}"/>
                </a:ext>
              </a:extLst>
            </p:cNvPr>
            <p:cNvSpPr txBox="1">
              <a:spLocks/>
            </p:cNvSpPr>
            <p:nvPr/>
          </p:nvSpPr>
          <p:spPr>
            <a:xfrm>
              <a:off x="563528" y="2636757"/>
              <a:ext cx="1905482" cy="205948"/>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200">
                  <a:solidFill>
                    <a:srgbClr val="0A1B45"/>
                  </a:solidFill>
                  <a:latin typeface="Segoe UI Semibold"/>
                  <a:cs typeface="Segoe UI Semibold"/>
                </a:rPr>
                <a:t>Profit</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1" i="0" u="none" strike="noStrike" kern="2000" cap="none" spc="-50" normalizeH="0" baseline="0" noProof="0">
                  <a:ln>
                    <a:noFill/>
                  </a:ln>
                  <a:solidFill>
                    <a:srgbClr val="0A1B45"/>
                  </a:solidFill>
                  <a:effectLst/>
                  <a:uLnTx/>
                  <a:uFillTx/>
                  <a:latin typeface="Segoe UI Semibold"/>
                  <a:ea typeface="+mn-ea"/>
                  <a:cs typeface="Segoe UI Semibold"/>
                </a:rPr>
                <a:t>Variance</a:t>
              </a: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grpSp>
      <p:pic>
        <p:nvPicPr>
          <p:cNvPr id="70" name="Picture 69">
            <a:extLst>
              <a:ext uri="{FF2B5EF4-FFF2-40B4-BE49-F238E27FC236}">
                <a16:creationId xmlns:a16="http://schemas.microsoft.com/office/drawing/2014/main" id="{9D23813F-D35C-C91B-ECA8-3F3D7C370820}"/>
              </a:ext>
            </a:extLst>
          </p:cNvPr>
          <p:cNvPicPr>
            <a:picLocks noChangeAspect="1"/>
          </p:cNvPicPr>
          <p:nvPr/>
        </p:nvPicPr>
        <p:blipFill>
          <a:blip r:embed="rId3"/>
          <a:stretch>
            <a:fillRect/>
          </a:stretch>
        </p:blipFill>
        <p:spPr>
          <a:xfrm>
            <a:off x="506807" y="5458144"/>
            <a:ext cx="2128390" cy="1191943"/>
          </a:xfrm>
          <a:prstGeom prst="rect">
            <a:avLst/>
          </a:prstGeom>
          <a:solidFill>
            <a:schemeClr val="bg1"/>
          </a:solidFill>
        </p:spPr>
      </p:pic>
      <p:pic>
        <p:nvPicPr>
          <p:cNvPr id="73" name="Picture 72">
            <a:extLst>
              <a:ext uri="{FF2B5EF4-FFF2-40B4-BE49-F238E27FC236}">
                <a16:creationId xmlns:a16="http://schemas.microsoft.com/office/drawing/2014/main" id="{C67EB4D0-56BE-EC0B-094E-6DC09BABB368}"/>
              </a:ext>
            </a:extLst>
          </p:cNvPr>
          <p:cNvPicPr>
            <a:picLocks noChangeAspect="1"/>
          </p:cNvPicPr>
          <p:nvPr/>
        </p:nvPicPr>
        <p:blipFill>
          <a:blip r:embed="rId4"/>
          <a:stretch>
            <a:fillRect/>
          </a:stretch>
        </p:blipFill>
        <p:spPr>
          <a:xfrm>
            <a:off x="9342820" y="5472895"/>
            <a:ext cx="2117908" cy="1191944"/>
          </a:xfrm>
          <a:prstGeom prst="rect">
            <a:avLst/>
          </a:prstGeom>
        </p:spPr>
      </p:pic>
      <p:pic>
        <p:nvPicPr>
          <p:cNvPr id="75" name="Picture 74">
            <a:extLst>
              <a:ext uri="{FF2B5EF4-FFF2-40B4-BE49-F238E27FC236}">
                <a16:creationId xmlns:a16="http://schemas.microsoft.com/office/drawing/2014/main" id="{C5234B09-EC4B-D937-ABFB-CDF617432560}"/>
              </a:ext>
            </a:extLst>
          </p:cNvPr>
          <p:cNvPicPr>
            <a:picLocks noChangeAspect="1"/>
          </p:cNvPicPr>
          <p:nvPr/>
        </p:nvPicPr>
        <p:blipFill>
          <a:blip r:embed="rId5"/>
          <a:stretch>
            <a:fillRect/>
          </a:stretch>
        </p:blipFill>
        <p:spPr>
          <a:xfrm>
            <a:off x="6447975" y="5500437"/>
            <a:ext cx="2131959" cy="1191944"/>
          </a:xfrm>
          <a:prstGeom prst="rect">
            <a:avLst/>
          </a:prstGeom>
        </p:spPr>
      </p:pic>
      <p:pic>
        <p:nvPicPr>
          <p:cNvPr id="89" name="Picture 88">
            <a:extLst>
              <a:ext uri="{FF2B5EF4-FFF2-40B4-BE49-F238E27FC236}">
                <a16:creationId xmlns:a16="http://schemas.microsoft.com/office/drawing/2014/main" id="{2CED4904-EFB9-04E2-4653-220D51F1469C}"/>
              </a:ext>
            </a:extLst>
          </p:cNvPr>
          <p:cNvPicPr>
            <a:picLocks noChangeAspect="1"/>
          </p:cNvPicPr>
          <p:nvPr/>
        </p:nvPicPr>
        <p:blipFill>
          <a:blip r:embed="rId6"/>
          <a:stretch>
            <a:fillRect/>
          </a:stretch>
        </p:blipFill>
        <p:spPr>
          <a:xfrm>
            <a:off x="3439630" y="5496626"/>
            <a:ext cx="2251817" cy="1199566"/>
          </a:xfrm>
          <a:prstGeom prst="rect">
            <a:avLst/>
          </a:prstGeom>
        </p:spPr>
      </p:pic>
      <p:sp>
        <p:nvSpPr>
          <p:cNvPr id="90" name="TextBox 89">
            <a:extLst>
              <a:ext uri="{FF2B5EF4-FFF2-40B4-BE49-F238E27FC236}">
                <a16:creationId xmlns:a16="http://schemas.microsoft.com/office/drawing/2014/main" id="{D6661AE8-FD7F-9466-CA2E-E4825AAAD0C6}"/>
              </a:ext>
            </a:extLst>
          </p:cNvPr>
          <p:cNvSpPr txBox="1"/>
          <p:nvPr/>
        </p:nvSpPr>
        <p:spPr>
          <a:xfrm>
            <a:off x="326949" y="4905673"/>
            <a:ext cx="3446019" cy="544765"/>
          </a:xfrm>
          <a:prstGeom prst="rect">
            <a:avLst/>
          </a:prstGeom>
          <a:noFill/>
        </p:spPr>
        <p:txBody>
          <a:bodyPr wrap="square" lIns="182880" tIns="146304" rIns="182880" bIns="146304" rtlCol="0">
            <a:spAutoFit/>
          </a:bodyPr>
          <a:lstStyle/>
          <a:p>
            <a:pPr>
              <a:lnSpc>
                <a:spcPct val="90000"/>
              </a:lnSpc>
              <a:spcAft>
                <a:spcPts val="600"/>
              </a:spcAft>
            </a:pPr>
            <a:r>
              <a:rPr lang="en-US" b="1">
                <a:gradFill>
                  <a:gsLst>
                    <a:gs pos="2917">
                      <a:schemeClr val="tx1"/>
                    </a:gs>
                    <a:gs pos="30000">
                      <a:schemeClr val="tx1"/>
                    </a:gs>
                  </a:gsLst>
                  <a:lin ang="5400000" scaled="0"/>
                </a:gradFill>
              </a:rPr>
              <a:t>Notable Customer Use Cases</a:t>
            </a:r>
          </a:p>
        </p:txBody>
      </p:sp>
      <p:sp>
        <p:nvSpPr>
          <p:cNvPr id="91" name="Rectangle: Rounded Corners 90">
            <a:extLst>
              <a:ext uri="{FF2B5EF4-FFF2-40B4-BE49-F238E27FC236}">
                <a16:creationId xmlns:a16="http://schemas.microsoft.com/office/drawing/2014/main" id="{2813EBD5-7C09-0117-F0FF-6CB85C884327}"/>
              </a:ext>
            </a:extLst>
          </p:cNvPr>
          <p:cNvSpPr/>
          <p:nvPr/>
        </p:nvSpPr>
        <p:spPr bwMode="auto">
          <a:xfrm>
            <a:off x="470019" y="5458144"/>
            <a:ext cx="2251817" cy="1266905"/>
          </a:xfrm>
          <a:prstGeom prst="roundRect">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a:solidFill>
                  <a:schemeClr val="tx2"/>
                </a:solidFill>
                <a:ea typeface="Segoe UI" pitchFamily="34" charset="0"/>
                <a:cs typeface="Segoe UI" pitchFamily="34" charset="0"/>
              </a:rPr>
              <a:t>Microsoft</a:t>
            </a:r>
          </a:p>
          <a:p>
            <a:pPr algn="ctr" defTabSz="932472" fontAlgn="base">
              <a:lnSpc>
                <a:spcPct val="90000"/>
              </a:lnSpc>
              <a:spcBef>
                <a:spcPct val="0"/>
              </a:spcBef>
              <a:spcAft>
                <a:spcPct val="0"/>
              </a:spcAft>
            </a:pPr>
            <a:r>
              <a:rPr lang="en-US" sz="1200" b="1">
                <a:solidFill>
                  <a:srgbClr val="002060"/>
                </a:solidFill>
                <a:ea typeface="Segoe UI" pitchFamily="34" charset="0"/>
                <a:cs typeface="Segoe UI" pitchFamily="34" charset="0"/>
              </a:rPr>
              <a:t>Treasury &amp; Fin Services </a:t>
            </a:r>
          </a:p>
          <a:p>
            <a:pPr algn="ctr" defTabSz="932472" fontAlgn="base">
              <a:lnSpc>
                <a:spcPct val="90000"/>
              </a:lnSpc>
              <a:spcBef>
                <a:spcPct val="0"/>
              </a:spcBef>
              <a:spcAft>
                <a:spcPct val="0"/>
              </a:spcAft>
            </a:pPr>
            <a:r>
              <a:rPr lang="en-US" sz="1400">
                <a:solidFill>
                  <a:schemeClr val="tx2"/>
                </a:solidFill>
                <a:ea typeface="Segoe UI" pitchFamily="34" charset="0"/>
                <a:cs typeface="Segoe UI" pitchFamily="34" charset="0"/>
              </a:rPr>
              <a:t>22% cost savings in average handling time</a:t>
            </a:r>
          </a:p>
        </p:txBody>
      </p:sp>
      <p:sp>
        <p:nvSpPr>
          <p:cNvPr id="93" name="Rectangle: Rounded Corners 92">
            <a:extLst>
              <a:ext uri="{FF2B5EF4-FFF2-40B4-BE49-F238E27FC236}">
                <a16:creationId xmlns:a16="http://schemas.microsoft.com/office/drawing/2014/main" id="{9878026E-0120-835B-9A36-8CD74FADDFD9}"/>
              </a:ext>
            </a:extLst>
          </p:cNvPr>
          <p:cNvSpPr/>
          <p:nvPr/>
        </p:nvSpPr>
        <p:spPr bwMode="auto">
          <a:xfrm>
            <a:off x="3381945" y="5462956"/>
            <a:ext cx="2367185" cy="1266905"/>
          </a:xfrm>
          <a:prstGeom prst="roundRect">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a:solidFill>
                  <a:schemeClr val="tx2"/>
                </a:solidFill>
                <a:ea typeface="Segoe UI" pitchFamily="34" charset="0"/>
                <a:cs typeface="Segoe UI" pitchFamily="34" charset="0"/>
              </a:rPr>
              <a:t>Willmott Dixon</a:t>
            </a:r>
          </a:p>
          <a:p>
            <a:pPr algn="ctr" defTabSz="932472" fontAlgn="base">
              <a:lnSpc>
                <a:spcPct val="90000"/>
              </a:lnSpc>
              <a:spcBef>
                <a:spcPct val="0"/>
              </a:spcBef>
              <a:spcAft>
                <a:spcPct val="0"/>
              </a:spcAft>
            </a:pPr>
            <a:r>
              <a:rPr lang="en-US" sz="1200" b="1">
                <a:solidFill>
                  <a:srgbClr val="002060"/>
                </a:solidFill>
                <a:ea typeface="Segoe UI" pitchFamily="34" charset="0"/>
                <a:cs typeface="Segoe UI" pitchFamily="34" charset="0"/>
              </a:rPr>
              <a:t>HMRC – CIS Return</a:t>
            </a:r>
          </a:p>
          <a:p>
            <a:pPr algn="ctr" defTabSz="932472" fontAlgn="base">
              <a:lnSpc>
                <a:spcPct val="90000"/>
              </a:lnSpc>
              <a:spcBef>
                <a:spcPct val="0"/>
              </a:spcBef>
              <a:spcAft>
                <a:spcPct val="0"/>
              </a:spcAft>
            </a:pPr>
            <a:r>
              <a:rPr lang="en-US" sz="1400">
                <a:solidFill>
                  <a:schemeClr val="tx2"/>
                </a:solidFill>
                <a:ea typeface="Segoe UI" pitchFamily="34" charset="0"/>
                <a:cs typeface="Segoe UI" pitchFamily="34" charset="0"/>
              </a:rPr>
              <a:t>87% reduction in reconciliation time</a:t>
            </a:r>
          </a:p>
        </p:txBody>
      </p:sp>
      <p:sp>
        <p:nvSpPr>
          <p:cNvPr id="94" name="Rectangle: Rounded Corners 93">
            <a:extLst>
              <a:ext uri="{FF2B5EF4-FFF2-40B4-BE49-F238E27FC236}">
                <a16:creationId xmlns:a16="http://schemas.microsoft.com/office/drawing/2014/main" id="{ED28D4D8-988B-4DFD-F1A3-9A1CFCF9270A}"/>
              </a:ext>
            </a:extLst>
          </p:cNvPr>
          <p:cNvSpPr/>
          <p:nvPr/>
        </p:nvSpPr>
        <p:spPr bwMode="auto">
          <a:xfrm>
            <a:off x="9275865" y="5448644"/>
            <a:ext cx="2251817" cy="1266905"/>
          </a:xfrm>
          <a:prstGeom prst="roundRect">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a:solidFill>
                  <a:schemeClr val="tx2"/>
                </a:solidFill>
                <a:ea typeface="Segoe UI" pitchFamily="34" charset="0"/>
                <a:cs typeface="Segoe UI" pitchFamily="34" charset="0"/>
              </a:rPr>
              <a:t>Capitec Bank</a:t>
            </a:r>
          </a:p>
          <a:p>
            <a:pPr algn="ctr" defTabSz="932472" fontAlgn="base">
              <a:lnSpc>
                <a:spcPct val="90000"/>
              </a:lnSpc>
              <a:spcBef>
                <a:spcPct val="0"/>
              </a:spcBef>
              <a:spcAft>
                <a:spcPct val="0"/>
              </a:spcAft>
            </a:pPr>
            <a:r>
              <a:rPr lang="en-US" sz="1200" b="1">
                <a:solidFill>
                  <a:srgbClr val="002060"/>
                </a:solidFill>
                <a:ea typeface="Segoe UI" pitchFamily="34" charset="0"/>
                <a:cs typeface="Segoe UI" pitchFamily="34" charset="0"/>
              </a:rPr>
              <a:t>Financial Reporting</a:t>
            </a:r>
          </a:p>
          <a:p>
            <a:pPr algn="ctr" defTabSz="932472" fontAlgn="base">
              <a:lnSpc>
                <a:spcPct val="90000"/>
              </a:lnSpc>
              <a:spcBef>
                <a:spcPct val="0"/>
              </a:spcBef>
              <a:spcAft>
                <a:spcPct val="0"/>
              </a:spcAft>
            </a:pPr>
            <a:r>
              <a:rPr lang="en-US" sz="1400">
                <a:solidFill>
                  <a:schemeClr val="tx2"/>
                </a:solidFill>
                <a:ea typeface="Segoe UI" pitchFamily="34" charset="0"/>
                <a:cs typeface="Segoe UI" pitchFamily="34" charset="0"/>
              </a:rPr>
              <a:t>Reduced to 1 minute per session from 6 hours per week</a:t>
            </a:r>
          </a:p>
        </p:txBody>
      </p:sp>
      <p:sp>
        <p:nvSpPr>
          <p:cNvPr id="95" name="Rectangle: Rounded Corners 94">
            <a:extLst>
              <a:ext uri="{FF2B5EF4-FFF2-40B4-BE49-F238E27FC236}">
                <a16:creationId xmlns:a16="http://schemas.microsoft.com/office/drawing/2014/main" id="{727CA468-846B-8591-24FE-914196F86F70}"/>
              </a:ext>
            </a:extLst>
          </p:cNvPr>
          <p:cNvSpPr/>
          <p:nvPr/>
        </p:nvSpPr>
        <p:spPr bwMode="auto">
          <a:xfrm>
            <a:off x="6318955" y="5450438"/>
            <a:ext cx="2367185" cy="1266905"/>
          </a:xfrm>
          <a:prstGeom prst="roundRect">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400" b="1">
                <a:solidFill>
                  <a:schemeClr val="tx2"/>
                </a:solidFill>
                <a:ea typeface="Segoe UI" pitchFamily="34" charset="0"/>
                <a:cs typeface="Segoe UI" pitchFamily="34" charset="0"/>
              </a:rPr>
              <a:t>Genpact</a:t>
            </a:r>
          </a:p>
          <a:p>
            <a:pPr algn="ctr" defTabSz="932472" fontAlgn="base">
              <a:lnSpc>
                <a:spcPct val="90000"/>
              </a:lnSpc>
              <a:spcBef>
                <a:spcPct val="0"/>
              </a:spcBef>
              <a:spcAft>
                <a:spcPct val="0"/>
              </a:spcAft>
            </a:pPr>
            <a:r>
              <a:rPr lang="en-US" sz="1200" b="1">
                <a:solidFill>
                  <a:srgbClr val="002060"/>
                </a:solidFill>
                <a:ea typeface="Segoe UI" pitchFamily="34" charset="0"/>
                <a:cs typeface="Segoe UI" pitchFamily="34" charset="0"/>
              </a:rPr>
              <a:t>Payroll Operations</a:t>
            </a:r>
          </a:p>
          <a:p>
            <a:pPr algn="ctr" defTabSz="932472" fontAlgn="base">
              <a:lnSpc>
                <a:spcPct val="90000"/>
              </a:lnSpc>
              <a:spcBef>
                <a:spcPct val="0"/>
              </a:spcBef>
              <a:spcAft>
                <a:spcPct val="0"/>
              </a:spcAft>
            </a:pPr>
            <a:r>
              <a:rPr lang="en-US" sz="1400">
                <a:solidFill>
                  <a:schemeClr val="tx2"/>
                </a:solidFill>
                <a:ea typeface="Segoe UI" pitchFamily="34" charset="0"/>
                <a:cs typeface="Segoe UI" pitchFamily="34" charset="0"/>
              </a:rPr>
              <a:t>&gt;50% in time savings in reconciliations</a:t>
            </a:r>
          </a:p>
        </p:txBody>
      </p:sp>
      <p:sp>
        <p:nvSpPr>
          <p:cNvPr id="96" name="TextBox 95">
            <a:extLst>
              <a:ext uri="{FF2B5EF4-FFF2-40B4-BE49-F238E27FC236}">
                <a16:creationId xmlns:a16="http://schemas.microsoft.com/office/drawing/2014/main" id="{B034DC44-B078-D619-6BDF-F22B851F3BEE}"/>
              </a:ext>
            </a:extLst>
          </p:cNvPr>
          <p:cNvSpPr txBox="1"/>
          <p:nvPr/>
        </p:nvSpPr>
        <p:spPr>
          <a:xfrm>
            <a:off x="3439630" y="4913766"/>
            <a:ext cx="4619305" cy="544765"/>
          </a:xfrm>
          <a:prstGeom prst="rect">
            <a:avLst/>
          </a:prstGeom>
          <a:noFill/>
        </p:spPr>
        <p:txBody>
          <a:bodyPr wrap="square" lIns="182880" tIns="146304" rIns="182880" bIns="146304" rtlCol="0">
            <a:spAutoFit/>
          </a:bodyPr>
          <a:lstStyle/>
          <a:p>
            <a:pPr>
              <a:lnSpc>
                <a:spcPct val="90000"/>
              </a:lnSpc>
              <a:spcAft>
                <a:spcPts val="600"/>
              </a:spcAft>
            </a:pPr>
            <a:r>
              <a:rPr lang="en-US" b="1">
                <a:gradFill>
                  <a:gsLst>
                    <a:gs pos="2917">
                      <a:schemeClr val="tx1"/>
                    </a:gs>
                    <a:gs pos="30000">
                      <a:schemeClr val="tx1"/>
                    </a:gs>
                  </a:gsLst>
                  <a:lin ang="5400000" scaled="0"/>
                </a:gradFill>
              </a:rPr>
              <a:t>&amp; Impact</a:t>
            </a:r>
          </a:p>
        </p:txBody>
      </p:sp>
      <p:sp>
        <p:nvSpPr>
          <p:cNvPr id="18" name="Text Placeholder 8">
            <a:extLst>
              <a:ext uri="{FF2B5EF4-FFF2-40B4-BE49-F238E27FC236}">
                <a16:creationId xmlns:a16="http://schemas.microsoft.com/office/drawing/2014/main" id="{54C8DCCA-3F02-810C-33F6-23C2A74D6DB9}"/>
              </a:ext>
            </a:extLst>
          </p:cNvPr>
          <p:cNvSpPr txBox="1">
            <a:spLocks/>
          </p:cNvSpPr>
          <p:nvPr/>
        </p:nvSpPr>
        <p:spPr>
          <a:xfrm>
            <a:off x="859368" y="3077704"/>
            <a:ext cx="2396675" cy="529083"/>
          </a:xfrm>
          <a:prstGeom prst="rect">
            <a:avLst/>
          </a:prstGeom>
        </p:spPr>
        <p:txBody>
          <a:bodyPr vert="horz" lIns="0" tIns="0" rIns="0" bIns="0" rtlCol="0" anchor="t">
            <a:noAutofit/>
          </a:bodyPr>
          <a:lstStyle>
            <a:lvl1pPr marL="0" indent="0" algn="ctr" defTabSz="914400" rtl="0" eaLnBrk="1" latinLnBrk="0" hangingPunct="1">
              <a:lnSpc>
                <a:spcPct val="90000"/>
              </a:lnSpc>
              <a:spcBef>
                <a:spcPts val="0"/>
              </a:spcBef>
              <a:spcAft>
                <a:spcPts val="600"/>
              </a:spcAft>
              <a:buFont typeface="Arial" panose="020B0604020202020204" pitchFamily="34" charset="0"/>
              <a:buNone/>
              <a:defRPr sz="1800" kern="2000" spc="-50" baseline="0">
                <a:solidFill>
                  <a:schemeClr val="tx1"/>
                </a:solidFill>
                <a:latin typeface="+mj-lt"/>
                <a:ea typeface="+mn-ea"/>
                <a:cs typeface="+mn-cs"/>
              </a:defRPr>
            </a:lvl1pPr>
            <a:lvl2pPr marL="0" indent="0" algn="l" defTabSz="914400" rtl="0" eaLnBrk="1" latinLnBrk="0" hangingPunct="1">
              <a:lnSpc>
                <a:spcPct val="90000"/>
              </a:lnSpc>
              <a:spcBef>
                <a:spcPts val="600"/>
              </a:spcBef>
              <a:spcAft>
                <a:spcPts val="600"/>
              </a:spcAft>
              <a:buFont typeface="Arial" panose="020B0604020202020204" pitchFamily="34" charset="0"/>
              <a:buNone/>
              <a:defRPr sz="2600" kern="2000" spc="-50" baseline="0">
                <a:solidFill>
                  <a:schemeClr val="tx1"/>
                </a:solidFill>
                <a:latin typeface="+mn-lt"/>
                <a:ea typeface="+mn-ea"/>
                <a:cs typeface="+mn-cs"/>
              </a:defRPr>
            </a:lvl2pPr>
            <a:lvl3pPr marL="0" indent="0" algn="l" defTabSz="914400" rtl="0" eaLnBrk="1" latinLnBrk="0" hangingPunct="1">
              <a:lnSpc>
                <a:spcPct val="100000"/>
              </a:lnSpc>
              <a:spcBef>
                <a:spcPts val="600"/>
              </a:spcBef>
              <a:spcAft>
                <a:spcPts val="600"/>
              </a:spcAft>
              <a:buFont typeface="Arial" panose="020B0604020202020204" pitchFamily="34" charset="0"/>
              <a:buNone/>
              <a:defRPr sz="1600" kern="1200" baseline="0">
                <a:solidFill>
                  <a:schemeClr val="tx1"/>
                </a:solidFill>
                <a:latin typeface="+mj-lt"/>
                <a:ea typeface="+mn-ea"/>
                <a:cs typeface="+mn-cs"/>
              </a:defRPr>
            </a:lvl3pPr>
            <a:lvl4pPr marL="0" indent="0" algn="l" defTabSz="914400" rtl="0" eaLnBrk="1" latinLnBrk="0" hangingPunct="1">
              <a:lnSpc>
                <a:spcPct val="100000"/>
              </a:lnSpc>
              <a:spcBef>
                <a:spcPts val="0"/>
              </a:spcBef>
              <a:spcAft>
                <a:spcPts val="600"/>
              </a:spcAft>
              <a:buFont typeface="Arial" panose="020B0604020202020204" pitchFamily="34" charset="0"/>
              <a:buNone/>
              <a:defRPr sz="1600" kern="1200">
                <a:solidFill>
                  <a:schemeClr val="tx1"/>
                </a:solidFill>
                <a:latin typeface="+mn-lt"/>
                <a:ea typeface="+mn-ea"/>
                <a:cs typeface="+mn-cs"/>
              </a:defRPr>
            </a:lvl4pPr>
            <a:lvl5pPr marL="173736" indent="-173736" algn="l" defTabSz="914400" rtl="0" eaLnBrk="1" latinLnBrk="0" hangingPunct="1">
              <a:lnSpc>
                <a:spcPct val="100000"/>
              </a:lnSpc>
              <a:spcBef>
                <a:spcPts val="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Customer Statements </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1200">
                <a:solidFill>
                  <a:srgbClr val="0A1B45"/>
                </a:solidFill>
                <a:latin typeface="Segoe UI Semibold"/>
                <a:cs typeface="Segoe UI Semibold"/>
              </a:rPr>
              <a:t>v</a:t>
            </a: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s.</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200" b="0" i="0" u="none" strike="noStrike" kern="2000" cap="none" spc="-50" normalizeH="0" baseline="0" noProof="0">
                <a:ln>
                  <a:noFill/>
                </a:ln>
                <a:solidFill>
                  <a:srgbClr val="0A1B45"/>
                </a:solidFill>
                <a:effectLst/>
                <a:uLnTx/>
                <a:uFillTx/>
                <a:latin typeface="Segoe UI Semibold"/>
                <a:ea typeface="+mn-ea"/>
                <a:cs typeface="Segoe UI Semibold"/>
              </a:rPr>
              <a:t>D365 Finance Ledger</a:t>
            </a:r>
          </a:p>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US" sz="1200" b="1" i="0" u="none" strike="noStrike" kern="2000" cap="none" spc="-50" normalizeH="0" baseline="0" noProof="0">
              <a:ln>
                <a:noFill/>
              </a:ln>
              <a:solidFill>
                <a:srgbClr val="0A1B45"/>
              </a:solidFill>
              <a:effectLst/>
              <a:uLnTx/>
              <a:uFillTx/>
              <a:latin typeface="Segoe UI Semibold" panose="020B0502040204020203" pitchFamily="34" charset="0"/>
              <a:ea typeface="+mn-ea"/>
              <a:cs typeface="Segoe UI Semibold" panose="020B0502040204020203" pitchFamily="34" charset="0"/>
            </a:endParaRPr>
          </a:p>
        </p:txBody>
      </p:sp>
    </p:spTree>
    <p:extLst>
      <p:ext uri="{BB962C8B-B14F-4D97-AF65-F5344CB8AC3E}">
        <p14:creationId xmlns:p14="http://schemas.microsoft.com/office/powerpoint/2010/main" val="99984596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91"/>
                                        </p:tgtEl>
                                        <p:attrNameLst>
                                          <p:attrName>style.visibility</p:attrName>
                                        </p:attrNameLst>
                                      </p:cBhvr>
                                      <p:to>
                                        <p:strVal val="visible"/>
                                      </p:to>
                                    </p:set>
                                    <p:animEffect transition="in" filter="fade">
                                      <p:cBhvr>
                                        <p:cTn id="9" dur="500"/>
                                        <p:tgtEl>
                                          <p:spTgt spid="91"/>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3"/>
                                        </p:tgtEl>
                                        <p:attrNameLst>
                                          <p:attrName>style.visibility</p:attrName>
                                        </p:attrNameLst>
                                      </p:cBhvr>
                                      <p:to>
                                        <p:strVal val="visible"/>
                                      </p:to>
                                    </p:set>
                                    <p:animEffect transition="in" filter="fade">
                                      <p:cBhvr>
                                        <p:cTn id="14" dur="500"/>
                                        <p:tgtEl>
                                          <p:spTgt spid="93"/>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3" grpId="0" animBg="1"/>
      <p:bldP spid="94" grpId="0" animBg="1"/>
      <p:bldP spid="95" grpId="0" animBg="1"/>
      <p:bldP spid="9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3B255-C25A-FCCB-0003-43B3965151DF}"/>
              </a:ext>
            </a:extLst>
          </p:cNvPr>
          <p:cNvSpPr>
            <a:spLocks noGrp="1"/>
          </p:cNvSpPr>
          <p:nvPr>
            <p:ph type="title"/>
          </p:nvPr>
        </p:nvSpPr>
        <p:spPr>
          <a:xfrm>
            <a:off x="588263" y="2979539"/>
            <a:ext cx="4167887" cy="553998"/>
          </a:xfrm>
        </p:spPr>
        <p:txBody>
          <a:bodyPr/>
          <a:lstStyle/>
          <a:p>
            <a:r>
              <a:rPr lang="en-US"/>
              <a:t>Demos</a:t>
            </a:r>
          </a:p>
        </p:txBody>
      </p:sp>
      <p:sp>
        <p:nvSpPr>
          <p:cNvPr id="3" name="Text Placeholder 2">
            <a:extLst>
              <a:ext uri="{FF2B5EF4-FFF2-40B4-BE49-F238E27FC236}">
                <a16:creationId xmlns:a16="http://schemas.microsoft.com/office/drawing/2014/main" id="{36E2AEC4-981B-6B4B-AD0C-AFD151D98E32}"/>
              </a:ext>
            </a:extLst>
          </p:cNvPr>
          <p:cNvSpPr>
            <a:spLocks noGrp="1"/>
          </p:cNvSpPr>
          <p:nvPr>
            <p:ph type="body" sz="quarter" idx="12"/>
          </p:nvPr>
        </p:nvSpPr>
        <p:spPr/>
        <p:txBody>
          <a:bodyPr/>
          <a:lstStyle/>
          <a:p>
            <a:r>
              <a:rPr lang="en-US"/>
              <a:t>Haytham Said</a:t>
            </a:r>
          </a:p>
        </p:txBody>
      </p:sp>
    </p:spTree>
    <p:extLst>
      <p:ext uri="{BB962C8B-B14F-4D97-AF65-F5344CB8AC3E}">
        <p14:creationId xmlns:p14="http://schemas.microsoft.com/office/powerpoint/2010/main" val="1134629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40FFA-6D69-AFA5-7114-7C28037280C1}"/>
            </a:ext>
          </a:extLst>
        </p:cNvPr>
        <p:cNvGrpSpPr/>
        <p:nvPr/>
      </p:nvGrpSpPr>
      <p:grpSpPr>
        <a:xfrm>
          <a:off x="0" y="0"/>
          <a:ext cx="0" cy="0"/>
          <a:chOff x="0" y="0"/>
          <a:chExt cx="0" cy="0"/>
        </a:xfrm>
      </p:grpSpPr>
      <p:sp>
        <p:nvSpPr>
          <p:cNvPr id="52" name="Rectangle 51">
            <a:extLst>
              <a:ext uri="{FF2B5EF4-FFF2-40B4-BE49-F238E27FC236}">
                <a16:creationId xmlns:a16="http://schemas.microsoft.com/office/drawing/2014/main" id="{FE00191A-939C-6A4B-6250-2BBEEFCCC0CA}"/>
              </a:ext>
            </a:extLst>
          </p:cNvPr>
          <p:cNvSpPr/>
          <p:nvPr/>
        </p:nvSpPr>
        <p:spPr>
          <a:xfrm>
            <a:off x="0" y="4255975"/>
            <a:ext cx="12192000" cy="1266562"/>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Reconciliation and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Distribution</a:t>
            </a:r>
          </a:p>
        </p:txBody>
      </p:sp>
      <p:sp>
        <p:nvSpPr>
          <p:cNvPr id="11" name="Rectangle 10">
            <a:extLst>
              <a:ext uri="{FF2B5EF4-FFF2-40B4-BE49-F238E27FC236}">
                <a16:creationId xmlns:a16="http://schemas.microsoft.com/office/drawing/2014/main" id="{2EB52651-325B-E031-982D-B766AE4D4272}"/>
              </a:ext>
            </a:extLst>
          </p:cNvPr>
          <p:cNvSpPr/>
          <p:nvPr/>
        </p:nvSpPr>
        <p:spPr>
          <a:xfrm>
            <a:off x="0" y="1208799"/>
            <a:ext cx="12192000" cy="1249419"/>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File Upload trigger</a:t>
            </a:r>
          </a:p>
        </p:txBody>
      </p:sp>
      <p:sp>
        <p:nvSpPr>
          <p:cNvPr id="4" name="Rectangle 3">
            <a:extLst>
              <a:ext uri="{FF2B5EF4-FFF2-40B4-BE49-F238E27FC236}">
                <a16:creationId xmlns:a16="http://schemas.microsoft.com/office/drawing/2014/main" id="{325E590F-728B-8212-6416-576882B87C34}"/>
              </a:ext>
            </a:extLst>
          </p:cNvPr>
          <p:cNvSpPr/>
          <p:nvPr/>
        </p:nvSpPr>
        <p:spPr>
          <a:xfrm>
            <a:off x="0" y="2732553"/>
            <a:ext cx="12192000" cy="1266562"/>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Retrieve agent configuration</a:t>
            </a:r>
          </a:p>
        </p:txBody>
      </p:sp>
      <p:sp>
        <p:nvSpPr>
          <p:cNvPr id="64" name="Title 1">
            <a:extLst>
              <a:ext uri="{FF2B5EF4-FFF2-40B4-BE49-F238E27FC236}">
                <a16:creationId xmlns:a16="http://schemas.microsoft.com/office/drawing/2014/main" id="{E956DA5F-864A-920D-E025-F4E83E1DF2C9}"/>
              </a:ext>
            </a:extLst>
          </p:cNvPr>
          <p:cNvSpPr txBox="1">
            <a:spLocks/>
          </p:cNvSpPr>
          <p:nvPr/>
        </p:nvSpPr>
        <p:spPr>
          <a:xfrm>
            <a:off x="390879" y="289185"/>
            <a:ext cx="11011601" cy="492443"/>
          </a:xfrm>
          <a:prstGeom prst="rect">
            <a:avLst/>
          </a:prstGeom>
        </p:spPr>
        <p:txBody>
          <a:bodyPr/>
          <a:lstStyle>
            <a:lvl1pPr algn="l" defTabSz="932742" rtl="0" eaLnBrk="1" latinLnBrk="0" hangingPunct="1">
              <a:lnSpc>
                <a:spcPct val="100000"/>
              </a:lnSpc>
              <a:spcBef>
                <a:spcPct val="0"/>
              </a:spcBef>
              <a:buNone/>
              <a:defRPr lang="en-US" sz="3200" b="0" kern="1200" cap="none" spc="-3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30" normalizeH="0" baseline="0" noProof="0" dirty="0">
                <a:ln w="3175">
                  <a:noFill/>
                </a:ln>
                <a:solidFill>
                  <a:srgbClr val="000000"/>
                </a:solidFill>
                <a:effectLst/>
                <a:uLnTx/>
                <a:uFillTx/>
                <a:latin typeface="Segoe UI Semibold"/>
                <a:ea typeface="+mn-ea"/>
                <a:cs typeface="Segoe UI" pitchFamily="34" charset="0"/>
              </a:rPr>
              <a:t>Out-of-the-box Financial Reconciliation AI Action</a:t>
            </a:r>
          </a:p>
        </p:txBody>
      </p:sp>
      <p:cxnSp>
        <p:nvCxnSpPr>
          <p:cNvPr id="77" name="Connector: Elbow 76">
            <a:extLst>
              <a:ext uri="{FF2B5EF4-FFF2-40B4-BE49-F238E27FC236}">
                <a16:creationId xmlns:a16="http://schemas.microsoft.com/office/drawing/2014/main" id="{F4925485-71D4-F17A-06C7-722992E27B93}"/>
              </a:ext>
            </a:extLst>
          </p:cNvPr>
          <p:cNvCxnSpPr>
            <a:cxnSpLocks/>
            <a:stCxn id="18" idx="6"/>
            <a:endCxn id="78" idx="1"/>
          </p:cNvCxnSpPr>
          <p:nvPr/>
        </p:nvCxnSpPr>
        <p:spPr>
          <a:xfrm flipV="1">
            <a:off x="1358320" y="1843630"/>
            <a:ext cx="586639" cy="511"/>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8" name="Rectangle: Rounded Corners 77">
            <a:extLst>
              <a:ext uri="{FF2B5EF4-FFF2-40B4-BE49-F238E27FC236}">
                <a16:creationId xmlns:a16="http://schemas.microsoft.com/office/drawing/2014/main" id="{E1EF4C9B-70A2-A78D-2559-C55E4F9EDA55}"/>
              </a:ext>
            </a:extLst>
          </p:cNvPr>
          <p:cNvSpPr/>
          <p:nvPr/>
        </p:nvSpPr>
        <p:spPr>
          <a:xfrm>
            <a:off x="1944959" y="156603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Agent Trigger</a:t>
            </a:r>
          </a:p>
          <a:p>
            <a:pPr marL="0" marR="0" lvl="0" indent="0" algn="l" defTabSz="914367" rtl="0" eaLnBrk="1" fontAlgn="auto" latinLnBrk="0" hangingPunct="1">
              <a:lnSpc>
                <a:spcPct val="100000"/>
              </a:lnSpc>
              <a:spcBef>
                <a:spcPts val="0"/>
              </a:spcBef>
              <a:spcAft>
                <a:spcPts val="600"/>
              </a:spcAft>
              <a:buClrTx/>
              <a:buSzTx/>
              <a:buFontTx/>
              <a:buNone/>
              <a:tabLst/>
              <a:defRPr/>
            </a:pP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18" name="Oval 17">
            <a:extLst>
              <a:ext uri="{FF2B5EF4-FFF2-40B4-BE49-F238E27FC236}">
                <a16:creationId xmlns:a16="http://schemas.microsoft.com/office/drawing/2014/main" id="{BBFD12B7-ADE4-699D-DF21-C07799970480}"/>
              </a:ext>
            </a:extLst>
          </p:cNvPr>
          <p:cNvSpPr/>
          <p:nvPr/>
        </p:nvSpPr>
        <p:spPr bwMode="auto">
          <a:xfrm>
            <a:off x="813789" y="1614367"/>
            <a:ext cx="544531" cy="459548"/>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1" name="Rectangle: Rounded Corners 30">
            <a:extLst>
              <a:ext uri="{FF2B5EF4-FFF2-40B4-BE49-F238E27FC236}">
                <a16:creationId xmlns:a16="http://schemas.microsoft.com/office/drawing/2014/main" id="{D04439CD-49B0-CDCC-B3FF-EB9B4C558345}"/>
              </a:ext>
            </a:extLst>
          </p:cNvPr>
          <p:cNvSpPr/>
          <p:nvPr/>
        </p:nvSpPr>
        <p:spPr>
          <a:xfrm>
            <a:off x="2264427" y="2825732"/>
            <a:ext cx="5476075" cy="1057866"/>
          </a:xfrm>
          <a:prstGeom prst="roundRect">
            <a:avLst>
              <a:gd name="adj" fmla="val 10926"/>
            </a:avLst>
          </a:prstGeom>
          <a:solidFill>
            <a:srgbClr val="111C2D">
              <a:alpha val="10000"/>
            </a:srgbClr>
          </a:solidFill>
          <a:ln w="6350" cap="flat" cmpd="sng" algn="ctr">
            <a:solidFill>
              <a:srgbClr val="111C2D"/>
            </a:solidFill>
            <a:prstDash val="dash"/>
          </a:ln>
          <a:effectLst/>
        </p:spPr>
        <p:txBody>
          <a:bodyPr lIns="91440" tIns="91440" rIns="91440" bIns="91440"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srgbClr val="111C2D"/>
                </a:solidFill>
                <a:effectLst/>
                <a:uLnTx/>
                <a:uFillTx/>
                <a:latin typeface="Segoe UI Light" panose="020B0502040204020203" pitchFamily="34" charset="0"/>
                <a:ea typeface="+mn-ea"/>
                <a:cs typeface="Segoe UI Light" panose="020B0502040204020203" pitchFamily="34" charset="0"/>
              </a:rPr>
              <a:t>Power Automate</a:t>
            </a:r>
          </a:p>
        </p:txBody>
      </p:sp>
      <p:sp>
        <p:nvSpPr>
          <p:cNvPr id="33" name="Rectangle: Rounded Corners 32">
            <a:extLst>
              <a:ext uri="{FF2B5EF4-FFF2-40B4-BE49-F238E27FC236}">
                <a16:creationId xmlns:a16="http://schemas.microsoft.com/office/drawing/2014/main" id="{596B7A08-9549-1595-A5F9-9378BBA3122E}"/>
              </a:ext>
            </a:extLst>
          </p:cNvPr>
          <p:cNvSpPr/>
          <p:nvPr/>
        </p:nvSpPr>
        <p:spPr>
          <a:xfrm>
            <a:off x="4234110" y="311300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Retrieve folder details</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34" name="Rectangle: Rounded Corners 33">
            <a:extLst>
              <a:ext uri="{FF2B5EF4-FFF2-40B4-BE49-F238E27FC236}">
                <a16:creationId xmlns:a16="http://schemas.microsoft.com/office/drawing/2014/main" id="{5A609E32-37EF-73F0-076F-F07D73308198}"/>
              </a:ext>
            </a:extLst>
          </p:cNvPr>
          <p:cNvSpPr/>
          <p:nvPr/>
        </p:nvSpPr>
        <p:spPr>
          <a:xfrm>
            <a:off x="2419387" y="312344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Retrieve template ID</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37" name="Rectangle: Rounded Corners 36">
            <a:extLst>
              <a:ext uri="{FF2B5EF4-FFF2-40B4-BE49-F238E27FC236}">
                <a16:creationId xmlns:a16="http://schemas.microsoft.com/office/drawing/2014/main" id="{9217FAF3-5BF5-B244-55AC-8F0BF5DA1353}"/>
              </a:ext>
            </a:extLst>
          </p:cNvPr>
          <p:cNvSpPr/>
          <p:nvPr/>
        </p:nvSpPr>
        <p:spPr>
          <a:xfrm>
            <a:off x="6028484" y="311674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Retrieve recipient email addresses</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38" name="Connector: Elbow 37">
            <a:extLst>
              <a:ext uri="{FF2B5EF4-FFF2-40B4-BE49-F238E27FC236}">
                <a16:creationId xmlns:a16="http://schemas.microsoft.com/office/drawing/2014/main" id="{E8024E7A-90D3-1DF5-0D4A-7812A3383EBB}"/>
              </a:ext>
            </a:extLst>
          </p:cNvPr>
          <p:cNvCxnSpPr>
            <a:cxnSpLocks/>
            <a:stCxn id="78" idx="3"/>
            <a:endCxn id="31" idx="0"/>
          </p:cNvCxnSpPr>
          <p:nvPr/>
        </p:nvCxnSpPr>
        <p:spPr>
          <a:xfrm>
            <a:off x="3476510" y="1843630"/>
            <a:ext cx="1525955" cy="982102"/>
          </a:xfrm>
          <a:prstGeom prst="bentConnector2">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7" name="Rectangle: Rounded Corners 46">
            <a:extLst>
              <a:ext uri="{FF2B5EF4-FFF2-40B4-BE49-F238E27FC236}">
                <a16:creationId xmlns:a16="http://schemas.microsoft.com/office/drawing/2014/main" id="{69126444-CF01-32C9-ADE1-FE9FC87DB876}"/>
              </a:ext>
            </a:extLst>
          </p:cNvPr>
          <p:cNvSpPr/>
          <p:nvPr/>
        </p:nvSpPr>
        <p:spPr>
          <a:xfrm>
            <a:off x="1477450" y="4407593"/>
            <a:ext cx="8949691" cy="1057866"/>
          </a:xfrm>
          <a:prstGeom prst="roundRect">
            <a:avLst>
              <a:gd name="adj" fmla="val 10926"/>
            </a:avLst>
          </a:prstGeom>
          <a:solidFill>
            <a:srgbClr val="111C2D">
              <a:alpha val="10000"/>
            </a:srgbClr>
          </a:solidFill>
          <a:ln w="6350" cap="flat" cmpd="sng" algn="ctr">
            <a:solidFill>
              <a:srgbClr val="111C2D"/>
            </a:solidFill>
            <a:prstDash val="dash"/>
          </a:ln>
          <a:effectLst/>
        </p:spPr>
        <p:txBody>
          <a:bodyPr lIns="91440" tIns="91440" rIns="91440" bIns="91440"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srgbClr val="111C2D"/>
                </a:solidFill>
                <a:effectLst/>
                <a:uLnTx/>
                <a:uFillTx/>
                <a:latin typeface="Segoe UI Light" panose="020B0502040204020203" pitchFamily="34" charset="0"/>
                <a:ea typeface="+mn-ea"/>
                <a:cs typeface="Segoe UI Light" panose="020B0502040204020203" pitchFamily="34" charset="0"/>
              </a:rPr>
              <a:t>Power Automate</a:t>
            </a:r>
          </a:p>
        </p:txBody>
      </p:sp>
      <p:sp>
        <p:nvSpPr>
          <p:cNvPr id="48" name="Rectangle: Rounded Corners 47">
            <a:extLst>
              <a:ext uri="{FF2B5EF4-FFF2-40B4-BE49-F238E27FC236}">
                <a16:creationId xmlns:a16="http://schemas.microsoft.com/office/drawing/2014/main" id="{E046ED44-EAE4-5D8B-139F-4A8E0D19F707}"/>
              </a:ext>
            </a:extLst>
          </p:cNvPr>
          <p:cNvSpPr/>
          <p:nvPr/>
        </p:nvSpPr>
        <p:spPr>
          <a:xfrm>
            <a:off x="3386541" y="4694862"/>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Read Excel Source Data</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49" name="Rectangle: Rounded Corners 48">
            <a:extLst>
              <a:ext uri="{FF2B5EF4-FFF2-40B4-BE49-F238E27FC236}">
                <a16:creationId xmlns:a16="http://schemas.microsoft.com/office/drawing/2014/main" id="{AB9DC577-130B-CF03-89D5-0D1C328F36C5}"/>
              </a:ext>
            </a:extLst>
          </p:cNvPr>
          <p:cNvSpPr/>
          <p:nvPr/>
        </p:nvSpPr>
        <p:spPr>
          <a:xfrm>
            <a:off x="1571818" y="4705302"/>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Read template details</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50" name="Rectangle: Rounded Corners 49">
            <a:extLst>
              <a:ext uri="{FF2B5EF4-FFF2-40B4-BE49-F238E27FC236}">
                <a16:creationId xmlns:a16="http://schemas.microsoft.com/office/drawing/2014/main" id="{FEB59A50-D0FD-84EF-C627-ECAEE08E6BBA}"/>
              </a:ext>
            </a:extLst>
          </p:cNvPr>
          <p:cNvSpPr/>
          <p:nvPr/>
        </p:nvSpPr>
        <p:spPr>
          <a:xfrm>
            <a:off x="5180915" y="469860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Execute reconciliation</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51" name="Connector: Elbow 50">
            <a:extLst>
              <a:ext uri="{FF2B5EF4-FFF2-40B4-BE49-F238E27FC236}">
                <a16:creationId xmlns:a16="http://schemas.microsoft.com/office/drawing/2014/main" id="{C49DC0E5-37F0-F8C8-562A-125059BE417E}"/>
              </a:ext>
            </a:extLst>
          </p:cNvPr>
          <p:cNvCxnSpPr>
            <a:cxnSpLocks/>
            <a:stCxn id="31" idx="2"/>
            <a:endCxn id="47" idx="0"/>
          </p:cNvCxnSpPr>
          <p:nvPr/>
        </p:nvCxnSpPr>
        <p:spPr>
          <a:xfrm rot="16200000" flipH="1">
            <a:off x="5215383" y="3670679"/>
            <a:ext cx="523995" cy="949831"/>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5" name="Rectangle: Rounded Corners 54">
            <a:extLst>
              <a:ext uri="{FF2B5EF4-FFF2-40B4-BE49-F238E27FC236}">
                <a16:creationId xmlns:a16="http://schemas.microsoft.com/office/drawing/2014/main" id="{0D6C7383-D592-DBB9-8B51-1362081EAC8E}"/>
              </a:ext>
            </a:extLst>
          </p:cNvPr>
          <p:cNvSpPr/>
          <p:nvPr/>
        </p:nvSpPr>
        <p:spPr>
          <a:xfrm>
            <a:off x="6990723" y="4686213"/>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1" i="0" u="none" strike="noStrike" kern="0" cap="none" spc="0" normalizeH="0" baseline="0" noProof="0">
                <a:ln>
                  <a:noFill/>
                </a:ln>
                <a:solidFill>
                  <a:srgbClr val="FFFFFF"/>
                </a:solidFill>
                <a:effectLst/>
                <a:uLnTx/>
                <a:uFillTx/>
                <a:latin typeface="Segoe UI Semibold"/>
                <a:ea typeface="+mn-ea"/>
                <a:cs typeface="Segoe UI Semibold" panose="020B0702040204020203" pitchFamily="34" charset="0"/>
              </a:rPr>
              <a:t>Generate &amp; Save Report</a:t>
            </a:r>
          </a:p>
        </p:txBody>
      </p:sp>
      <p:sp>
        <p:nvSpPr>
          <p:cNvPr id="56" name="Rectangle: Rounded Corners 55">
            <a:extLst>
              <a:ext uri="{FF2B5EF4-FFF2-40B4-BE49-F238E27FC236}">
                <a16:creationId xmlns:a16="http://schemas.microsoft.com/office/drawing/2014/main" id="{B0AE44B8-D5FE-7B62-54ED-2184D5C97171}"/>
              </a:ext>
            </a:extLst>
          </p:cNvPr>
          <p:cNvSpPr/>
          <p:nvPr/>
        </p:nvSpPr>
        <p:spPr>
          <a:xfrm>
            <a:off x="8785097" y="4689952"/>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Email recipients</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2" name="Connector: Elbow 1">
            <a:extLst>
              <a:ext uri="{FF2B5EF4-FFF2-40B4-BE49-F238E27FC236}">
                <a16:creationId xmlns:a16="http://schemas.microsoft.com/office/drawing/2014/main" id="{E8D1F204-7FD2-9644-2427-716A3D944C2F}"/>
              </a:ext>
            </a:extLst>
          </p:cNvPr>
          <p:cNvCxnSpPr>
            <a:cxnSpLocks/>
            <a:stCxn id="47" idx="3"/>
            <a:endCxn id="3" idx="2"/>
          </p:cNvCxnSpPr>
          <p:nvPr/>
        </p:nvCxnSpPr>
        <p:spPr>
          <a:xfrm>
            <a:off x="10427141" y="4936526"/>
            <a:ext cx="470237" cy="3194"/>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id="{D421F67F-EB1A-DD1C-81F5-502E38CD2C7A}"/>
              </a:ext>
            </a:extLst>
          </p:cNvPr>
          <p:cNvSpPr/>
          <p:nvPr/>
        </p:nvSpPr>
        <p:spPr bwMode="auto">
          <a:xfrm>
            <a:off x="10897378" y="4709946"/>
            <a:ext cx="544531" cy="459548"/>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17697410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500"/>
                                        <p:tgtEl>
                                          <p:spTgt spid="78"/>
                                        </p:tgtEl>
                                      </p:cBhvr>
                                    </p:animEffect>
                                  </p:childTnLst>
                                </p:cTn>
                              </p:par>
                              <p:par>
                                <p:cTn id="11" presetID="10" presetClass="entr" presetSubtype="0" fill="hold" nodeType="withEffect">
                                  <p:stCondLst>
                                    <p:cond delay="0"/>
                                  </p:stCondLst>
                                  <p:childTnLst>
                                    <p:set>
                                      <p:cBhvr>
                                        <p:cTn id="12" dur="1" fill="hold">
                                          <p:stCondLst>
                                            <p:cond delay="0"/>
                                          </p:stCondLst>
                                        </p:cTn>
                                        <p:tgtEl>
                                          <p:spTgt spid="77"/>
                                        </p:tgtEl>
                                        <p:attrNameLst>
                                          <p:attrName>style.visibility</p:attrName>
                                        </p:attrNameLst>
                                      </p:cBhvr>
                                      <p:to>
                                        <p:strVal val="visible"/>
                                      </p:to>
                                    </p:set>
                                    <p:animEffect transition="in" filter="fade">
                                      <p:cBhvr>
                                        <p:cTn id="13" dur="500"/>
                                        <p:tgtEl>
                                          <p:spTgt spid="7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fade">
                                      <p:cBhvr>
                                        <p:cTn id="28" dur="500"/>
                                        <p:tgtEl>
                                          <p:spTgt spid="37"/>
                                        </p:tgtEl>
                                      </p:cBhvr>
                                    </p:animEffect>
                                  </p:childTnLst>
                                </p:cTn>
                              </p:par>
                              <p:par>
                                <p:cTn id="29" presetID="10"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fade">
                                      <p:cBhvr>
                                        <p:cTn id="34" dur="500"/>
                                        <p:tgtEl>
                                          <p:spTgt spid="4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9"/>
                                        </p:tgtEl>
                                        <p:attrNameLst>
                                          <p:attrName>style.visibility</p:attrName>
                                        </p:attrNameLst>
                                      </p:cBhvr>
                                      <p:to>
                                        <p:strVal val="visible"/>
                                      </p:to>
                                    </p:set>
                                    <p:animEffect transition="in" filter="fade">
                                      <p:cBhvr>
                                        <p:cTn id="40" dur="500"/>
                                        <p:tgtEl>
                                          <p:spTgt spid="4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0"/>
                                        </p:tgtEl>
                                        <p:attrNameLst>
                                          <p:attrName>style.visibility</p:attrName>
                                        </p:attrNameLst>
                                      </p:cBhvr>
                                      <p:to>
                                        <p:strVal val="visible"/>
                                      </p:to>
                                    </p:set>
                                    <p:animEffect transition="in" filter="fade">
                                      <p:cBhvr>
                                        <p:cTn id="43" dur="500"/>
                                        <p:tgtEl>
                                          <p:spTgt spid="50"/>
                                        </p:tgtEl>
                                      </p:cBhvr>
                                    </p:animEffect>
                                  </p:childTnLst>
                                </p:cTn>
                              </p:par>
                              <p:par>
                                <p:cTn id="44" presetID="10" presetClass="entr" presetSubtype="0" fill="hold" nodeType="with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fade">
                                      <p:cBhvr>
                                        <p:cTn id="46" dur="500"/>
                                        <p:tgtEl>
                                          <p:spTgt spid="5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500"/>
                                        <p:tgtEl>
                                          <p:spTgt spid="5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fade">
                                      <p:cBhvr>
                                        <p:cTn id="52" dur="500"/>
                                        <p:tgtEl>
                                          <p:spTgt spid="5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500"/>
                                        <p:tgtEl>
                                          <p:spTgt spid="56"/>
                                        </p:tgtEl>
                                      </p:cBhvr>
                                    </p:animEffect>
                                  </p:childTnLst>
                                </p:cTn>
                              </p:par>
                              <p:par>
                                <p:cTn id="56" presetID="10" presetClass="entr" presetSubtype="0"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Effect transition="in" filter="fade">
                                      <p:cBhvr>
                                        <p:cTn id="5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1" grpId="0" animBg="1"/>
      <p:bldP spid="4" grpId="0" animBg="1"/>
      <p:bldP spid="78" grpId="0" animBg="1"/>
      <p:bldP spid="31" grpId="0" animBg="1"/>
      <p:bldP spid="33" grpId="0" animBg="1"/>
      <p:bldP spid="34" grpId="0" animBg="1"/>
      <p:bldP spid="37" grpId="0" animBg="1"/>
      <p:bldP spid="47" grpId="0" animBg="1"/>
      <p:bldP spid="48" grpId="0" animBg="1"/>
      <p:bldP spid="49" grpId="0" animBg="1"/>
      <p:bldP spid="50" grpId="0" animBg="1"/>
      <p:bldP spid="55" grpId="0" animBg="1"/>
      <p:bldP spid="5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BEB16-A1D2-E742-EAC1-96ED7BF704F5}"/>
            </a:ext>
          </a:extLst>
        </p:cNvPr>
        <p:cNvGrpSpPr/>
        <p:nvPr/>
      </p:nvGrpSpPr>
      <p:grpSpPr>
        <a:xfrm>
          <a:off x="0" y="0"/>
          <a:ext cx="0" cy="0"/>
          <a:chOff x="0" y="0"/>
          <a:chExt cx="0" cy="0"/>
        </a:xfrm>
      </p:grpSpPr>
      <p:sp>
        <p:nvSpPr>
          <p:cNvPr id="52" name="Rectangle 51">
            <a:extLst>
              <a:ext uri="{FF2B5EF4-FFF2-40B4-BE49-F238E27FC236}">
                <a16:creationId xmlns:a16="http://schemas.microsoft.com/office/drawing/2014/main" id="{2B946065-1A8D-3F69-E0E2-49B756A3F7A0}"/>
              </a:ext>
            </a:extLst>
          </p:cNvPr>
          <p:cNvSpPr/>
          <p:nvPr/>
        </p:nvSpPr>
        <p:spPr>
          <a:xfrm>
            <a:off x="0" y="4255975"/>
            <a:ext cx="12192000" cy="1393226"/>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Reconciliation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and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Distribution</a:t>
            </a:r>
          </a:p>
        </p:txBody>
      </p:sp>
      <p:sp>
        <p:nvSpPr>
          <p:cNvPr id="11" name="Rectangle 10">
            <a:extLst>
              <a:ext uri="{FF2B5EF4-FFF2-40B4-BE49-F238E27FC236}">
                <a16:creationId xmlns:a16="http://schemas.microsoft.com/office/drawing/2014/main" id="{B6D621C9-E6EF-3DE7-A3B8-5C85B5F1CCA2}"/>
              </a:ext>
            </a:extLst>
          </p:cNvPr>
          <p:cNvSpPr/>
          <p:nvPr/>
        </p:nvSpPr>
        <p:spPr>
          <a:xfrm>
            <a:off x="0" y="1208799"/>
            <a:ext cx="12192000" cy="1249419"/>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Trigger - Email with Attachment Received</a:t>
            </a:r>
          </a:p>
        </p:txBody>
      </p:sp>
      <p:sp>
        <p:nvSpPr>
          <p:cNvPr id="4" name="Rectangle 3">
            <a:extLst>
              <a:ext uri="{FF2B5EF4-FFF2-40B4-BE49-F238E27FC236}">
                <a16:creationId xmlns:a16="http://schemas.microsoft.com/office/drawing/2014/main" id="{F918B649-8CE0-2EBC-EDF7-68709896604C}"/>
              </a:ext>
            </a:extLst>
          </p:cNvPr>
          <p:cNvSpPr/>
          <p:nvPr/>
        </p:nvSpPr>
        <p:spPr>
          <a:xfrm>
            <a:off x="0" y="2732553"/>
            <a:ext cx="12192000" cy="1266562"/>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Retrieve ERP Data and</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 configuration</a:t>
            </a:r>
          </a:p>
        </p:txBody>
      </p:sp>
      <p:sp>
        <p:nvSpPr>
          <p:cNvPr id="64" name="Title 1">
            <a:extLst>
              <a:ext uri="{FF2B5EF4-FFF2-40B4-BE49-F238E27FC236}">
                <a16:creationId xmlns:a16="http://schemas.microsoft.com/office/drawing/2014/main" id="{0BF93BAF-EDD7-836D-75E9-BABA7B0F6F1A}"/>
              </a:ext>
            </a:extLst>
          </p:cNvPr>
          <p:cNvSpPr txBox="1">
            <a:spLocks/>
          </p:cNvSpPr>
          <p:nvPr/>
        </p:nvSpPr>
        <p:spPr>
          <a:xfrm>
            <a:off x="390879" y="289185"/>
            <a:ext cx="11011601" cy="492443"/>
          </a:xfrm>
          <a:prstGeom prst="rect">
            <a:avLst/>
          </a:prstGeom>
        </p:spPr>
        <p:txBody>
          <a:bodyPr/>
          <a:lstStyle>
            <a:lvl1pPr algn="l" defTabSz="932742" rtl="0" eaLnBrk="1" latinLnBrk="0" hangingPunct="1">
              <a:lnSpc>
                <a:spcPct val="100000"/>
              </a:lnSpc>
              <a:spcBef>
                <a:spcPct val="0"/>
              </a:spcBef>
              <a:buNone/>
              <a:defRPr lang="en-US" sz="3200" b="0" kern="1200" cap="none" spc="-3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30" normalizeH="0" baseline="0" noProof="0">
                <a:ln w="3175">
                  <a:noFill/>
                </a:ln>
                <a:solidFill>
                  <a:srgbClr val="000000"/>
                </a:solidFill>
                <a:effectLst/>
                <a:uLnTx/>
                <a:uFillTx/>
                <a:latin typeface="Segoe UI Semibold"/>
                <a:ea typeface="+mn-ea"/>
                <a:cs typeface="Segoe UI" pitchFamily="34" charset="0"/>
              </a:rPr>
              <a:t>Sample Custom Financial Reconciliation Agent</a:t>
            </a:r>
          </a:p>
        </p:txBody>
      </p:sp>
      <p:cxnSp>
        <p:nvCxnSpPr>
          <p:cNvPr id="77" name="Connector: Elbow 76">
            <a:extLst>
              <a:ext uri="{FF2B5EF4-FFF2-40B4-BE49-F238E27FC236}">
                <a16:creationId xmlns:a16="http://schemas.microsoft.com/office/drawing/2014/main" id="{E8FBFCAA-1F5C-1A57-2C02-33F9B4EC693E}"/>
              </a:ext>
            </a:extLst>
          </p:cNvPr>
          <p:cNvCxnSpPr>
            <a:cxnSpLocks/>
            <a:stCxn id="18" idx="6"/>
            <a:endCxn id="78" idx="1"/>
          </p:cNvCxnSpPr>
          <p:nvPr/>
        </p:nvCxnSpPr>
        <p:spPr>
          <a:xfrm flipV="1">
            <a:off x="1358320" y="1843630"/>
            <a:ext cx="586639" cy="511"/>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8" name="Rectangle: Rounded Corners 77">
            <a:extLst>
              <a:ext uri="{FF2B5EF4-FFF2-40B4-BE49-F238E27FC236}">
                <a16:creationId xmlns:a16="http://schemas.microsoft.com/office/drawing/2014/main" id="{40646154-156B-9688-5E6E-344A7E3308B7}"/>
              </a:ext>
            </a:extLst>
          </p:cNvPr>
          <p:cNvSpPr/>
          <p:nvPr/>
        </p:nvSpPr>
        <p:spPr>
          <a:xfrm>
            <a:off x="1944959" y="1566030"/>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Agent Trigger</a:t>
            </a: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rPr>
              <a:t>AP Statement received from customer.</a:t>
            </a:r>
          </a:p>
        </p:txBody>
      </p:sp>
      <p:sp>
        <p:nvSpPr>
          <p:cNvPr id="18" name="Oval 17">
            <a:extLst>
              <a:ext uri="{FF2B5EF4-FFF2-40B4-BE49-F238E27FC236}">
                <a16:creationId xmlns:a16="http://schemas.microsoft.com/office/drawing/2014/main" id="{37CB9856-7C71-5F21-D596-D7694487CFB9}"/>
              </a:ext>
            </a:extLst>
          </p:cNvPr>
          <p:cNvSpPr/>
          <p:nvPr/>
        </p:nvSpPr>
        <p:spPr bwMode="auto">
          <a:xfrm>
            <a:off x="813789" y="1614367"/>
            <a:ext cx="544531" cy="459548"/>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1" name="Rectangle: Rounded Corners 30">
            <a:extLst>
              <a:ext uri="{FF2B5EF4-FFF2-40B4-BE49-F238E27FC236}">
                <a16:creationId xmlns:a16="http://schemas.microsoft.com/office/drawing/2014/main" id="{6D1989CB-D7ED-AEAD-15D9-D8FD997F4A4C}"/>
              </a:ext>
            </a:extLst>
          </p:cNvPr>
          <p:cNvSpPr/>
          <p:nvPr/>
        </p:nvSpPr>
        <p:spPr>
          <a:xfrm>
            <a:off x="2264427" y="2825732"/>
            <a:ext cx="5512786" cy="1057866"/>
          </a:xfrm>
          <a:prstGeom prst="roundRect">
            <a:avLst>
              <a:gd name="adj" fmla="val 10926"/>
            </a:avLst>
          </a:prstGeom>
          <a:solidFill>
            <a:srgbClr val="111C2D">
              <a:alpha val="10000"/>
            </a:srgbClr>
          </a:solidFill>
          <a:ln w="6350" cap="flat" cmpd="sng" algn="ctr">
            <a:solidFill>
              <a:srgbClr val="111C2D"/>
            </a:solidFill>
            <a:prstDash val="dash"/>
          </a:ln>
          <a:effectLst/>
        </p:spPr>
        <p:txBody>
          <a:bodyPr lIns="91440" tIns="91440" rIns="91440" bIns="91440"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srgbClr val="111C2D"/>
                </a:solidFill>
                <a:effectLst/>
                <a:uLnTx/>
                <a:uFillTx/>
                <a:latin typeface="Segoe UI Light" panose="020B0502040204020203" pitchFamily="34" charset="0"/>
                <a:ea typeface="+mn-ea"/>
                <a:cs typeface="Segoe UI Light" panose="020B0502040204020203" pitchFamily="34" charset="0"/>
              </a:rPr>
              <a:t>Power Automate</a:t>
            </a:r>
          </a:p>
        </p:txBody>
      </p:sp>
      <p:sp>
        <p:nvSpPr>
          <p:cNvPr id="33" name="Rectangle: Rounded Corners 32">
            <a:extLst>
              <a:ext uri="{FF2B5EF4-FFF2-40B4-BE49-F238E27FC236}">
                <a16:creationId xmlns:a16="http://schemas.microsoft.com/office/drawing/2014/main" id="{5BFAFFB8-5389-AE0E-7756-F3E799AB19F6}"/>
              </a:ext>
            </a:extLst>
          </p:cNvPr>
          <p:cNvSpPr/>
          <p:nvPr/>
        </p:nvSpPr>
        <p:spPr>
          <a:xfrm>
            <a:off x="4234110" y="311300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Retrieve folder details</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34" name="Rectangle: Rounded Corners 33">
            <a:extLst>
              <a:ext uri="{FF2B5EF4-FFF2-40B4-BE49-F238E27FC236}">
                <a16:creationId xmlns:a16="http://schemas.microsoft.com/office/drawing/2014/main" id="{995D94C6-C34E-A521-16FA-AD1927A9464E}"/>
              </a:ext>
            </a:extLst>
          </p:cNvPr>
          <p:cNvSpPr/>
          <p:nvPr/>
        </p:nvSpPr>
        <p:spPr>
          <a:xfrm>
            <a:off x="2419387" y="312344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Retrieve template ID</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38" name="Connector: Elbow 37">
            <a:extLst>
              <a:ext uri="{FF2B5EF4-FFF2-40B4-BE49-F238E27FC236}">
                <a16:creationId xmlns:a16="http://schemas.microsoft.com/office/drawing/2014/main" id="{8303A84E-D125-981F-8C71-39B487C3F44F}"/>
              </a:ext>
            </a:extLst>
          </p:cNvPr>
          <p:cNvCxnSpPr>
            <a:cxnSpLocks/>
            <a:stCxn id="78" idx="3"/>
            <a:endCxn id="31" idx="0"/>
          </p:cNvCxnSpPr>
          <p:nvPr/>
        </p:nvCxnSpPr>
        <p:spPr>
          <a:xfrm>
            <a:off x="3476510" y="1843630"/>
            <a:ext cx="1544310" cy="982102"/>
          </a:xfrm>
          <a:prstGeom prst="bentConnector2">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7" name="Rectangle: Rounded Corners 46">
            <a:extLst>
              <a:ext uri="{FF2B5EF4-FFF2-40B4-BE49-F238E27FC236}">
                <a16:creationId xmlns:a16="http://schemas.microsoft.com/office/drawing/2014/main" id="{537339F6-3025-4DFD-A841-934879AB4964}"/>
              </a:ext>
            </a:extLst>
          </p:cNvPr>
          <p:cNvSpPr/>
          <p:nvPr/>
        </p:nvSpPr>
        <p:spPr>
          <a:xfrm>
            <a:off x="1106905" y="4407593"/>
            <a:ext cx="10295575" cy="1057866"/>
          </a:xfrm>
          <a:prstGeom prst="roundRect">
            <a:avLst>
              <a:gd name="adj" fmla="val 10926"/>
            </a:avLst>
          </a:prstGeom>
          <a:solidFill>
            <a:srgbClr val="111C2D">
              <a:alpha val="10000"/>
            </a:srgbClr>
          </a:solidFill>
          <a:ln w="6350" cap="flat" cmpd="sng" algn="ctr">
            <a:solidFill>
              <a:srgbClr val="111C2D"/>
            </a:solidFill>
            <a:prstDash val="dash"/>
          </a:ln>
          <a:effectLst/>
        </p:spPr>
        <p:txBody>
          <a:bodyPr lIns="91440" tIns="91440" rIns="91440" bIns="91440"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srgbClr val="111C2D"/>
                </a:solidFill>
                <a:effectLst/>
                <a:uLnTx/>
                <a:uFillTx/>
                <a:latin typeface="Segoe UI Light" panose="020B0502040204020203" pitchFamily="34" charset="0"/>
                <a:ea typeface="+mn-ea"/>
                <a:cs typeface="Segoe UI Light" panose="020B0502040204020203" pitchFamily="34" charset="0"/>
              </a:rPr>
              <a:t>Power Automate</a:t>
            </a:r>
          </a:p>
        </p:txBody>
      </p:sp>
      <p:sp>
        <p:nvSpPr>
          <p:cNvPr id="49" name="Rectangle: Rounded Corners 48">
            <a:extLst>
              <a:ext uri="{FF2B5EF4-FFF2-40B4-BE49-F238E27FC236}">
                <a16:creationId xmlns:a16="http://schemas.microsoft.com/office/drawing/2014/main" id="{58696666-0213-A986-8FFD-F00BF3972922}"/>
              </a:ext>
            </a:extLst>
          </p:cNvPr>
          <p:cNvSpPr/>
          <p:nvPr/>
        </p:nvSpPr>
        <p:spPr>
          <a:xfrm>
            <a:off x="1358320"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Read template details</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50" name="Rectangle: Rounded Corners 49">
            <a:extLst>
              <a:ext uri="{FF2B5EF4-FFF2-40B4-BE49-F238E27FC236}">
                <a16:creationId xmlns:a16="http://schemas.microsoft.com/office/drawing/2014/main" id="{84D7A455-03AD-8CC8-2F1F-7488295B4FCE}"/>
              </a:ext>
            </a:extLst>
          </p:cNvPr>
          <p:cNvSpPr/>
          <p:nvPr/>
        </p:nvSpPr>
        <p:spPr>
          <a:xfrm>
            <a:off x="6280549"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Execute reconciliation</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51" name="Connector: Elbow 50">
            <a:extLst>
              <a:ext uri="{FF2B5EF4-FFF2-40B4-BE49-F238E27FC236}">
                <a16:creationId xmlns:a16="http://schemas.microsoft.com/office/drawing/2014/main" id="{5A2C9478-7A29-4CB8-EB07-16D81A943B98}"/>
              </a:ext>
            </a:extLst>
          </p:cNvPr>
          <p:cNvCxnSpPr>
            <a:cxnSpLocks/>
            <a:stCxn id="31" idx="2"/>
            <a:endCxn id="47" idx="0"/>
          </p:cNvCxnSpPr>
          <p:nvPr/>
        </p:nvCxnSpPr>
        <p:spPr>
          <a:xfrm rot="16200000" flipH="1">
            <a:off x="5375759" y="3528658"/>
            <a:ext cx="523995" cy="1233873"/>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5" name="Rectangle: Rounded Corners 54">
            <a:extLst>
              <a:ext uri="{FF2B5EF4-FFF2-40B4-BE49-F238E27FC236}">
                <a16:creationId xmlns:a16="http://schemas.microsoft.com/office/drawing/2014/main" id="{9F5A5658-D27F-DC13-265B-7BCD129BDB21}"/>
              </a:ext>
            </a:extLst>
          </p:cNvPr>
          <p:cNvSpPr/>
          <p:nvPr/>
        </p:nvSpPr>
        <p:spPr>
          <a:xfrm>
            <a:off x="7921292"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1" i="0" u="none" strike="noStrike" kern="0" cap="none" spc="0" normalizeH="0" baseline="0" noProof="0">
                <a:ln>
                  <a:noFill/>
                </a:ln>
                <a:solidFill>
                  <a:srgbClr val="FFFFFF"/>
                </a:solidFill>
                <a:effectLst/>
                <a:uLnTx/>
                <a:uFillTx/>
                <a:latin typeface="Segoe UI Semibold"/>
                <a:ea typeface="+mn-ea"/>
                <a:cs typeface="Segoe UI Semibold" panose="020B0702040204020203" pitchFamily="34" charset="0"/>
              </a:rPr>
              <a:t>Generate &amp; Save Report</a:t>
            </a:r>
          </a:p>
        </p:txBody>
      </p:sp>
      <p:sp>
        <p:nvSpPr>
          <p:cNvPr id="56" name="Rectangle: Rounded Corners 55">
            <a:extLst>
              <a:ext uri="{FF2B5EF4-FFF2-40B4-BE49-F238E27FC236}">
                <a16:creationId xmlns:a16="http://schemas.microsoft.com/office/drawing/2014/main" id="{D4C22E4E-D465-7654-3380-8281570DBB8D}"/>
              </a:ext>
            </a:extLst>
          </p:cNvPr>
          <p:cNvSpPr/>
          <p:nvPr/>
        </p:nvSpPr>
        <p:spPr>
          <a:xfrm>
            <a:off x="9553544"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Send Teams Notification</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2" name="Connector: Elbow 1">
            <a:extLst>
              <a:ext uri="{FF2B5EF4-FFF2-40B4-BE49-F238E27FC236}">
                <a16:creationId xmlns:a16="http://schemas.microsoft.com/office/drawing/2014/main" id="{032F9FCE-BB6B-8580-85CF-7DAEDD6B749A}"/>
              </a:ext>
            </a:extLst>
          </p:cNvPr>
          <p:cNvCxnSpPr>
            <a:cxnSpLocks/>
            <a:stCxn id="47" idx="3"/>
            <a:endCxn id="3" idx="2"/>
          </p:cNvCxnSpPr>
          <p:nvPr/>
        </p:nvCxnSpPr>
        <p:spPr>
          <a:xfrm flipV="1">
            <a:off x="11402480" y="4928374"/>
            <a:ext cx="218383" cy="8152"/>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id="{9833DF55-A08F-2706-B7B8-9C9D2751B54D}"/>
              </a:ext>
            </a:extLst>
          </p:cNvPr>
          <p:cNvSpPr/>
          <p:nvPr/>
        </p:nvSpPr>
        <p:spPr bwMode="auto">
          <a:xfrm>
            <a:off x="11620863" y="4698600"/>
            <a:ext cx="544531" cy="459548"/>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 name="Rectangle: Rounded Corners 8">
            <a:extLst>
              <a:ext uri="{FF2B5EF4-FFF2-40B4-BE49-F238E27FC236}">
                <a16:creationId xmlns:a16="http://schemas.microsoft.com/office/drawing/2014/main" id="{C781C98A-B763-F888-4B5B-C8777940BB91}"/>
              </a:ext>
            </a:extLst>
          </p:cNvPr>
          <p:cNvSpPr/>
          <p:nvPr/>
        </p:nvSpPr>
        <p:spPr>
          <a:xfrm>
            <a:off x="6048833" y="3099898"/>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800" b="0" i="0" u="none" strike="noStrike" kern="0" cap="none" spc="0" normalizeH="0" baseline="0" noProof="0">
                <a:ln>
                  <a:noFill/>
                </a:ln>
                <a:solidFill>
                  <a:srgbClr val="FFFFFF"/>
                </a:solidFill>
                <a:effectLst/>
                <a:uLnTx/>
                <a:uFillTx/>
                <a:latin typeface="Segoe UI Semibold"/>
                <a:ea typeface="+mn-ea"/>
                <a:cs typeface="Segoe UI Semibold"/>
              </a:rPr>
              <a:t>Retrieve Customer ID from email sender</a:t>
            </a:r>
            <a:endParaRPr kumimoji="0" lang="en-US" sz="6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endParaRPr kumimoji="0" lang="en-US" sz="6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23" name="Rectangle: Rounded Corners 22">
            <a:extLst>
              <a:ext uri="{FF2B5EF4-FFF2-40B4-BE49-F238E27FC236}">
                <a16:creationId xmlns:a16="http://schemas.microsoft.com/office/drawing/2014/main" id="{29C83F92-9983-6DB8-E03F-5C819BEECC37}"/>
              </a:ext>
            </a:extLst>
          </p:cNvPr>
          <p:cNvSpPr/>
          <p:nvPr/>
        </p:nvSpPr>
        <p:spPr>
          <a:xfrm>
            <a:off x="2999063"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Get ERP Data</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24" name="Rectangle: Rounded Corners 23">
            <a:extLst>
              <a:ext uri="{FF2B5EF4-FFF2-40B4-BE49-F238E27FC236}">
                <a16:creationId xmlns:a16="http://schemas.microsoft.com/office/drawing/2014/main" id="{DA1AE6BB-1E8B-9D47-0834-A6242AE23592}"/>
              </a:ext>
            </a:extLst>
          </p:cNvPr>
          <p:cNvSpPr/>
          <p:nvPr/>
        </p:nvSpPr>
        <p:spPr>
          <a:xfrm>
            <a:off x="4639806"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1" i="0" u="none" strike="noStrike" kern="0" cap="none" spc="0" normalizeH="0" baseline="0" noProof="0">
                <a:ln>
                  <a:noFill/>
                </a:ln>
                <a:solidFill>
                  <a:srgbClr val="FFFFFF"/>
                </a:solidFill>
                <a:effectLst/>
                <a:uLnTx/>
                <a:uFillTx/>
                <a:latin typeface="Segoe UI Semibold"/>
                <a:ea typeface="+mn-ea"/>
                <a:cs typeface="Segoe UI Semibold" panose="020B0702040204020203" pitchFamily="34" charset="0"/>
              </a:rPr>
              <a:t>Get Attachment Data</a:t>
            </a:r>
          </a:p>
        </p:txBody>
      </p:sp>
    </p:spTree>
    <p:extLst>
      <p:ext uri="{BB962C8B-B14F-4D97-AF65-F5344CB8AC3E}">
        <p14:creationId xmlns:p14="http://schemas.microsoft.com/office/powerpoint/2010/main" val="34347199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500"/>
                                        <p:tgtEl>
                                          <p:spTgt spid="78"/>
                                        </p:tgtEl>
                                      </p:cBhvr>
                                    </p:animEffect>
                                  </p:childTnLst>
                                </p:cTn>
                              </p:par>
                              <p:par>
                                <p:cTn id="11" presetID="10" presetClass="entr" presetSubtype="0" fill="hold" nodeType="withEffect">
                                  <p:stCondLst>
                                    <p:cond delay="0"/>
                                  </p:stCondLst>
                                  <p:childTnLst>
                                    <p:set>
                                      <p:cBhvr>
                                        <p:cTn id="12" dur="1" fill="hold">
                                          <p:stCondLst>
                                            <p:cond delay="0"/>
                                          </p:stCondLst>
                                        </p:cTn>
                                        <p:tgtEl>
                                          <p:spTgt spid="77"/>
                                        </p:tgtEl>
                                        <p:attrNameLst>
                                          <p:attrName>style.visibility</p:attrName>
                                        </p:attrNameLst>
                                      </p:cBhvr>
                                      <p:to>
                                        <p:strVal val="visible"/>
                                      </p:to>
                                    </p:set>
                                    <p:animEffect transition="in" filter="fade">
                                      <p:cBhvr>
                                        <p:cTn id="13" dur="500"/>
                                        <p:tgtEl>
                                          <p:spTgt spid="7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par>
                                <p:cTn id="26" presetID="10" presetClass="entr" presetSubtype="0"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fade">
                                      <p:cBhvr>
                                        <p:cTn id="34" dur="500"/>
                                        <p:tgtEl>
                                          <p:spTgt spid="4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par>
                                <p:cTn id="38" presetID="10" presetClass="entr" presetSubtype="0" fill="hold"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fade">
                                      <p:cBhvr>
                                        <p:cTn id="46" dur="500"/>
                                        <p:tgtEl>
                                          <p:spTgt spid="5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fade">
                                      <p:cBhvr>
                                        <p:cTn id="49" dur="500"/>
                                        <p:tgtEl>
                                          <p:spTgt spid="56"/>
                                        </p:tgtEl>
                                      </p:cBhvr>
                                    </p:animEffect>
                                  </p:childTnLst>
                                </p:cTn>
                              </p:par>
                              <p:par>
                                <p:cTn id="50" presetID="10" presetClass="entr" presetSubtype="0" fill="hold" nodeType="with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500"/>
                                        <p:tgtEl>
                                          <p:spTgt spid="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1" grpId="0" animBg="1"/>
      <p:bldP spid="4" grpId="0" animBg="1"/>
      <p:bldP spid="78" grpId="0" animBg="1"/>
      <p:bldP spid="31" grpId="0" animBg="1"/>
      <p:bldP spid="33" grpId="0" animBg="1"/>
      <p:bldP spid="34" grpId="0" animBg="1"/>
      <p:bldP spid="47" grpId="0" animBg="1"/>
      <p:bldP spid="49" grpId="0" animBg="1"/>
      <p:bldP spid="50" grpId="0" animBg="1"/>
      <p:bldP spid="55" grpId="0" animBg="1"/>
      <p:bldP spid="56" grpId="0" animBg="1"/>
      <p:bldP spid="9" grpId="0" animBg="1"/>
      <p:bldP spid="23" grpId="0"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BEB16-A1D2-E742-EAC1-96ED7BF704F5}"/>
            </a:ext>
          </a:extLst>
        </p:cNvPr>
        <p:cNvGrpSpPr/>
        <p:nvPr/>
      </p:nvGrpSpPr>
      <p:grpSpPr>
        <a:xfrm>
          <a:off x="0" y="0"/>
          <a:ext cx="0" cy="0"/>
          <a:chOff x="0" y="0"/>
          <a:chExt cx="0" cy="0"/>
        </a:xfrm>
      </p:grpSpPr>
      <p:sp>
        <p:nvSpPr>
          <p:cNvPr id="52" name="Rectangle 51">
            <a:extLst>
              <a:ext uri="{FF2B5EF4-FFF2-40B4-BE49-F238E27FC236}">
                <a16:creationId xmlns:a16="http://schemas.microsoft.com/office/drawing/2014/main" id="{2B946065-1A8D-3F69-E0E2-49B756A3F7A0}"/>
              </a:ext>
            </a:extLst>
          </p:cNvPr>
          <p:cNvSpPr/>
          <p:nvPr/>
        </p:nvSpPr>
        <p:spPr>
          <a:xfrm>
            <a:off x="0" y="4255975"/>
            <a:ext cx="12192000" cy="1393226"/>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Reconciliation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and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Distribution</a:t>
            </a:r>
          </a:p>
        </p:txBody>
      </p:sp>
      <p:sp>
        <p:nvSpPr>
          <p:cNvPr id="11" name="Rectangle 10">
            <a:extLst>
              <a:ext uri="{FF2B5EF4-FFF2-40B4-BE49-F238E27FC236}">
                <a16:creationId xmlns:a16="http://schemas.microsoft.com/office/drawing/2014/main" id="{B6D621C9-E6EF-3DE7-A3B8-5C85B5F1CCA2}"/>
              </a:ext>
            </a:extLst>
          </p:cNvPr>
          <p:cNvSpPr/>
          <p:nvPr/>
        </p:nvSpPr>
        <p:spPr>
          <a:xfrm>
            <a:off x="0" y="1208799"/>
            <a:ext cx="12192000" cy="1249419"/>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Trigger - Email with Attachment Received</a:t>
            </a:r>
          </a:p>
        </p:txBody>
      </p:sp>
      <p:sp>
        <p:nvSpPr>
          <p:cNvPr id="4" name="Rectangle 3">
            <a:extLst>
              <a:ext uri="{FF2B5EF4-FFF2-40B4-BE49-F238E27FC236}">
                <a16:creationId xmlns:a16="http://schemas.microsoft.com/office/drawing/2014/main" id="{F918B649-8CE0-2EBC-EDF7-68709896604C}"/>
              </a:ext>
            </a:extLst>
          </p:cNvPr>
          <p:cNvSpPr/>
          <p:nvPr/>
        </p:nvSpPr>
        <p:spPr>
          <a:xfrm>
            <a:off x="0" y="2732553"/>
            <a:ext cx="12192000" cy="1266562"/>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Retrieve Dynamics 365 F</a:t>
            </a:r>
            <a:r>
              <a:rPr kumimoji="0" lang="en-US" sz="1200" b="0" i="0" u="none" strike="noStrike" kern="0" cap="none" spc="0" normalizeH="0" baseline="0" noProof="0" err="1">
                <a:ln>
                  <a:noFill/>
                </a:ln>
                <a:solidFill>
                  <a:srgbClr val="111C2D"/>
                </a:solidFill>
                <a:effectLst/>
                <a:uLnTx/>
                <a:uFillTx/>
                <a:latin typeface="Segoe UI Semibold" panose="020B0702040204020203" pitchFamily="34" charset="0"/>
                <a:ea typeface="+mn-ea"/>
                <a:cs typeface="Segoe UI Semibold" panose="020B0702040204020203" pitchFamily="34" charset="0"/>
              </a:rPr>
              <a:t>inance</a:t>
            </a:r>
            <a:b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b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Data and configuration</a:t>
            </a:r>
          </a:p>
        </p:txBody>
      </p:sp>
      <p:sp>
        <p:nvSpPr>
          <p:cNvPr id="64" name="Title 1">
            <a:extLst>
              <a:ext uri="{FF2B5EF4-FFF2-40B4-BE49-F238E27FC236}">
                <a16:creationId xmlns:a16="http://schemas.microsoft.com/office/drawing/2014/main" id="{0BF93BAF-EDD7-836D-75E9-BABA7B0F6F1A}"/>
              </a:ext>
            </a:extLst>
          </p:cNvPr>
          <p:cNvSpPr txBox="1">
            <a:spLocks/>
          </p:cNvSpPr>
          <p:nvPr/>
        </p:nvSpPr>
        <p:spPr>
          <a:xfrm>
            <a:off x="390879" y="289185"/>
            <a:ext cx="11011601" cy="492443"/>
          </a:xfrm>
          <a:prstGeom prst="rect">
            <a:avLst/>
          </a:prstGeom>
        </p:spPr>
        <p:txBody>
          <a:bodyPr/>
          <a:lstStyle>
            <a:lvl1pPr algn="l" defTabSz="932742" rtl="0" eaLnBrk="1" latinLnBrk="0" hangingPunct="1">
              <a:lnSpc>
                <a:spcPct val="100000"/>
              </a:lnSpc>
              <a:spcBef>
                <a:spcPct val="0"/>
              </a:spcBef>
              <a:buNone/>
              <a:defRPr lang="en-US" sz="3200" b="0" kern="1200" cap="none" spc="-3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30" normalizeH="0" baseline="0" noProof="0">
                <a:ln w="3175">
                  <a:noFill/>
                </a:ln>
                <a:solidFill>
                  <a:srgbClr val="000000"/>
                </a:solidFill>
                <a:effectLst/>
                <a:uLnTx/>
                <a:uFillTx/>
                <a:latin typeface="Segoe UI Semibold"/>
                <a:ea typeface="+mn-ea"/>
                <a:cs typeface="Segoe UI" pitchFamily="34" charset="0"/>
              </a:rPr>
              <a:t>Sample Custom Financial Reconciliation using DMF</a:t>
            </a:r>
          </a:p>
        </p:txBody>
      </p:sp>
      <p:cxnSp>
        <p:nvCxnSpPr>
          <p:cNvPr id="77" name="Connector: Elbow 76">
            <a:extLst>
              <a:ext uri="{FF2B5EF4-FFF2-40B4-BE49-F238E27FC236}">
                <a16:creationId xmlns:a16="http://schemas.microsoft.com/office/drawing/2014/main" id="{E8FBFCAA-1F5C-1A57-2C02-33F9B4EC693E}"/>
              </a:ext>
            </a:extLst>
          </p:cNvPr>
          <p:cNvCxnSpPr>
            <a:cxnSpLocks/>
            <a:stCxn id="18" idx="6"/>
            <a:endCxn id="78" idx="1"/>
          </p:cNvCxnSpPr>
          <p:nvPr/>
        </p:nvCxnSpPr>
        <p:spPr>
          <a:xfrm flipV="1">
            <a:off x="1358320" y="1843630"/>
            <a:ext cx="586639" cy="511"/>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8" name="Rectangle: Rounded Corners 77">
            <a:extLst>
              <a:ext uri="{FF2B5EF4-FFF2-40B4-BE49-F238E27FC236}">
                <a16:creationId xmlns:a16="http://schemas.microsoft.com/office/drawing/2014/main" id="{40646154-156B-9688-5E6E-344A7E3308B7}"/>
              </a:ext>
            </a:extLst>
          </p:cNvPr>
          <p:cNvSpPr/>
          <p:nvPr/>
        </p:nvSpPr>
        <p:spPr>
          <a:xfrm>
            <a:off x="1944959" y="1566030"/>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Agent Trigger</a:t>
            </a: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rPr>
              <a:t>AP Statement received from customer.</a:t>
            </a:r>
          </a:p>
        </p:txBody>
      </p:sp>
      <p:sp>
        <p:nvSpPr>
          <p:cNvPr id="18" name="Oval 17">
            <a:extLst>
              <a:ext uri="{FF2B5EF4-FFF2-40B4-BE49-F238E27FC236}">
                <a16:creationId xmlns:a16="http://schemas.microsoft.com/office/drawing/2014/main" id="{37CB9856-7C71-5F21-D596-D7694487CFB9}"/>
              </a:ext>
            </a:extLst>
          </p:cNvPr>
          <p:cNvSpPr/>
          <p:nvPr/>
        </p:nvSpPr>
        <p:spPr bwMode="auto">
          <a:xfrm>
            <a:off x="813789" y="1614367"/>
            <a:ext cx="544531" cy="459548"/>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1" name="Rectangle: Rounded Corners 30">
            <a:extLst>
              <a:ext uri="{FF2B5EF4-FFF2-40B4-BE49-F238E27FC236}">
                <a16:creationId xmlns:a16="http://schemas.microsoft.com/office/drawing/2014/main" id="{6D1989CB-D7ED-AEAD-15D9-D8FD997F4A4C}"/>
              </a:ext>
            </a:extLst>
          </p:cNvPr>
          <p:cNvSpPr/>
          <p:nvPr/>
        </p:nvSpPr>
        <p:spPr>
          <a:xfrm>
            <a:off x="2264427" y="2825732"/>
            <a:ext cx="5512786" cy="1057866"/>
          </a:xfrm>
          <a:prstGeom prst="roundRect">
            <a:avLst>
              <a:gd name="adj" fmla="val 10926"/>
            </a:avLst>
          </a:prstGeom>
          <a:solidFill>
            <a:srgbClr val="111C2D">
              <a:alpha val="10000"/>
            </a:srgbClr>
          </a:solidFill>
          <a:ln w="6350" cap="flat" cmpd="sng" algn="ctr">
            <a:solidFill>
              <a:srgbClr val="111C2D"/>
            </a:solidFill>
            <a:prstDash val="dash"/>
          </a:ln>
          <a:effectLst/>
        </p:spPr>
        <p:txBody>
          <a:bodyPr lIns="91440" tIns="91440" rIns="91440" bIns="91440"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srgbClr val="111C2D"/>
                </a:solidFill>
                <a:effectLst/>
                <a:uLnTx/>
                <a:uFillTx/>
                <a:latin typeface="Segoe UI Light" panose="020B0502040204020203" pitchFamily="34" charset="0"/>
                <a:ea typeface="+mn-ea"/>
                <a:cs typeface="Segoe UI Light" panose="020B0502040204020203" pitchFamily="34" charset="0"/>
              </a:rPr>
              <a:t>Power Automate</a:t>
            </a:r>
          </a:p>
        </p:txBody>
      </p:sp>
      <p:sp>
        <p:nvSpPr>
          <p:cNvPr id="33" name="Rectangle: Rounded Corners 32">
            <a:extLst>
              <a:ext uri="{FF2B5EF4-FFF2-40B4-BE49-F238E27FC236}">
                <a16:creationId xmlns:a16="http://schemas.microsoft.com/office/drawing/2014/main" id="{5BFAFFB8-5389-AE0E-7756-F3E799AB19F6}"/>
              </a:ext>
            </a:extLst>
          </p:cNvPr>
          <p:cNvSpPr/>
          <p:nvPr/>
        </p:nvSpPr>
        <p:spPr>
          <a:xfrm>
            <a:off x="4234110" y="311300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Retrieve Execution ID</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34" name="Rectangle: Rounded Corners 33">
            <a:extLst>
              <a:ext uri="{FF2B5EF4-FFF2-40B4-BE49-F238E27FC236}">
                <a16:creationId xmlns:a16="http://schemas.microsoft.com/office/drawing/2014/main" id="{995D94C6-C34E-A521-16FA-AD1927A9464E}"/>
              </a:ext>
            </a:extLst>
          </p:cNvPr>
          <p:cNvSpPr/>
          <p:nvPr/>
        </p:nvSpPr>
        <p:spPr>
          <a:xfrm>
            <a:off x="2419387" y="312344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Execute DMF Export Project</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38" name="Connector: Elbow 37">
            <a:extLst>
              <a:ext uri="{FF2B5EF4-FFF2-40B4-BE49-F238E27FC236}">
                <a16:creationId xmlns:a16="http://schemas.microsoft.com/office/drawing/2014/main" id="{8303A84E-D125-981F-8C71-39B487C3F44F}"/>
              </a:ext>
            </a:extLst>
          </p:cNvPr>
          <p:cNvCxnSpPr>
            <a:cxnSpLocks/>
            <a:stCxn id="78" idx="3"/>
            <a:endCxn id="31" idx="0"/>
          </p:cNvCxnSpPr>
          <p:nvPr/>
        </p:nvCxnSpPr>
        <p:spPr>
          <a:xfrm>
            <a:off x="3476510" y="1843630"/>
            <a:ext cx="1544310" cy="982102"/>
          </a:xfrm>
          <a:prstGeom prst="bentConnector2">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7" name="Rectangle: Rounded Corners 46">
            <a:extLst>
              <a:ext uri="{FF2B5EF4-FFF2-40B4-BE49-F238E27FC236}">
                <a16:creationId xmlns:a16="http://schemas.microsoft.com/office/drawing/2014/main" id="{537339F6-3025-4DFD-A841-934879AB4964}"/>
              </a:ext>
            </a:extLst>
          </p:cNvPr>
          <p:cNvSpPr/>
          <p:nvPr/>
        </p:nvSpPr>
        <p:spPr>
          <a:xfrm>
            <a:off x="1106905" y="4407593"/>
            <a:ext cx="10295575" cy="1057866"/>
          </a:xfrm>
          <a:prstGeom prst="roundRect">
            <a:avLst>
              <a:gd name="adj" fmla="val 10926"/>
            </a:avLst>
          </a:prstGeom>
          <a:solidFill>
            <a:srgbClr val="111C2D">
              <a:alpha val="10000"/>
            </a:srgbClr>
          </a:solidFill>
          <a:ln w="6350" cap="flat" cmpd="sng" algn="ctr">
            <a:solidFill>
              <a:srgbClr val="111C2D"/>
            </a:solidFill>
            <a:prstDash val="dash"/>
          </a:ln>
          <a:effectLst/>
        </p:spPr>
        <p:txBody>
          <a:bodyPr lIns="91440" tIns="91440" rIns="91440" bIns="91440"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srgbClr val="111C2D"/>
                </a:solidFill>
                <a:effectLst/>
                <a:uLnTx/>
                <a:uFillTx/>
                <a:latin typeface="Segoe UI Light" panose="020B0502040204020203" pitchFamily="34" charset="0"/>
                <a:ea typeface="+mn-ea"/>
                <a:cs typeface="Segoe UI Light" panose="020B0502040204020203" pitchFamily="34" charset="0"/>
              </a:rPr>
              <a:t>Power Automate</a:t>
            </a:r>
          </a:p>
        </p:txBody>
      </p:sp>
      <p:sp>
        <p:nvSpPr>
          <p:cNvPr id="49" name="Rectangle: Rounded Corners 48">
            <a:extLst>
              <a:ext uri="{FF2B5EF4-FFF2-40B4-BE49-F238E27FC236}">
                <a16:creationId xmlns:a16="http://schemas.microsoft.com/office/drawing/2014/main" id="{58696666-0213-A986-8FFD-F00BF3972922}"/>
              </a:ext>
            </a:extLst>
          </p:cNvPr>
          <p:cNvSpPr/>
          <p:nvPr/>
        </p:nvSpPr>
        <p:spPr>
          <a:xfrm>
            <a:off x="1358320"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Read template details</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50" name="Rectangle: Rounded Corners 49">
            <a:extLst>
              <a:ext uri="{FF2B5EF4-FFF2-40B4-BE49-F238E27FC236}">
                <a16:creationId xmlns:a16="http://schemas.microsoft.com/office/drawing/2014/main" id="{84D7A455-03AD-8CC8-2F1F-7488295B4FCE}"/>
              </a:ext>
            </a:extLst>
          </p:cNvPr>
          <p:cNvSpPr/>
          <p:nvPr/>
        </p:nvSpPr>
        <p:spPr>
          <a:xfrm>
            <a:off x="6280549"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Execute reconciliation</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51" name="Connector: Elbow 50">
            <a:extLst>
              <a:ext uri="{FF2B5EF4-FFF2-40B4-BE49-F238E27FC236}">
                <a16:creationId xmlns:a16="http://schemas.microsoft.com/office/drawing/2014/main" id="{5A2C9478-7A29-4CB8-EB07-16D81A943B98}"/>
              </a:ext>
            </a:extLst>
          </p:cNvPr>
          <p:cNvCxnSpPr>
            <a:cxnSpLocks/>
            <a:stCxn id="31" idx="2"/>
            <a:endCxn id="47" idx="0"/>
          </p:cNvCxnSpPr>
          <p:nvPr/>
        </p:nvCxnSpPr>
        <p:spPr>
          <a:xfrm rot="16200000" flipH="1">
            <a:off x="5375759" y="3528658"/>
            <a:ext cx="523995" cy="1233873"/>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5" name="Rectangle: Rounded Corners 54">
            <a:extLst>
              <a:ext uri="{FF2B5EF4-FFF2-40B4-BE49-F238E27FC236}">
                <a16:creationId xmlns:a16="http://schemas.microsoft.com/office/drawing/2014/main" id="{9F5A5658-D27F-DC13-265B-7BCD129BDB21}"/>
              </a:ext>
            </a:extLst>
          </p:cNvPr>
          <p:cNvSpPr/>
          <p:nvPr/>
        </p:nvSpPr>
        <p:spPr>
          <a:xfrm>
            <a:off x="7921292"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1" i="0" u="none" strike="noStrike" kern="0" cap="none" spc="0" normalizeH="0" baseline="0" noProof="0">
                <a:ln>
                  <a:noFill/>
                </a:ln>
                <a:solidFill>
                  <a:srgbClr val="FFFFFF"/>
                </a:solidFill>
                <a:effectLst/>
                <a:uLnTx/>
                <a:uFillTx/>
                <a:latin typeface="Segoe UI Semibold"/>
                <a:ea typeface="+mn-ea"/>
                <a:cs typeface="Segoe UI Semibold" panose="020B0702040204020203" pitchFamily="34" charset="0"/>
              </a:rPr>
              <a:t>Generate &amp; Save Report</a:t>
            </a:r>
          </a:p>
        </p:txBody>
      </p:sp>
      <p:sp>
        <p:nvSpPr>
          <p:cNvPr id="56" name="Rectangle: Rounded Corners 55">
            <a:extLst>
              <a:ext uri="{FF2B5EF4-FFF2-40B4-BE49-F238E27FC236}">
                <a16:creationId xmlns:a16="http://schemas.microsoft.com/office/drawing/2014/main" id="{D4C22E4E-D465-7654-3380-8281570DBB8D}"/>
              </a:ext>
            </a:extLst>
          </p:cNvPr>
          <p:cNvSpPr/>
          <p:nvPr/>
        </p:nvSpPr>
        <p:spPr>
          <a:xfrm>
            <a:off x="9553544"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Send Teams Notification</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2" name="Connector: Elbow 1">
            <a:extLst>
              <a:ext uri="{FF2B5EF4-FFF2-40B4-BE49-F238E27FC236}">
                <a16:creationId xmlns:a16="http://schemas.microsoft.com/office/drawing/2014/main" id="{032F9FCE-BB6B-8580-85CF-7DAEDD6B749A}"/>
              </a:ext>
            </a:extLst>
          </p:cNvPr>
          <p:cNvCxnSpPr>
            <a:cxnSpLocks/>
            <a:stCxn id="47" idx="3"/>
            <a:endCxn id="3" idx="2"/>
          </p:cNvCxnSpPr>
          <p:nvPr/>
        </p:nvCxnSpPr>
        <p:spPr>
          <a:xfrm flipV="1">
            <a:off x="11402480" y="4928374"/>
            <a:ext cx="218383" cy="8152"/>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id="{9833DF55-A08F-2706-B7B8-9C9D2751B54D}"/>
              </a:ext>
            </a:extLst>
          </p:cNvPr>
          <p:cNvSpPr/>
          <p:nvPr/>
        </p:nvSpPr>
        <p:spPr bwMode="auto">
          <a:xfrm>
            <a:off x="11620863" y="4698600"/>
            <a:ext cx="544531" cy="459548"/>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 name="Rectangle: Rounded Corners 8">
            <a:extLst>
              <a:ext uri="{FF2B5EF4-FFF2-40B4-BE49-F238E27FC236}">
                <a16:creationId xmlns:a16="http://schemas.microsoft.com/office/drawing/2014/main" id="{C781C98A-B763-F888-4B5B-C8777940BB91}"/>
              </a:ext>
            </a:extLst>
          </p:cNvPr>
          <p:cNvSpPr/>
          <p:nvPr/>
        </p:nvSpPr>
        <p:spPr>
          <a:xfrm>
            <a:off x="6048833" y="3099898"/>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800" b="0" i="0" u="none" strike="noStrike" kern="0" cap="none" spc="0" normalizeH="0" baseline="0" noProof="0">
                <a:ln>
                  <a:noFill/>
                </a:ln>
                <a:solidFill>
                  <a:srgbClr val="FFFFFF"/>
                </a:solidFill>
                <a:effectLst/>
                <a:uLnTx/>
                <a:uFillTx/>
                <a:latin typeface="Segoe UI Semibold"/>
                <a:ea typeface="+mn-ea"/>
                <a:cs typeface="Segoe UI Semibold"/>
              </a:rPr>
              <a:t>Retrieve Package and Extract it to </a:t>
            </a:r>
            <a:r>
              <a:rPr kumimoji="0" lang="en-US" sz="800" b="0" i="0" u="none" strike="noStrike" kern="0" cap="none" spc="0" normalizeH="0" baseline="0" noProof="0" err="1">
                <a:ln>
                  <a:noFill/>
                </a:ln>
                <a:solidFill>
                  <a:srgbClr val="FFFFFF"/>
                </a:solidFill>
                <a:effectLst/>
                <a:uLnTx/>
                <a:uFillTx/>
                <a:latin typeface="Segoe UI Semibold"/>
                <a:ea typeface="+mn-ea"/>
                <a:cs typeface="Segoe UI Semibold"/>
              </a:rPr>
              <a:t>Sharepoint</a:t>
            </a:r>
            <a:endParaRPr kumimoji="0" lang="en-US" sz="6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endParaRPr kumimoji="0" lang="en-US" sz="6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23" name="Rectangle: Rounded Corners 22">
            <a:extLst>
              <a:ext uri="{FF2B5EF4-FFF2-40B4-BE49-F238E27FC236}">
                <a16:creationId xmlns:a16="http://schemas.microsoft.com/office/drawing/2014/main" id="{29C83F92-9983-6DB8-E03F-5C819BEECC37}"/>
              </a:ext>
            </a:extLst>
          </p:cNvPr>
          <p:cNvSpPr/>
          <p:nvPr/>
        </p:nvSpPr>
        <p:spPr>
          <a:xfrm>
            <a:off x="2999063"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Dynamics 365 Finance Data</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24" name="Rectangle: Rounded Corners 23">
            <a:extLst>
              <a:ext uri="{FF2B5EF4-FFF2-40B4-BE49-F238E27FC236}">
                <a16:creationId xmlns:a16="http://schemas.microsoft.com/office/drawing/2014/main" id="{DA1AE6BB-1E8B-9D47-0834-A6242AE23592}"/>
              </a:ext>
            </a:extLst>
          </p:cNvPr>
          <p:cNvSpPr/>
          <p:nvPr/>
        </p:nvSpPr>
        <p:spPr>
          <a:xfrm>
            <a:off x="4639806"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1" i="0" u="none" strike="noStrike" kern="0" cap="none" spc="0" normalizeH="0" baseline="0" noProof="0">
                <a:ln>
                  <a:noFill/>
                </a:ln>
                <a:solidFill>
                  <a:srgbClr val="FFFFFF"/>
                </a:solidFill>
                <a:effectLst/>
                <a:uLnTx/>
                <a:uFillTx/>
                <a:latin typeface="Segoe UI Semibold"/>
                <a:ea typeface="+mn-ea"/>
                <a:cs typeface="Segoe UI Semibold" panose="020B0702040204020203" pitchFamily="34" charset="0"/>
              </a:rPr>
              <a:t>Attachment Data</a:t>
            </a:r>
          </a:p>
        </p:txBody>
      </p:sp>
    </p:spTree>
    <p:extLst>
      <p:ext uri="{BB962C8B-B14F-4D97-AF65-F5344CB8AC3E}">
        <p14:creationId xmlns:p14="http://schemas.microsoft.com/office/powerpoint/2010/main" val="4849958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500"/>
                                        <p:tgtEl>
                                          <p:spTgt spid="78"/>
                                        </p:tgtEl>
                                      </p:cBhvr>
                                    </p:animEffect>
                                  </p:childTnLst>
                                </p:cTn>
                              </p:par>
                              <p:par>
                                <p:cTn id="11" presetID="10" presetClass="entr" presetSubtype="0" fill="hold" nodeType="withEffect">
                                  <p:stCondLst>
                                    <p:cond delay="0"/>
                                  </p:stCondLst>
                                  <p:childTnLst>
                                    <p:set>
                                      <p:cBhvr>
                                        <p:cTn id="12" dur="1" fill="hold">
                                          <p:stCondLst>
                                            <p:cond delay="0"/>
                                          </p:stCondLst>
                                        </p:cTn>
                                        <p:tgtEl>
                                          <p:spTgt spid="77"/>
                                        </p:tgtEl>
                                        <p:attrNameLst>
                                          <p:attrName>style.visibility</p:attrName>
                                        </p:attrNameLst>
                                      </p:cBhvr>
                                      <p:to>
                                        <p:strVal val="visible"/>
                                      </p:to>
                                    </p:set>
                                    <p:animEffect transition="in" filter="fade">
                                      <p:cBhvr>
                                        <p:cTn id="13" dur="500"/>
                                        <p:tgtEl>
                                          <p:spTgt spid="7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par>
                                <p:cTn id="26" presetID="10" presetClass="entr" presetSubtype="0"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fade">
                                      <p:cBhvr>
                                        <p:cTn id="34" dur="500"/>
                                        <p:tgtEl>
                                          <p:spTgt spid="4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par>
                                <p:cTn id="38" presetID="10" presetClass="entr" presetSubtype="0" fill="hold"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fade">
                                      <p:cBhvr>
                                        <p:cTn id="46" dur="500"/>
                                        <p:tgtEl>
                                          <p:spTgt spid="5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fade">
                                      <p:cBhvr>
                                        <p:cTn id="49" dur="500"/>
                                        <p:tgtEl>
                                          <p:spTgt spid="56"/>
                                        </p:tgtEl>
                                      </p:cBhvr>
                                    </p:animEffect>
                                  </p:childTnLst>
                                </p:cTn>
                              </p:par>
                              <p:par>
                                <p:cTn id="50" presetID="10" presetClass="entr" presetSubtype="0" fill="hold" nodeType="with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500"/>
                                        <p:tgtEl>
                                          <p:spTgt spid="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1" grpId="0" animBg="1"/>
      <p:bldP spid="4" grpId="0" animBg="1"/>
      <p:bldP spid="78" grpId="0" animBg="1"/>
      <p:bldP spid="31" grpId="0" animBg="1"/>
      <p:bldP spid="33" grpId="0" animBg="1"/>
      <p:bldP spid="34" grpId="0" animBg="1"/>
      <p:bldP spid="47" grpId="0" animBg="1"/>
      <p:bldP spid="49" grpId="0" animBg="1"/>
      <p:bldP spid="50" grpId="0" animBg="1"/>
      <p:bldP spid="55" grpId="0" animBg="1"/>
      <p:bldP spid="56" grpId="0" animBg="1"/>
      <p:bldP spid="9" grpId="0" animBg="1"/>
      <p:bldP spid="23"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2BA1E5C-0CE6-EE4B-E4D6-51C142D92283}"/>
              </a:ext>
            </a:extLst>
          </p:cNvPr>
          <p:cNvPicPr>
            <a:picLocks noChangeAspect="1"/>
          </p:cNvPicPr>
          <p:nvPr/>
        </p:nvPicPr>
        <p:blipFill>
          <a:blip r:embed="rId2"/>
          <a:stretch>
            <a:fillRect/>
          </a:stretch>
        </p:blipFill>
        <p:spPr>
          <a:xfrm>
            <a:off x="1771046" y="499653"/>
            <a:ext cx="8649907" cy="5858693"/>
          </a:xfrm>
          <a:prstGeom prst="rect">
            <a:avLst/>
          </a:prstGeom>
        </p:spPr>
      </p:pic>
    </p:spTree>
    <p:extLst>
      <p:ext uri="{BB962C8B-B14F-4D97-AF65-F5344CB8AC3E}">
        <p14:creationId xmlns:p14="http://schemas.microsoft.com/office/powerpoint/2010/main" val="1379569212"/>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BEB16-A1D2-E742-EAC1-96ED7BF704F5}"/>
            </a:ext>
          </a:extLst>
        </p:cNvPr>
        <p:cNvGrpSpPr/>
        <p:nvPr/>
      </p:nvGrpSpPr>
      <p:grpSpPr>
        <a:xfrm>
          <a:off x="0" y="0"/>
          <a:ext cx="0" cy="0"/>
          <a:chOff x="0" y="0"/>
          <a:chExt cx="0" cy="0"/>
        </a:xfrm>
      </p:grpSpPr>
      <p:sp>
        <p:nvSpPr>
          <p:cNvPr id="52" name="Rectangle 51">
            <a:extLst>
              <a:ext uri="{FF2B5EF4-FFF2-40B4-BE49-F238E27FC236}">
                <a16:creationId xmlns:a16="http://schemas.microsoft.com/office/drawing/2014/main" id="{2B946065-1A8D-3F69-E0E2-49B756A3F7A0}"/>
              </a:ext>
            </a:extLst>
          </p:cNvPr>
          <p:cNvSpPr/>
          <p:nvPr/>
        </p:nvSpPr>
        <p:spPr>
          <a:xfrm>
            <a:off x="0" y="4255975"/>
            <a:ext cx="12192000" cy="1393226"/>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Reconciliation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and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Distribution</a:t>
            </a:r>
          </a:p>
        </p:txBody>
      </p:sp>
      <p:sp>
        <p:nvSpPr>
          <p:cNvPr id="11" name="Rectangle 10">
            <a:extLst>
              <a:ext uri="{FF2B5EF4-FFF2-40B4-BE49-F238E27FC236}">
                <a16:creationId xmlns:a16="http://schemas.microsoft.com/office/drawing/2014/main" id="{B6D621C9-E6EF-3DE7-A3B8-5C85B5F1CCA2}"/>
              </a:ext>
            </a:extLst>
          </p:cNvPr>
          <p:cNvSpPr/>
          <p:nvPr/>
        </p:nvSpPr>
        <p:spPr>
          <a:xfrm>
            <a:off x="0" y="1208799"/>
            <a:ext cx="12192000" cy="1249419"/>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Trigger - Email with Attachment Received</a:t>
            </a:r>
          </a:p>
        </p:txBody>
      </p:sp>
      <p:sp>
        <p:nvSpPr>
          <p:cNvPr id="4" name="Rectangle 3">
            <a:extLst>
              <a:ext uri="{FF2B5EF4-FFF2-40B4-BE49-F238E27FC236}">
                <a16:creationId xmlns:a16="http://schemas.microsoft.com/office/drawing/2014/main" id="{F918B649-8CE0-2EBC-EDF7-68709896604C}"/>
              </a:ext>
            </a:extLst>
          </p:cNvPr>
          <p:cNvSpPr/>
          <p:nvPr/>
        </p:nvSpPr>
        <p:spPr>
          <a:xfrm>
            <a:off x="0" y="2732553"/>
            <a:ext cx="12192000" cy="1266562"/>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Retrieve Dynamics 365 F</a:t>
            </a:r>
            <a:r>
              <a:rPr kumimoji="0" lang="en-US" sz="1200" b="0" i="0" u="none" strike="noStrike" kern="0" cap="none" spc="0" normalizeH="0" baseline="0" noProof="0" err="1">
                <a:ln>
                  <a:noFill/>
                </a:ln>
                <a:solidFill>
                  <a:srgbClr val="111C2D"/>
                </a:solidFill>
                <a:effectLst/>
                <a:uLnTx/>
                <a:uFillTx/>
                <a:latin typeface="Segoe UI Semibold" panose="020B0702040204020203" pitchFamily="34" charset="0"/>
                <a:ea typeface="+mn-ea"/>
                <a:cs typeface="Segoe UI Semibold" panose="020B0702040204020203" pitchFamily="34" charset="0"/>
              </a:rPr>
              <a:t>inance</a:t>
            </a:r>
            <a:b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b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Data and configuration</a:t>
            </a:r>
          </a:p>
        </p:txBody>
      </p:sp>
      <p:sp>
        <p:nvSpPr>
          <p:cNvPr id="64" name="Title 1">
            <a:extLst>
              <a:ext uri="{FF2B5EF4-FFF2-40B4-BE49-F238E27FC236}">
                <a16:creationId xmlns:a16="http://schemas.microsoft.com/office/drawing/2014/main" id="{0BF93BAF-EDD7-836D-75E9-BABA7B0F6F1A}"/>
              </a:ext>
            </a:extLst>
          </p:cNvPr>
          <p:cNvSpPr txBox="1">
            <a:spLocks/>
          </p:cNvSpPr>
          <p:nvPr/>
        </p:nvSpPr>
        <p:spPr>
          <a:xfrm>
            <a:off x="390879" y="289185"/>
            <a:ext cx="11011601" cy="492443"/>
          </a:xfrm>
          <a:prstGeom prst="rect">
            <a:avLst/>
          </a:prstGeom>
        </p:spPr>
        <p:txBody>
          <a:bodyPr/>
          <a:lstStyle>
            <a:lvl1pPr algn="l" defTabSz="932742" rtl="0" eaLnBrk="1" latinLnBrk="0" hangingPunct="1">
              <a:lnSpc>
                <a:spcPct val="100000"/>
              </a:lnSpc>
              <a:spcBef>
                <a:spcPct val="0"/>
              </a:spcBef>
              <a:buNone/>
              <a:defRPr lang="en-US" sz="3200" b="0" kern="1200" cap="none" spc="-3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30" normalizeH="0" baseline="0" noProof="0">
                <a:ln w="3175">
                  <a:noFill/>
                </a:ln>
                <a:solidFill>
                  <a:srgbClr val="000000"/>
                </a:solidFill>
                <a:effectLst/>
                <a:uLnTx/>
                <a:uFillTx/>
                <a:latin typeface="Segoe UI Semibold"/>
                <a:ea typeface="+mn-ea"/>
                <a:cs typeface="Segoe UI" pitchFamily="34" charset="0"/>
              </a:rPr>
              <a:t>Sample Custom Financial Reconciliation using </a:t>
            </a:r>
            <a:r>
              <a:rPr kumimoji="0" lang="en-US" sz="3200" b="0" i="0" u="none" strike="noStrike" kern="1200" cap="none" spc="-30" normalizeH="0" baseline="0" noProof="0" err="1">
                <a:ln w="3175">
                  <a:noFill/>
                </a:ln>
                <a:solidFill>
                  <a:srgbClr val="000000"/>
                </a:solidFill>
                <a:effectLst/>
                <a:uLnTx/>
                <a:uFillTx/>
                <a:latin typeface="Segoe UI Semibold"/>
                <a:ea typeface="+mn-ea"/>
                <a:cs typeface="Segoe UI" pitchFamily="34" charset="0"/>
              </a:rPr>
              <a:t>Odata</a:t>
            </a:r>
            <a:endParaRPr kumimoji="0" lang="en-US" sz="3200" b="0" i="0" u="none" strike="noStrike" kern="1200" cap="none" spc="-30" normalizeH="0" baseline="0" noProof="0">
              <a:ln w="3175">
                <a:noFill/>
              </a:ln>
              <a:solidFill>
                <a:srgbClr val="000000"/>
              </a:solidFill>
              <a:effectLst/>
              <a:uLnTx/>
              <a:uFillTx/>
              <a:latin typeface="Segoe UI Semibold"/>
              <a:ea typeface="+mn-ea"/>
              <a:cs typeface="Segoe UI" pitchFamily="34" charset="0"/>
            </a:endParaRPr>
          </a:p>
        </p:txBody>
      </p:sp>
      <p:cxnSp>
        <p:nvCxnSpPr>
          <p:cNvPr id="77" name="Connector: Elbow 76">
            <a:extLst>
              <a:ext uri="{FF2B5EF4-FFF2-40B4-BE49-F238E27FC236}">
                <a16:creationId xmlns:a16="http://schemas.microsoft.com/office/drawing/2014/main" id="{E8FBFCAA-1F5C-1A57-2C02-33F9B4EC693E}"/>
              </a:ext>
            </a:extLst>
          </p:cNvPr>
          <p:cNvCxnSpPr>
            <a:cxnSpLocks/>
            <a:stCxn id="18" idx="6"/>
            <a:endCxn id="78" idx="1"/>
          </p:cNvCxnSpPr>
          <p:nvPr/>
        </p:nvCxnSpPr>
        <p:spPr>
          <a:xfrm flipV="1">
            <a:off x="1358320" y="1843630"/>
            <a:ext cx="586639" cy="511"/>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8" name="Rectangle: Rounded Corners 77">
            <a:extLst>
              <a:ext uri="{FF2B5EF4-FFF2-40B4-BE49-F238E27FC236}">
                <a16:creationId xmlns:a16="http://schemas.microsoft.com/office/drawing/2014/main" id="{40646154-156B-9688-5E6E-344A7E3308B7}"/>
              </a:ext>
            </a:extLst>
          </p:cNvPr>
          <p:cNvSpPr/>
          <p:nvPr/>
        </p:nvSpPr>
        <p:spPr>
          <a:xfrm>
            <a:off x="1944959" y="1566030"/>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Agent Trigger</a:t>
            </a: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rPr>
              <a:t>AP Statement received from customer.</a:t>
            </a:r>
          </a:p>
        </p:txBody>
      </p:sp>
      <p:sp>
        <p:nvSpPr>
          <p:cNvPr id="18" name="Oval 17">
            <a:extLst>
              <a:ext uri="{FF2B5EF4-FFF2-40B4-BE49-F238E27FC236}">
                <a16:creationId xmlns:a16="http://schemas.microsoft.com/office/drawing/2014/main" id="{37CB9856-7C71-5F21-D596-D7694487CFB9}"/>
              </a:ext>
            </a:extLst>
          </p:cNvPr>
          <p:cNvSpPr/>
          <p:nvPr/>
        </p:nvSpPr>
        <p:spPr bwMode="auto">
          <a:xfrm>
            <a:off x="813789" y="1614367"/>
            <a:ext cx="544531" cy="459548"/>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1" name="Rectangle: Rounded Corners 30">
            <a:extLst>
              <a:ext uri="{FF2B5EF4-FFF2-40B4-BE49-F238E27FC236}">
                <a16:creationId xmlns:a16="http://schemas.microsoft.com/office/drawing/2014/main" id="{6D1989CB-D7ED-AEAD-15D9-D8FD997F4A4C}"/>
              </a:ext>
            </a:extLst>
          </p:cNvPr>
          <p:cNvSpPr/>
          <p:nvPr/>
        </p:nvSpPr>
        <p:spPr>
          <a:xfrm>
            <a:off x="2264427" y="2825732"/>
            <a:ext cx="5512786" cy="1057866"/>
          </a:xfrm>
          <a:prstGeom prst="roundRect">
            <a:avLst>
              <a:gd name="adj" fmla="val 10926"/>
            </a:avLst>
          </a:prstGeom>
          <a:solidFill>
            <a:srgbClr val="111C2D">
              <a:alpha val="10000"/>
            </a:srgbClr>
          </a:solidFill>
          <a:ln w="6350" cap="flat" cmpd="sng" algn="ctr">
            <a:solidFill>
              <a:srgbClr val="111C2D"/>
            </a:solidFill>
            <a:prstDash val="dash"/>
          </a:ln>
          <a:effectLst/>
        </p:spPr>
        <p:txBody>
          <a:bodyPr lIns="91440" tIns="91440" rIns="91440" bIns="91440"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srgbClr val="111C2D"/>
                </a:solidFill>
                <a:effectLst/>
                <a:uLnTx/>
                <a:uFillTx/>
                <a:latin typeface="Segoe UI Light" panose="020B0502040204020203" pitchFamily="34" charset="0"/>
                <a:ea typeface="+mn-ea"/>
                <a:cs typeface="Segoe UI Light" panose="020B0502040204020203" pitchFamily="34" charset="0"/>
              </a:rPr>
              <a:t>Power Automate</a:t>
            </a:r>
          </a:p>
        </p:txBody>
      </p:sp>
      <p:sp>
        <p:nvSpPr>
          <p:cNvPr id="33" name="Rectangle: Rounded Corners 32">
            <a:extLst>
              <a:ext uri="{FF2B5EF4-FFF2-40B4-BE49-F238E27FC236}">
                <a16:creationId xmlns:a16="http://schemas.microsoft.com/office/drawing/2014/main" id="{5BFAFFB8-5389-AE0E-7756-F3E799AB19F6}"/>
              </a:ext>
            </a:extLst>
          </p:cNvPr>
          <p:cNvSpPr/>
          <p:nvPr/>
        </p:nvSpPr>
        <p:spPr>
          <a:xfrm>
            <a:off x="4234110" y="311300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Retrieve Data from Entity and format it as table</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34" name="Rectangle: Rounded Corners 33">
            <a:extLst>
              <a:ext uri="{FF2B5EF4-FFF2-40B4-BE49-F238E27FC236}">
                <a16:creationId xmlns:a16="http://schemas.microsoft.com/office/drawing/2014/main" id="{995D94C6-C34E-A521-16FA-AD1927A9464E}"/>
              </a:ext>
            </a:extLst>
          </p:cNvPr>
          <p:cNvSpPr/>
          <p:nvPr/>
        </p:nvSpPr>
        <p:spPr>
          <a:xfrm>
            <a:off x="2419387" y="312344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Get Data using </a:t>
            </a:r>
            <a:r>
              <a:rPr kumimoji="0" lang="en-US" sz="900" b="0" i="0" u="none" strike="noStrike" kern="0" cap="none" spc="0" normalizeH="0" baseline="0" noProof="0" err="1">
                <a:ln>
                  <a:noFill/>
                </a:ln>
                <a:solidFill>
                  <a:srgbClr val="FFFFFF"/>
                </a:solidFill>
                <a:effectLst/>
                <a:uLnTx/>
                <a:uFillTx/>
                <a:latin typeface="Segoe UI Semibold"/>
                <a:ea typeface="+mn-ea"/>
                <a:cs typeface="Segoe UI Semibold"/>
              </a:rPr>
              <a:t>Odata</a:t>
            </a: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 connector</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38" name="Connector: Elbow 37">
            <a:extLst>
              <a:ext uri="{FF2B5EF4-FFF2-40B4-BE49-F238E27FC236}">
                <a16:creationId xmlns:a16="http://schemas.microsoft.com/office/drawing/2014/main" id="{8303A84E-D125-981F-8C71-39B487C3F44F}"/>
              </a:ext>
            </a:extLst>
          </p:cNvPr>
          <p:cNvCxnSpPr>
            <a:cxnSpLocks/>
            <a:stCxn id="78" idx="3"/>
            <a:endCxn id="31" idx="0"/>
          </p:cNvCxnSpPr>
          <p:nvPr/>
        </p:nvCxnSpPr>
        <p:spPr>
          <a:xfrm>
            <a:off x="3476510" y="1843630"/>
            <a:ext cx="1544310" cy="982102"/>
          </a:xfrm>
          <a:prstGeom prst="bentConnector2">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7" name="Rectangle: Rounded Corners 46">
            <a:extLst>
              <a:ext uri="{FF2B5EF4-FFF2-40B4-BE49-F238E27FC236}">
                <a16:creationId xmlns:a16="http://schemas.microsoft.com/office/drawing/2014/main" id="{537339F6-3025-4DFD-A841-934879AB4964}"/>
              </a:ext>
            </a:extLst>
          </p:cNvPr>
          <p:cNvSpPr/>
          <p:nvPr/>
        </p:nvSpPr>
        <p:spPr>
          <a:xfrm>
            <a:off x="1106905" y="4407593"/>
            <a:ext cx="10295575" cy="1057866"/>
          </a:xfrm>
          <a:prstGeom prst="roundRect">
            <a:avLst>
              <a:gd name="adj" fmla="val 10926"/>
            </a:avLst>
          </a:prstGeom>
          <a:solidFill>
            <a:srgbClr val="111C2D">
              <a:alpha val="10000"/>
            </a:srgbClr>
          </a:solidFill>
          <a:ln w="6350" cap="flat" cmpd="sng" algn="ctr">
            <a:solidFill>
              <a:srgbClr val="111C2D"/>
            </a:solidFill>
            <a:prstDash val="dash"/>
          </a:ln>
          <a:effectLst/>
        </p:spPr>
        <p:txBody>
          <a:bodyPr lIns="91440" tIns="91440" rIns="91440" bIns="91440"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srgbClr val="111C2D"/>
                </a:solidFill>
                <a:effectLst/>
                <a:uLnTx/>
                <a:uFillTx/>
                <a:latin typeface="Segoe UI Light" panose="020B0502040204020203" pitchFamily="34" charset="0"/>
                <a:ea typeface="+mn-ea"/>
                <a:cs typeface="Segoe UI Light" panose="020B0502040204020203" pitchFamily="34" charset="0"/>
              </a:rPr>
              <a:t>Power Automate</a:t>
            </a:r>
          </a:p>
        </p:txBody>
      </p:sp>
      <p:sp>
        <p:nvSpPr>
          <p:cNvPr id="49" name="Rectangle: Rounded Corners 48">
            <a:extLst>
              <a:ext uri="{FF2B5EF4-FFF2-40B4-BE49-F238E27FC236}">
                <a16:creationId xmlns:a16="http://schemas.microsoft.com/office/drawing/2014/main" id="{58696666-0213-A986-8FFD-F00BF3972922}"/>
              </a:ext>
            </a:extLst>
          </p:cNvPr>
          <p:cNvSpPr/>
          <p:nvPr/>
        </p:nvSpPr>
        <p:spPr>
          <a:xfrm>
            <a:off x="1358320"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Read template details</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50" name="Rectangle: Rounded Corners 49">
            <a:extLst>
              <a:ext uri="{FF2B5EF4-FFF2-40B4-BE49-F238E27FC236}">
                <a16:creationId xmlns:a16="http://schemas.microsoft.com/office/drawing/2014/main" id="{84D7A455-03AD-8CC8-2F1F-7488295B4FCE}"/>
              </a:ext>
            </a:extLst>
          </p:cNvPr>
          <p:cNvSpPr/>
          <p:nvPr/>
        </p:nvSpPr>
        <p:spPr>
          <a:xfrm>
            <a:off x="6280549"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Execute reconciliation</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51" name="Connector: Elbow 50">
            <a:extLst>
              <a:ext uri="{FF2B5EF4-FFF2-40B4-BE49-F238E27FC236}">
                <a16:creationId xmlns:a16="http://schemas.microsoft.com/office/drawing/2014/main" id="{5A2C9478-7A29-4CB8-EB07-16D81A943B98}"/>
              </a:ext>
            </a:extLst>
          </p:cNvPr>
          <p:cNvCxnSpPr>
            <a:cxnSpLocks/>
            <a:stCxn id="31" idx="2"/>
            <a:endCxn id="47" idx="0"/>
          </p:cNvCxnSpPr>
          <p:nvPr/>
        </p:nvCxnSpPr>
        <p:spPr>
          <a:xfrm rot="16200000" flipH="1">
            <a:off x="5375759" y="3528658"/>
            <a:ext cx="523995" cy="1233873"/>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5" name="Rectangle: Rounded Corners 54">
            <a:extLst>
              <a:ext uri="{FF2B5EF4-FFF2-40B4-BE49-F238E27FC236}">
                <a16:creationId xmlns:a16="http://schemas.microsoft.com/office/drawing/2014/main" id="{9F5A5658-D27F-DC13-265B-7BCD129BDB21}"/>
              </a:ext>
            </a:extLst>
          </p:cNvPr>
          <p:cNvSpPr/>
          <p:nvPr/>
        </p:nvSpPr>
        <p:spPr>
          <a:xfrm>
            <a:off x="7921292"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1" i="0" u="none" strike="noStrike" kern="0" cap="none" spc="0" normalizeH="0" baseline="0" noProof="0">
                <a:ln>
                  <a:noFill/>
                </a:ln>
                <a:solidFill>
                  <a:srgbClr val="FFFFFF"/>
                </a:solidFill>
                <a:effectLst/>
                <a:uLnTx/>
                <a:uFillTx/>
                <a:latin typeface="Segoe UI Semibold"/>
                <a:ea typeface="+mn-ea"/>
                <a:cs typeface="Segoe UI Semibold" panose="020B0702040204020203" pitchFamily="34" charset="0"/>
              </a:rPr>
              <a:t>Generate &amp; Save Report</a:t>
            </a:r>
          </a:p>
        </p:txBody>
      </p:sp>
      <p:sp>
        <p:nvSpPr>
          <p:cNvPr id="56" name="Rectangle: Rounded Corners 55">
            <a:extLst>
              <a:ext uri="{FF2B5EF4-FFF2-40B4-BE49-F238E27FC236}">
                <a16:creationId xmlns:a16="http://schemas.microsoft.com/office/drawing/2014/main" id="{D4C22E4E-D465-7654-3380-8281570DBB8D}"/>
              </a:ext>
            </a:extLst>
          </p:cNvPr>
          <p:cNvSpPr/>
          <p:nvPr/>
        </p:nvSpPr>
        <p:spPr>
          <a:xfrm>
            <a:off x="9553544"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Send Teams Notification</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2" name="Connector: Elbow 1">
            <a:extLst>
              <a:ext uri="{FF2B5EF4-FFF2-40B4-BE49-F238E27FC236}">
                <a16:creationId xmlns:a16="http://schemas.microsoft.com/office/drawing/2014/main" id="{032F9FCE-BB6B-8580-85CF-7DAEDD6B749A}"/>
              </a:ext>
            </a:extLst>
          </p:cNvPr>
          <p:cNvCxnSpPr>
            <a:cxnSpLocks/>
            <a:stCxn id="47" idx="3"/>
            <a:endCxn id="3" idx="2"/>
          </p:cNvCxnSpPr>
          <p:nvPr/>
        </p:nvCxnSpPr>
        <p:spPr>
          <a:xfrm flipV="1">
            <a:off x="11402480" y="4928374"/>
            <a:ext cx="218383" cy="8152"/>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id="{9833DF55-A08F-2706-B7B8-9C9D2751B54D}"/>
              </a:ext>
            </a:extLst>
          </p:cNvPr>
          <p:cNvSpPr/>
          <p:nvPr/>
        </p:nvSpPr>
        <p:spPr bwMode="auto">
          <a:xfrm>
            <a:off x="11620863" y="4698600"/>
            <a:ext cx="544531" cy="459548"/>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 name="Rectangle: Rounded Corners 8">
            <a:extLst>
              <a:ext uri="{FF2B5EF4-FFF2-40B4-BE49-F238E27FC236}">
                <a16:creationId xmlns:a16="http://schemas.microsoft.com/office/drawing/2014/main" id="{C781C98A-B763-F888-4B5B-C8777940BB91}"/>
              </a:ext>
            </a:extLst>
          </p:cNvPr>
          <p:cNvSpPr/>
          <p:nvPr/>
        </p:nvSpPr>
        <p:spPr>
          <a:xfrm>
            <a:off x="6048833" y="3099898"/>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800" b="0" i="0" u="none" strike="noStrike" kern="0" cap="none" spc="0" normalizeH="0" baseline="0" noProof="0">
                <a:ln>
                  <a:noFill/>
                </a:ln>
                <a:solidFill>
                  <a:srgbClr val="FFFFFF"/>
                </a:solidFill>
                <a:effectLst/>
                <a:uLnTx/>
                <a:uFillTx/>
                <a:latin typeface="Segoe UI Semibold"/>
                <a:ea typeface="+mn-ea"/>
                <a:cs typeface="Segoe UI Semibold"/>
              </a:rPr>
              <a:t>Extract it to </a:t>
            </a:r>
            <a:r>
              <a:rPr kumimoji="0" lang="en-US" sz="800" b="0" i="0" u="none" strike="noStrike" kern="0" cap="none" spc="0" normalizeH="0" baseline="0" noProof="0" err="1">
                <a:ln>
                  <a:noFill/>
                </a:ln>
                <a:solidFill>
                  <a:srgbClr val="FFFFFF"/>
                </a:solidFill>
                <a:effectLst/>
                <a:uLnTx/>
                <a:uFillTx/>
                <a:latin typeface="Segoe UI Semibold"/>
                <a:ea typeface="+mn-ea"/>
                <a:cs typeface="Segoe UI Semibold"/>
              </a:rPr>
              <a:t>Sharepoint</a:t>
            </a:r>
            <a:endParaRPr kumimoji="0" lang="en-US" sz="6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endParaRPr kumimoji="0" lang="en-US" sz="6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23" name="Rectangle: Rounded Corners 22">
            <a:extLst>
              <a:ext uri="{FF2B5EF4-FFF2-40B4-BE49-F238E27FC236}">
                <a16:creationId xmlns:a16="http://schemas.microsoft.com/office/drawing/2014/main" id="{29C83F92-9983-6DB8-E03F-5C819BEECC37}"/>
              </a:ext>
            </a:extLst>
          </p:cNvPr>
          <p:cNvSpPr/>
          <p:nvPr/>
        </p:nvSpPr>
        <p:spPr>
          <a:xfrm>
            <a:off x="2999063"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Dynamics 365 Finance Data</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24" name="Rectangle: Rounded Corners 23">
            <a:extLst>
              <a:ext uri="{FF2B5EF4-FFF2-40B4-BE49-F238E27FC236}">
                <a16:creationId xmlns:a16="http://schemas.microsoft.com/office/drawing/2014/main" id="{DA1AE6BB-1E8B-9D47-0834-A6242AE23592}"/>
              </a:ext>
            </a:extLst>
          </p:cNvPr>
          <p:cNvSpPr/>
          <p:nvPr/>
        </p:nvSpPr>
        <p:spPr>
          <a:xfrm>
            <a:off x="4639806"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1" i="0" u="none" strike="noStrike" kern="0" cap="none" spc="0" normalizeH="0" baseline="0" noProof="0">
                <a:ln>
                  <a:noFill/>
                </a:ln>
                <a:solidFill>
                  <a:srgbClr val="FFFFFF"/>
                </a:solidFill>
                <a:effectLst/>
                <a:uLnTx/>
                <a:uFillTx/>
                <a:latin typeface="Segoe UI Semibold"/>
                <a:ea typeface="+mn-ea"/>
                <a:cs typeface="Segoe UI Semibold" panose="020B0702040204020203" pitchFamily="34" charset="0"/>
              </a:rPr>
              <a:t>Attachment Data</a:t>
            </a:r>
          </a:p>
        </p:txBody>
      </p:sp>
      <p:sp>
        <p:nvSpPr>
          <p:cNvPr id="6" name="TextBox 5">
            <a:extLst>
              <a:ext uri="{FF2B5EF4-FFF2-40B4-BE49-F238E27FC236}">
                <a16:creationId xmlns:a16="http://schemas.microsoft.com/office/drawing/2014/main" id="{7CEE903A-3064-A5AD-8D33-CBFC1A95C075}"/>
              </a:ext>
            </a:extLst>
          </p:cNvPr>
          <p:cNvSpPr txBox="1"/>
          <p:nvPr/>
        </p:nvSpPr>
        <p:spPr>
          <a:xfrm>
            <a:off x="390879" y="6261038"/>
            <a:ext cx="5787866" cy="21544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Subject to ODATA limitation and it will require reasonable filtering criteria</a:t>
            </a:r>
          </a:p>
        </p:txBody>
      </p:sp>
    </p:spTree>
    <p:extLst>
      <p:ext uri="{BB962C8B-B14F-4D97-AF65-F5344CB8AC3E}">
        <p14:creationId xmlns:p14="http://schemas.microsoft.com/office/powerpoint/2010/main" val="17635133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500"/>
                                        <p:tgtEl>
                                          <p:spTgt spid="78"/>
                                        </p:tgtEl>
                                      </p:cBhvr>
                                    </p:animEffect>
                                  </p:childTnLst>
                                </p:cTn>
                              </p:par>
                              <p:par>
                                <p:cTn id="11" presetID="10" presetClass="entr" presetSubtype="0" fill="hold" nodeType="withEffect">
                                  <p:stCondLst>
                                    <p:cond delay="0"/>
                                  </p:stCondLst>
                                  <p:childTnLst>
                                    <p:set>
                                      <p:cBhvr>
                                        <p:cTn id="12" dur="1" fill="hold">
                                          <p:stCondLst>
                                            <p:cond delay="0"/>
                                          </p:stCondLst>
                                        </p:cTn>
                                        <p:tgtEl>
                                          <p:spTgt spid="77"/>
                                        </p:tgtEl>
                                        <p:attrNameLst>
                                          <p:attrName>style.visibility</p:attrName>
                                        </p:attrNameLst>
                                      </p:cBhvr>
                                      <p:to>
                                        <p:strVal val="visible"/>
                                      </p:to>
                                    </p:set>
                                    <p:animEffect transition="in" filter="fade">
                                      <p:cBhvr>
                                        <p:cTn id="13" dur="500"/>
                                        <p:tgtEl>
                                          <p:spTgt spid="7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par>
                                <p:cTn id="26" presetID="10" presetClass="entr" presetSubtype="0"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fade">
                                      <p:cBhvr>
                                        <p:cTn id="34" dur="500"/>
                                        <p:tgtEl>
                                          <p:spTgt spid="4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par>
                                <p:cTn id="38" presetID="10" presetClass="entr" presetSubtype="0" fill="hold"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fade">
                                      <p:cBhvr>
                                        <p:cTn id="46" dur="500"/>
                                        <p:tgtEl>
                                          <p:spTgt spid="5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fade">
                                      <p:cBhvr>
                                        <p:cTn id="49" dur="500"/>
                                        <p:tgtEl>
                                          <p:spTgt spid="56"/>
                                        </p:tgtEl>
                                      </p:cBhvr>
                                    </p:animEffect>
                                  </p:childTnLst>
                                </p:cTn>
                              </p:par>
                              <p:par>
                                <p:cTn id="50" presetID="10" presetClass="entr" presetSubtype="0" fill="hold" nodeType="with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500"/>
                                        <p:tgtEl>
                                          <p:spTgt spid="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1" grpId="0" animBg="1"/>
      <p:bldP spid="4" grpId="0" animBg="1"/>
      <p:bldP spid="78" grpId="0" animBg="1"/>
      <p:bldP spid="31" grpId="0" animBg="1"/>
      <p:bldP spid="33" grpId="0" animBg="1"/>
      <p:bldP spid="34" grpId="0" animBg="1"/>
      <p:bldP spid="47" grpId="0" animBg="1"/>
      <p:bldP spid="49" grpId="0" animBg="1"/>
      <p:bldP spid="50" grpId="0" animBg="1"/>
      <p:bldP spid="55" grpId="0" animBg="1"/>
      <p:bldP spid="56" grpId="0" animBg="1"/>
      <p:bldP spid="9" grpId="0" animBg="1"/>
      <p:bldP spid="23" grpId="0" animBg="1"/>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852A421-7CB8-CFE5-7726-7E23E125C50E}"/>
              </a:ext>
            </a:extLst>
          </p:cNvPr>
          <p:cNvPicPr>
            <a:picLocks noChangeAspect="1"/>
          </p:cNvPicPr>
          <p:nvPr/>
        </p:nvPicPr>
        <p:blipFill>
          <a:blip r:embed="rId2"/>
          <a:stretch>
            <a:fillRect/>
          </a:stretch>
        </p:blipFill>
        <p:spPr>
          <a:xfrm>
            <a:off x="0" y="1139572"/>
            <a:ext cx="12192000" cy="4578855"/>
          </a:xfrm>
          <a:prstGeom prst="rect">
            <a:avLst/>
          </a:prstGeom>
        </p:spPr>
      </p:pic>
      <p:sp>
        <p:nvSpPr>
          <p:cNvPr id="7" name="Rectangle 6">
            <a:extLst>
              <a:ext uri="{FF2B5EF4-FFF2-40B4-BE49-F238E27FC236}">
                <a16:creationId xmlns:a16="http://schemas.microsoft.com/office/drawing/2014/main" id="{923A40B1-CE4B-5AB0-FDC1-F1B235454286}"/>
              </a:ext>
            </a:extLst>
          </p:cNvPr>
          <p:cNvSpPr/>
          <p:nvPr/>
        </p:nvSpPr>
        <p:spPr bwMode="auto">
          <a:xfrm>
            <a:off x="1972019" y="4572000"/>
            <a:ext cx="330506" cy="99152"/>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8" name="Rectangle 7">
            <a:extLst>
              <a:ext uri="{FF2B5EF4-FFF2-40B4-BE49-F238E27FC236}">
                <a16:creationId xmlns:a16="http://schemas.microsoft.com/office/drawing/2014/main" id="{B8684E90-AA1D-B712-8171-B4E1CA692C77}"/>
              </a:ext>
            </a:extLst>
          </p:cNvPr>
          <p:cNvSpPr/>
          <p:nvPr/>
        </p:nvSpPr>
        <p:spPr bwMode="auto">
          <a:xfrm>
            <a:off x="7526736" y="4572000"/>
            <a:ext cx="330506" cy="99152"/>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2519595789"/>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BEB16-A1D2-E742-EAC1-96ED7BF704F5}"/>
            </a:ext>
          </a:extLst>
        </p:cNvPr>
        <p:cNvGrpSpPr/>
        <p:nvPr/>
      </p:nvGrpSpPr>
      <p:grpSpPr>
        <a:xfrm>
          <a:off x="0" y="0"/>
          <a:ext cx="0" cy="0"/>
          <a:chOff x="0" y="0"/>
          <a:chExt cx="0" cy="0"/>
        </a:xfrm>
      </p:grpSpPr>
      <p:sp>
        <p:nvSpPr>
          <p:cNvPr id="52" name="Rectangle 51">
            <a:extLst>
              <a:ext uri="{FF2B5EF4-FFF2-40B4-BE49-F238E27FC236}">
                <a16:creationId xmlns:a16="http://schemas.microsoft.com/office/drawing/2014/main" id="{2B946065-1A8D-3F69-E0E2-49B756A3F7A0}"/>
              </a:ext>
            </a:extLst>
          </p:cNvPr>
          <p:cNvSpPr/>
          <p:nvPr/>
        </p:nvSpPr>
        <p:spPr>
          <a:xfrm>
            <a:off x="0" y="4255975"/>
            <a:ext cx="12192000" cy="1393226"/>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Reconciliation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and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Distribution</a:t>
            </a:r>
          </a:p>
        </p:txBody>
      </p:sp>
      <p:sp>
        <p:nvSpPr>
          <p:cNvPr id="11" name="Rectangle 10">
            <a:extLst>
              <a:ext uri="{FF2B5EF4-FFF2-40B4-BE49-F238E27FC236}">
                <a16:creationId xmlns:a16="http://schemas.microsoft.com/office/drawing/2014/main" id="{B6D621C9-E6EF-3DE7-A3B8-5C85B5F1CCA2}"/>
              </a:ext>
            </a:extLst>
          </p:cNvPr>
          <p:cNvSpPr/>
          <p:nvPr/>
        </p:nvSpPr>
        <p:spPr>
          <a:xfrm>
            <a:off x="0" y="1208799"/>
            <a:ext cx="12192000" cy="1249419"/>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Trigger - Email with Attachment Received</a:t>
            </a:r>
          </a:p>
        </p:txBody>
      </p:sp>
      <p:sp>
        <p:nvSpPr>
          <p:cNvPr id="4" name="Rectangle 3">
            <a:extLst>
              <a:ext uri="{FF2B5EF4-FFF2-40B4-BE49-F238E27FC236}">
                <a16:creationId xmlns:a16="http://schemas.microsoft.com/office/drawing/2014/main" id="{F918B649-8CE0-2EBC-EDF7-68709896604C}"/>
              </a:ext>
            </a:extLst>
          </p:cNvPr>
          <p:cNvSpPr/>
          <p:nvPr/>
        </p:nvSpPr>
        <p:spPr>
          <a:xfrm>
            <a:off x="0" y="2732553"/>
            <a:ext cx="12192000" cy="1266562"/>
          </a:xfrm>
          <a:prstGeom prst="rect">
            <a:avLst/>
          </a:prstGeom>
          <a:solidFill>
            <a:srgbClr val="EFF1F5"/>
          </a:solidFill>
          <a:ln w="6350" cap="flat" cmpd="sng" algn="ctr">
            <a:noFill/>
            <a:prstDash val="solid"/>
          </a:ln>
          <a:effectLst/>
        </p:spPr>
        <p:txBody>
          <a:bodyPr rtlCol="0" anchor="t"/>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Retrieve Dynamics 365 F</a:t>
            </a:r>
            <a:r>
              <a:rPr kumimoji="0" lang="en-US" sz="1200" b="0" i="0" u="none" strike="noStrike" kern="0" cap="none" spc="0" normalizeH="0" baseline="0" noProof="0" err="1">
                <a:ln>
                  <a:noFill/>
                </a:ln>
                <a:solidFill>
                  <a:srgbClr val="111C2D"/>
                </a:solidFill>
                <a:effectLst/>
                <a:uLnTx/>
                <a:uFillTx/>
                <a:latin typeface="Segoe UI Semibold" panose="020B0702040204020203" pitchFamily="34" charset="0"/>
                <a:ea typeface="+mn-ea"/>
                <a:cs typeface="Segoe UI Semibold" panose="020B0702040204020203" pitchFamily="34" charset="0"/>
              </a:rPr>
              <a:t>inance</a:t>
            </a:r>
            <a:b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br>
            <a:r>
              <a:rPr kumimoji="0" lang="en-US" sz="1200" b="0" i="0" u="none" strike="noStrike" kern="0" cap="none" spc="0" normalizeH="0" baseline="0" noProof="0">
                <a:ln>
                  <a:noFill/>
                </a:ln>
                <a:solidFill>
                  <a:srgbClr val="111C2D"/>
                </a:solidFill>
                <a:effectLst/>
                <a:uLnTx/>
                <a:uFillTx/>
                <a:latin typeface="Segoe UI Semibold" panose="020B0702040204020203" pitchFamily="34" charset="0"/>
                <a:ea typeface="+mn-ea"/>
                <a:cs typeface="Segoe UI Semibold" panose="020B0702040204020203" pitchFamily="34" charset="0"/>
              </a:rPr>
              <a:t>Data and configuration</a:t>
            </a:r>
          </a:p>
        </p:txBody>
      </p:sp>
      <p:sp>
        <p:nvSpPr>
          <p:cNvPr id="64" name="Title 1">
            <a:extLst>
              <a:ext uri="{FF2B5EF4-FFF2-40B4-BE49-F238E27FC236}">
                <a16:creationId xmlns:a16="http://schemas.microsoft.com/office/drawing/2014/main" id="{0BF93BAF-EDD7-836D-75E9-BABA7B0F6F1A}"/>
              </a:ext>
            </a:extLst>
          </p:cNvPr>
          <p:cNvSpPr txBox="1">
            <a:spLocks/>
          </p:cNvSpPr>
          <p:nvPr/>
        </p:nvSpPr>
        <p:spPr>
          <a:xfrm>
            <a:off x="390879" y="289185"/>
            <a:ext cx="11011601" cy="492443"/>
          </a:xfrm>
          <a:prstGeom prst="rect">
            <a:avLst/>
          </a:prstGeom>
        </p:spPr>
        <p:txBody>
          <a:bodyPr/>
          <a:lstStyle>
            <a:lvl1pPr algn="l" defTabSz="932742" rtl="0" eaLnBrk="1" latinLnBrk="0" hangingPunct="1">
              <a:lnSpc>
                <a:spcPct val="100000"/>
              </a:lnSpc>
              <a:spcBef>
                <a:spcPct val="0"/>
              </a:spcBef>
              <a:buNone/>
              <a:defRPr lang="en-US" sz="3200" b="0" kern="1200" cap="none" spc="-3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30" normalizeH="0" baseline="0" noProof="0">
                <a:ln w="3175">
                  <a:noFill/>
                </a:ln>
                <a:solidFill>
                  <a:srgbClr val="000000"/>
                </a:solidFill>
                <a:effectLst/>
                <a:uLnTx/>
                <a:uFillTx/>
                <a:latin typeface="Segoe UI Semibold"/>
                <a:ea typeface="+mn-ea"/>
                <a:cs typeface="Segoe UI" pitchFamily="34" charset="0"/>
              </a:rPr>
              <a:t>Sample Custom Financial Reconciliation Agent using Virtual Entities</a:t>
            </a:r>
          </a:p>
        </p:txBody>
      </p:sp>
      <p:cxnSp>
        <p:nvCxnSpPr>
          <p:cNvPr id="77" name="Connector: Elbow 76">
            <a:extLst>
              <a:ext uri="{FF2B5EF4-FFF2-40B4-BE49-F238E27FC236}">
                <a16:creationId xmlns:a16="http://schemas.microsoft.com/office/drawing/2014/main" id="{E8FBFCAA-1F5C-1A57-2C02-33F9B4EC693E}"/>
              </a:ext>
            </a:extLst>
          </p:cNvPr>
          <p:cNvCxnSpPr>
            <a:cxnSpLocks/>
            <a:stCxn id="18" idx="6"/>
            <a:endCxn id="78" idx="1"/>
          </p:cNvCxnSpPr>
          <p:nvPr/>
        </p:nvCxnSpPr>
        <p:spPr>
          <a:xfrm flipV="1">
            <a:off x="1358320" y="1843630"/>
            <a:ext cx="586639" cy="511"/>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8" name="Rectangle: Rounded Corners 77">
            <a:extLst>
              <a:ext uri="{FF2B5EF4-FFF2-40B4-BE49-F238E27FC236}">
                <a16:creationId xmlns:a16="http://schemas.microsoft.com/office/drawing/2014/main" id="{40646154-156B-9688-5E6E-344A7E3308B7}"/>
              </a:ext>
            </a:extLst>
          </p:cNvPr>
          <p:cNvSpPr/>
          <p:nvPr/>
        </p:nvSpPr>
        <p:spPr>
          <a:xfrm>
            <a:off x="1944959" y="1566030"/>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Agent Trigger</a:t>
            </a: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rPr>
              <a:t>AP Statement received from customer.</a:t>
            </a:r>
          </a:p>
        </p:txBody>
      </p:sp>
      <p:sp>
        <p:nvSpPr>
          <p:cNvPr id="18" name="Oval 17">
            <a:extLst>
              <a:ext uri="{FF2B5EF4-FFF2-40B4-BE49-F238E27FC236}">
                <a16:creationId xmlns:a16="http://schemas.microsoft.com/office/drawing/2014/main" id="{37CB9856-7C71-5F21-D596-D7694487CFB9}"/>
              </a:ext>
            </a:extLst>
          </p:cNvPr>
          <p:cNvSpPr/>
          <p:nvPr/>
        </p:nvSpPr>
        <p:spPr bwMode="auto">
          <a:xfrm>
            <a:off x="813789" y="1614367"/>
            <a:ext cx="544531" cy="459548"/>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1" name="Rectangle: Rounded Corners 30">
            <a:extLst>
              <a:ext uri="{FF2B5EF4-FFF2-40B4-BE49-F238E27FC236}">
                <a16:creationId xmlns:a16="http://schemas.microsoft.com/office/drawing/2014/main" id="{6D1989CB-D7ED-AEAD-15D9-D8FD997F4A4C}"/>
              </a:ext>
            </a:extLst>
          </p:cNvPr>
          <p:cNvSpPr/>
          <p:nvPr/>
        </p:nvSpPr>
        <p:spPr>
          <a:xfrm>
            <a:off x="2264427" y="2825732"/>
            <a:ext cx="5512786" cy="1057866"/>
          </a:xfrm>
          <a:prstGeom prst="roundRect">
            <a:avLst>
              <a:gd name="adj" fmla="val 10926"/>
            </a:avLst>
          </a:prstGeom>
          <a:solidFill>
            <a:srgbClr val="111C2D">
              <a:alpha val="10000"/>
            </a:srgbClr>
          </a:solidFill>
          <a:ln w="6350" cap="flat" cmpd="sng" algn="ctr">
            <a:solidFill>
              <a:srgbClr val="111C2D"/>
            </a:solidFill>
            <a:prstDash val="dash"/>
          </a:ln>
          <a:effectLst/>
        </p:spPr>
        <p:txBody>
          <a:bodyPr lIns="91440" tIns="91440" rIns="91440" bIns="91440"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srgbClr val="111C2D"/>
                </a:solidFill>
                <a:effectLst/>
                <a:uLnTx/>
                <a:uFillTx/>
                <a:latin typeface="Segoe UI Light" panose="020B0502040204020203" pitchFamily="34" charset="0"/>
                <a:ea typeface="+mn-ea"/>
                <a:cs typeface="Segoe UI Light" panose="020B0502040204020203" pitchFamily="34" charset="0"/>
              </a:rPr>
              <a:t>Power Automate</a:t>
            </a:r>
          </a:p>
        </p:txBody>
      </p:sp>
      <p:sp>
        <p:nvSpPr>
          <p:cNvPr id="33" name="Rectangle: Rounded Corners 32">
            <a:extLst>
              <a:ext uri="{FF2B5EF4-FFF2-40B4-BE49-F238E27FC236}">
                <a16:creationId xmlns:a16="http://schemas.microsoft.com/office/drawing/2014/main" id="{5BFAFFB8-5389-AE0E-7756-F3E799AB19F6}"/>
              </a:ext>
            </a:extLst>
          </p:cNvPr>
          <p:cNvSpPr/>
          <p:nvPr/>
        </p:nvSpPr>
        <p:spPr>
          <a:xfrm>
            <a:off x="4234110" y="311300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Retrieve Data from Entity and format it as table</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34" name="Rectangle: Rounded Corners 33">
            <a:extLst>
              <a:ext uri="{FF2B5EF4-FFF2-40B4-BE49-F238E27FC236}">
                <a16:creationId xmlns:a16="http://schemas.microsoft.com/office/drawing/2014/main" id="{995D94C6-C34E-A521-16FA-AD1927A9464E}"/>
              </a:ext>
            </a:extLst>
          </p:cNvPr>
          <p:cNvSpPr/>
          <p:nvPr/>
        </p:nvSpPr>
        <p:spPr>
          <a:xfrm>
            <a:off x="2419387" y="3123441"/>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Get Data using VE connector (List rows)</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38" name="Connector: Elbow 37">
            <a:extLst>
              <a:ext uri="{FF2B5EF4-FFF2-40B4-BE49-F238E27FC236}">
                <a16:creationId xmlns:a16="http://schemas.microsoft.com/office/drawing/2014/main" id="{8303A84E-D125-981F-8C71-39B487C3F44F}"/>
              </a:ext>
            </a:extLst>
          </p:cNvPr>
          <p:cNvCxnSpPr>
            <a:cxnSpLocks/>
            <a:stCxn id="78" idx="3"/>
            <a:endCxn id="31" idx="0"/>
          </p:cNvCxnSpPr>
          <p:nvPr/>
        </p:nvCxnSpPr>
        <p:spPr>
          <a:xfrm>
            <a:off x="3476510" y="1843630"/>
            <a:ext cx="1544310" cy="982102"/>
          </a:xfrm>
          <a:prstGeom prst="bentConnector2">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7" name="Rectangle: Rounded Corners 46">
            <a:extLst>
              <a:ext uri="{FF2B5EF4-FFF2-40B4-BE49-F238E27FC236}">
                <a16:creationId xmlns:a16="http://schemas.microsoft.com/office/drawing/2014/main" id="{537339F6-3025-4DFD-A841-934879AB4964}"/>
              </a:ext>
            </a:extLst>
          </p:cNvPr>
          <p:cNvSpPr/>
          <p:nvPr/>
        </p:nvSpPr>
        <p:spPr>
          <a:xfrm>
            <a:off x="1106905" y="4407593"/>
            <a:ext cx="10295575" cy="1057866"/>
          </a:xfrm>
          <a:prstGeom prst="roundRect">
            <a:avLst>
              <a:gd name="adj" fmla="val 10926"/>
            </a:avLst>
          </a:prstGeom>
          <a:solidFill>
            <a:srgbClr val="111C2D">
              <a:alpha val="10000"/>
            </a:srgbClr>
          </a:solidFill>
          <a:ln w="6350" cap="flat" cmpd="sng" algn="ctr">
            <a:solidFill>
              <a:srgbClr val="111C2D"/>
            </a:solidFill>
            <a:prstDash val="dash"/>
          </a:ln>
          <a:effectLst/>
        </p:spPr>
        <p:txBody>
          <a:bodyPr lIns="91440" tIns="91440" rIns="91440" bIns="91440" rtlCol="0" anchor="t"/>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a:ln>
                  <a:noFill/>
                </a:ln>
                <a:solidFill>
                  <a:srgbClr val="111C2D"/>
                </a:solidFill>
                <a:effectLst/>
                <a:uLnTx/>
                <a:uFillTx/>
                <a:latin typeface="Segoe UI Light" panose="020B0502040204020203" pitchFamily="34" charset="0"/>
                <a:ea typeface="+mn-ea"/>
                <a:cs typeface="Segoe UI Light" panose="020B0502040204020203" pitchFamily="34" charset="0"/>
              </a:rPr>
              <a:t>Power Automate</a:t>
            </a:r>
          </a:p>
        </p:txBody>
      </p:sp>
      <p:sp>
        <p:nvSpPr>
          <p:cNvPr id="49" name="Rectangle: Rounded Corners 48">
            <a:extLst>
              <a:ext uri="{FF2B5EF4-FFF2-40B4-BE49-F238E27FC236}">
                <a16:creationId xmlns:a16="http://schemas.microsoft.com/office/drawing/2014/main" id="{58696666-0213-A986-8FFD-F00BF3972922}"/>
              </a:ext>
            </a:extLst>
          </p:cNvPr>
          <p:cNvSpPr/>
          <p:nvPr/>
        </p:nvSpPr>
        <p:spPr>
          <a:xfrm>
            <a:off x="1358320"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Read template details</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50" name="Rectangle: Rounded Corners 49">
            <a:extLst>
              <a:ext uri="{FF2B5EF4-FFF2-40B4-BE49-F238E27FC236}">
                <a16:creationId xmlns:a16="http://schemas.microsoft.com/office/drawing/2014/main" id="{84D7A455-03AD-8CC8-2F1F-7488295B4FCE}"/>
              </a:ext>
            </a:extLst>
          </p:cNvPr>
          <p:cNvSpPr/>
          <p:nvPr/>
        </p:nvSpPr>
        <p:spPr>
          <a:xfrm>
            <a:off x="6280549"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Execute reconciliation</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51" name="Connector: Elbow 50">
            <a:extLst>
              <a:ext uri="{FF2B5EF4-FFF2-40B4-BE49-F238E27FC236}">
                <a16:creationId xmlns:a16="http://schemas.microsoft.com/office/drawing/2014/main" id="{5A2C9478-7A29-4CB8-EB07-16D81A943B98}"/>
              </a:ext>
            </a:extLst>
          </p:cNvPr>
          <p:cNvCxnSpPr>
            <a:cxnSpLocks/>
            <a:stCxn id="31" idx="2"/>
            <a:endCxn id="47" idx="0"/>
          </p:cNvCxnSpPr>
          <p:nvPr/>
        </p:nvCxnSpPr>
        <p:spPr>
          <a:xfrm rot="16200000" flipH="1">
            <a:off x="5375759" y="3528658"/>
            <a:ext cx="523995" cy="1233873"/>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5" name="Rectangle: Rounded Corners 54">
            <a:extLst>
              <a:ext uri="{FF2B5EF4-FFF2-40B4-BE49-F238E27FC236}">
                <a16:creationId xmlns:a16="http://schemas.microsoft.com/office/drawing/2014/main" id="{9F5A5658-D27F-DC13-265B-7BCD129BDB21}"/>
              </a:ext>
            </a:extLst>
          </p:cNvPr>
          <p:cNvSpPr/>
          <p:nvPr/>
        </p:nvSpPr>
        <p:spPr>
          <a:xfrm>
            <a:off x="7921292" y="4661200"/>
            <a:ext cx="1531551" cy="555199"/>
          </a:xfrm>
          <a:prstGeom prst="roundRect">
            <a:avLst>
              <a:gd name="adj" fmla="val 4037"/>
            </a:avLst>
          </a:prstGeom>
          <a:solidFill>
            <a:srgbClr val="002060"/>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1" i="0" u="none" strike="noStrike" kern="0" cap="none" spc="0" normalizeH="0" baseline="0" noProof="0">
                <a:ln>
                  <a:noFill/>
                </a:ln>
                <a:solidFill>
                  <a:srgbClr val="FFFFFF"/>
                </a:solidFill>
                <a:effectLst/>
                <a:uLnTx/>
                <a:uFillTx/>
                <a:latin typeface="Segoe UI Semibold"/>
                <a:ea typeface="+mn-ea"/>
                <a:cs typeface="Segoe UI Semibold" panose="020B0702040204020203" pitchFamily="34" charset="0"/>
              </a:rPr>
              <a:t>Generate &amp; Save Report</a:t>
            </a:r>
          </a:p>
        </p:txBody>
      </p:sp>
      <p:sp>
        <p:nvSpPr>
          <p:cNvPr id="56" name="Rectangle: Rounded Corners 55">
            <a:extLst>
              <a:ext uri="{FF2B5EF4-FFF2-40B4-BE49-F238E27FC236}">
                <a16:creationId xmlns:a16="http://schemas.microsoft.com/office/drawing/2014/main" id="{D4C22E4E-D465-7654-3380-8281570DBB8D}"/>
              </a:ext>
            </a:extLst>
          </p:cNvPr>
          <p:cNvSpPr/>
          <p:nvPr/>
        </p:nvSpPr>
        <p:spPr>
          <a:xfrm>
            <a:off x="9553544"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Send Teams Notification</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cxnSp>
        <p:nvCxnSpPr>
          <p:cNvPr id="2" name="Connector: Elbow 1">
            <a:extLst>
              <a:ext uri="{FF2B5EF4-FFF2-40B4-BE49-F238E27FC236}">
                <a16:creationId xmlns:a16="http://schemas.microsoft.com/office/drawing/2014/main" id="{032F9FCE-BB6B-8580-85CF-7DAEDD6B749A}"/>
              </a:ext>
            </a:extLst>
          </p:cNvPr>
          <p:cNvCxnSpPr>
            <a:cxnSpLocks/>
            <a:stCxn id="47" idx="3"/>
            <a:endCxn id="3" idx="2"/>
          </p:cNvCxnSpPr>
          <p:nvPr/>
        </p:nvCxnSpPr>
        <p:spPr>
          <a:xfrm flipV="1">
            <a:off x="11402480" y="4928374"/>
            <a:ext cx="218383" cy="8152"/>
          </a:xfrm>
          <a:prstGeom prst="bentConnector3">
            <a:avLst>
              <a:gd name="adj1" fmla="val 50000"/>
            </a:avLst>
          </a:prstGeom>
          <a:ln w="1905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id="{9833DF55-A08F-2706-B7B8-9C9D2751B54D}"/>
              </a:ext>
            </a:extLst>
          </p:cNvPr>
          <p:cNvSpPr/>
          <p:nvPr/>
        </p:nvSpPr>
        <p:spPr bwMode="auto">
          <a:xfrm>
            <a:off x="11620863" y="4698600"/>
            <a:ext cx="544531" cy="459548"/>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 name="Rectangle: Rounded Corners 8">
            <a:extLst>
              <a:ext uri="{FF2B5EF4-FFF2-40B4-BE49-F238E27FC236}">
                <a16:creationId xmlns:a16="http://schemas.microsoft.com/office/drawing/2014/main" id="{C781C98A-B763-F888-4B5B-C8777940BB91}"/>
              </a:ext>
            </a:extLst>
          </p:cNvPr>
          <p:cNvSpPr/>
          <p:nvPr/>
        </p:nvSpPr>
        <p:spPr>
          <a:xfrm>
            <a:off x="6048833" y="3099898"/>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800" b="0" i="0" u="none" strike="noStrike" kern="0" cap="none" spc="0" normalizeH="0" baseline="0" noProof="0">
                <a:ln>
                  <a:noFill/>
                </a:ln>
                <a:solidFill>
                  <a:srgbClr val="FFFFFF"/>
                </a:solidFill>
                <a:effectLst/>
                <a:uLnTx/>
                <a:uFillTx/>
                <a:latin typeface="Segoe UI Semibold"/>
                <a:ea typeface="+mn-ea"/>
                <a:cs typeface="Segoe UI Semibold"/>
              </a:rPr>
              <a:t>Extract it to </a:t>
            </a:r>
            <a:r>
              <a:rPr kumimoji="0" lang="en-US" sz="800" b="0" i="0" u="none" strike="noStrike" kern="0" cap="none" spc="0" normalizeH="0" baseline="0" noProof="0" err="1">
                <a:ln>
                  <a:noFill/>
                </a:ln>
                <a:solidFill>
                  <a:srgbClr val="FFFFFF"/>
                </a:solidFill>
                <a:effectLst/>
                <a:uLnTx/>
                <a:uFillTx/>
                <a:latin typeface="Segoe UI Semibold"/>
                <a:ea typeface="+mn-ea"/>
                <a:cs typeface="Segoe UI Semibold"/>
              </a:rPr>
              <a:t>Sharepoint</a:t>
            </a:r>
            <a:endParaRPr kumimoji="0" lang="en-US" sz="6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endParaRPr kumimoji="0" lang="en-US" sz="6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a:p>
            <a:pPr marL="0" marR="0" lvl="0" indent="0" algn="l" defTabSz="914367" rtl="0" eaLnBrk="1" fontAlgn="auto" latinLnBrk="0" hangingPunct="1">
              <a:lnSpc>
                <a:spcPct val="100000"/>
              </a:lnSpc>
              <a:spcBef>
                <a:spcPts val="0"/>
              </a:spcBef>
              <a:spcAft>
                <a:spcPts val="600"/>
              </a:spcAft>
              <a:buClrTx/>
              <a:buSzTx/>
              <a:buFontTx/>
              <a:buNone/>
              <a:tabLst/>
              <a:defRPr/>
            </a:pP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23" name="Rectangle: Rounded Corners 22">
            <a:extLst>
              <a:ext uri="{FF2B5EF4-FFF2-40B4-BE49-F238E27FC236}">
                <a16:creationId xmlns:a16="http://schemas.microsoft.com/office/drawing/2014/main" id="{29C83F92-9983-6DB8-E03F-5C819BEECC37}"/>
              </a:ext>
            </a:extLst>
          </p:cNvPr>
          <p:cNvSpPr/>
          <p:nvPr/>
        </p:nvSpPr>
        <p:spPr>
          <a:xfrm>
            <a:off x="2999063"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0" i="0" u="none" strike="noStrike" kern="0" cap="none" spc="0" normalizeH="0" baseline="0" noProof="0">
                <a:ln>
                  <a:noFill/>
                </a:ln>
                <a:solidFill>
                  <a:srgbClr val="FFFFFF"/>
                </a:solidFill>
                <a:effectLst/>
                <a:uLnTx/>
                <a:uFillTx/>
                <a:latin typeface="Segoe UI Semibold"/>
                <a:ea typeface="+mn-ea"/>
                <a:cs typeface="Segoe UI Semibold"/>
              </a:rPr>
              <a:t>Dynamics 365 Finance Data</a:t>
            </a:r>
            <a:endParaRPr kumimoji="0" lang="en-US" sz="700" b="0" i="0" u="none" strike="noStrike" kern="0" cap="none" spc="0" normalizeH="0" baseline="0" noProof="0">
              <a:ln>
                <a:noFill/>
              </a:ln>
              <a:solidFill>
                <a:srgbClr val="FFFFFF"/>
              </a:solidFill>
              <a:effectLst/>
              <a:uLnTx/>
              <a:uFillTx/>
              <a:latin typeface="Segoe UI"/>
              <a:ea typeface="+mn-ea"/>
              <a:cs typeface="Segoe UI Semibold" panose="020B0702040204020203" pitchFamily="34" charset="0"/>
            </a:endParaRPr>
          </a:p>
        </p:txBody>
      </p:sp>
      <p:sp>
        <p:nvSpPr>
          <p:cNvPr id="24" name="Rectangle: Rounded Corners 23">
            <a:extLst>
              <a:ext uri="{FF2B5EF4-FFF2-40B4-BE49-F238E27FC236}">
                <a16:creationId xmlns:a16="http://schemas.microsoft.com/office/drawing/2014/main" id="{DA1AE6BB-1E8B-9D47-0834-A6242AE23592}"/>
              </a:ext>
            </a:extLst>
          </p:cNvPr>
          <p:cNvSpPr/>
          <p:nvPr/>
        </p:nvSpPr>
        <p:spPr>
          <a:xfrm>
            <a:off x="4639806" y="4650774"/>
            <a:ext cx="1531551" cy="555199"/>
          </a:xfrm>
          <a:prstGeom prst="roundRect">
            <a:avLst>
              <a:gd name="adj" fmla="val 4037"/>
            </a:avLst>
          </a:prstGeom>
          <a:solidFill>
            <a:srgbClr val="0078D4"/>
          </a:solidFill>
          <a:ln w="6350" cap="flat" cmpd="sng" algn="ctr">
            <a:noFill/>
            <a:prstDash val="dash"/>
          </a:ln>
          <a:effectLst/>
        </p:spPr>
        <p:txBody>
          <a:bodyPr lIns="91440" tIns="45720" rIns="0" bIns="45720" rtlCol="0" anchor="t"/>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900" b="1" i="0" u="none" strike="noStrike" kern="0" cap="none" spc="0" normalizeH="0" baseline="0" noProof="0">
                <a:ln>
                  <a:noFill/>
                </a:ln>
                <a:solidFill>
                  <a:srgbClr val="FFFFFF"/>
                </a:solidFill>
                <a:effectLst/>
                <a:uLnTx/>
                <a:uFillTx/>
                <a:latin typeface="Segoe UI Semibold"/>
                <a:ea typeface="+mn-ea"/>
                <a:cs typeface="Segoe UI Semibold" panose="020B0702040204020203" pitchFamily="34" charset="0"/>
              </a:rPr>
              <a:t>Attachment Data</a:t>
            </a:r>
          </a:p>
        </p:txBody>
      </p:sp>
      <p:sp>
        <p:nvSpPr>
          <p:cNvPr id="6" name="TextBox 5">
            <a:extLst>
              <a:ext uri="{FF2B5EF4-FFF2-40B4-BE49-F238E27FC236}">
                <a16:creationId xmlns:a16="http://schemas.microsoft.com/office/drawing/2014/main" id="{7CEE903A-3064-A5AD-8D33-CBFC1A95C075}"/>
              </a:ext>
            </a:extLst>
          </p:cNvPr>
          <p:cNvSpPr txBox="1"/>
          <p:nvPr/>
        </p:nvSpPr>
        <p:spPr>
          <a:xfrm>
            <a:off x="390879" y="6253655"/>
            <a:ext cx="9475864" cy="21544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Require Dataverse and a linked Dynamics 365 Finance Environment and Have better performance than </a:t>
            </a:r>
            <a:r>
              <a:rPr kumimoji="0" lang="en-US" sz="1400" b="0" i="0" u="none" strike="noStrike" kern="1200" cap="none" spc="0" normalizeH="0" baseline="0" noProof="0" err="1">
                <a:ln>
                  <a:noFill/>
                </a:ln>
                <a:solidFill>
                  <a:srgbClr val="000000"/>
                </a:solidFill>
                <a:effectLst/>
                <a:uLnTx/>
                <a:uFillTx/>
                <a:latin typeface="Segoe UI"/>
                <a:ea typeface="+mn-ea"/>
                <a:cs typeface="+mn-cs"/>
              </a:rPr>
              <a:t>Odata</a:t>
            </a:r>
            <a:r>
              <a:rPr kumimoji="0" lang="en-US" sz="1400" b="0" i="0" u="none" strike="noStrike" kern="1200" cap="none" spc="0" normalizeH="0" baseline="0" noProof="0">
                <a:ln>
                  <a:noFill/>
                </a:ln>
                <a:solidFill>
                  <a:srgbClr val="000000"/>
                </a:solidFill>
                <a:effectLst/>
                <a:uLnTx/>
                <a:uFillTx/>
                <a:latin typeface="Segoe UI"/>
                <a:ea typeface="+mn-ea"/>
                <a:cs typeface="+mn-cs"/>
              </a:rPr>
              <a:t> connector</a:t>
            </a:r>
          </a:p>
        </p:txBody>
      </p:sp>
    </p:spTree>
    <p:extLst>
      <p:ext uri="{BB962C8B-B14F-4D97-AF65-F5344CB8AC3E}">
        <p14:creationId xmlns:p14="http://schemas.microsoft.com/office/powerpoint/2010/main" val="218840360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500"/>
                                        <p:tgtEl>
                                          <p:spTgt spid="78"/>
                                        </p:tgtEl>
                                      </p:cBhvr>
                                    </p:animEffect>
                                  </p:childTnLst>
                                </p:cTn>
                              </p:par>
                              <p:par>
                                <p:cTn id="11" presetID="10" presetClass="entr" presetSubtype="0" fill="hold" nodeType="withEffect">
                                  <p:stCondLst>
                                    <p:cond delay="0"/>
                                  </p:stCondLst>
                                  <p:childTnLst>
                                    <p:set>
                                      <p:cBhvr>
                                        <p:cTn id="12" dur="1" fill="hold">
                                          <p:stCondLst>
                                            <p:cond delay="0"/>
                                          </p:stCondLst>
                                        </p:cTn>
                                        <p:tgtEl>
                                          <p:spTgt spid="77"/>
                                        </p:tgtEl>
                                        <p:attrNameLst>
                                          <p:attrName>style.visibility</p:attrName>
                                        </p:attrNameLst>
                                      </p:cBhvr>
                                      <p:to>
                                        <p:strVal val="visible"/>
                                      </p:to>
                                    </p:set>
                                    <p:animEffect transition="in" filter="fade">
                                      <p:cBhvr>
                                        <p:cTn id="13" dur="500"/>
                                        <p:tgtEl>
                                          <p:spTgt spid="7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par>
                                <p:cTn id="26" presetID="10" presetClass="entr" presetSubtype="0"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fade">
                                      <p:cBhvr>
                                        <p:cTn id="34" dur="500"/>
                                        <p:tgtEl>
                                          <p:spTgt spid="4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par>
                                <p:cTn id="38" presetID="10" presetClass="entr" presetSubtype="0" fill="hold"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fade">
                                      <p:cBhvr>
                                        <p:cTn id="46" dur="500"/>
                                        <p:tgtEl>
                                          <p:spTgt spid="5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fade">
                                      <p:cBhvr>
                                        <p:cTn id="49" dur="500"/>
                                        <p:tgtEl>
                                          <p:spTgt spid="56"/>
                                        </p:tgtEl>
                                      </p:cBhvr>
                                    </p:animEffect>
                                  </p:childTnLst>
                                </p:cTn>
                              </p:par>
                              <p:par>
                                <p:cTn id="50" presetID="10" presetClass="entr" presetSubtype="0" fill="hold" nodeType="with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500"/>
                                        <p:tgtEl>
                                          <p:spTgt spid="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1" grpId="0" animBg="1"/>
      <p:bldP spid="4" grpId="0" animBg="1"/>
      <p:bldP spid="78" grpId="0" animBg="1"/>
      <p:bldP spid="31" grpId="0" animBg="1"/>
      <p:bldP spid="33" grpId="0" animBg="1"/>
      <p:bldP spid="34" grpId="0" animBg="1"/>
      <p:bldP spid="47" grpId="0" animBg="1"/>
      <p:bldP spid="49" grpId="0" animBg="1"/>
      <p:bldP spid="50" grpId="0" animBg="1"/>
      <p:bldP spid="55" grpId="0" animBg="1"/>
      <p:bldP spid="56" grpId="0" animBg="1"/>
      <p:bldP spid="9" grpId="0" animBg="1"/>
      <p:bldP spid="23" grpId="0" animBg="1"/>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BB654EE-6D9F-032A-0FFA-A90762747E7C}"/>
              </a:ext>
            </a:extLst>
          </p:cNvPr>
          <p:cNvPicPr>
            <a:picLocks noChangeAspect="1"/>
          </p:cNvPicPr>
          <p:nvPr/>
        </p:nvPicPr>
        <p:blipFill>
          <a:blip r:embed="rId2"/>
          <a:stretch>
            <a:fillRect/>
          </a:stretch>
        </p:blipFill>
        <p:spPr>
          <a:xfrm>
            <a:off x="0" y="621875"/>
            <a:ext cx="12192000" cy="5614249"/>
          </a:xfrm>
          <a:prstGeom prst="rect">
            <a:avLst/>
          </a:prstGeom>
        </p:spPr>
      </p:pic>
    </p:spTree>
    <p:extLst>
      <p:ext uri="{BB962C8B-B14F-4D97-AF65-F5344CB8AC3E}">
        <p14:creationId xmlns:p14="http://schemas.microsoft.com/office/powerpoint/2010/main" val="2427834086"/>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DB91F-3C0C-468D-A4AA-E645D4D03706}"/>
              </a:ext>
            </a:extLst>
          </p:cNvPr>
          <p:cNvSpPr>
            <a:spLocks noGrp="1"/>
          </p:cNvSpPr>
          <p:nvPr>
            <p:ph type="title"/>
          </p:nvPr>
        </p:nvSpPr>
        <p:spPr/>
        <p:txBody>
          <a:bodyPr/>
          <a:lstStyle/>
          <a:p>
            <a:r>
              <a:rPr lang="en-US"/>
              <a:t>Additional resources</a:t>
            </a:r>
          </a:p>
        </p:txBody>
      </p:sp>
      <p:sp>
        <p:nvSpPr>
          <p:cNvPr id="3" name="Content Placeholder 2">
            <a:extLst>
              <a:ext uri="{FF2B5EF4-FFF2-40B4-BE49-F238E27FC236}">
                <a16:creationId xmlns:a16="http://schemas.microsoft.com/office/drawing/2014/main" id="{39C9015B-503A-45FE-B9DD-2E7AE58A31B7}"/>
              </a:ext>
            </a:extLst>
          </p:cNvPr>
          <p:cNvSpPr>
            <a:spLocks noGrp="1"/>
          </p:cNvSpPr>
          <p:nvPr>
            <p:ph sz="quarter" idx="10"/>
          </p:nvPr>
        </p:nvSpPr>
        <p:spPr>
          <a:xfrm>
            <a:off x="584200" y="1435100"/>
            <a:ext cx="11018838" cy="1982081"/>
          </a:xfrm>
        </p:spPr>
        <p:txBody>
          <a:bodyPr/>
          <a:lstStyle/>
          <a:p>
            <a:r>
              <a:rPr lang="en-US">
                <a:hlinkClick r:id="rId3"/>
              </a:rPr>
              <a:t>Welcome to Finance agents | Microsoft Learn</a:t>
            </a:r>
            <a:endParaRPr lang="en-US"/>
          </a:p>
          <a:p>
            <a:r>
              <a:rPr lang="en-US">
                <a:hlinkClick r:id="rId4"/>
              </a:rPr>
              <a:t>Finance in Microsoft 365 Copilot Series | Dynamics Bites Series</a:t>
            </a:r>
            <a:endParaRPr lang="en-US"/>
          </a:p>
          <a:p>
            <a:r>
              <a:rPr lang="en-US">
                <a:hlinkClick r:id="rId5"/>
              </a:rPr>
              <a:t>Finance in Microsoft 365 Copilot is now generally available</a:t>
            </a:r>
            <a:endParaRPr lang="en-US"/>
          </a:p>
          <a:p>
            <a:r>
              <a:rPr lang="en-US">
                <a:hlinkClick r:id="rId6"/>
              </a:rPr>
              <a:t>(20+) Viva Engage - Finance in Microsoft 365 Copilot</a:t>
            </a:r>
            <a:endParaRPr lang="en-US"/>
          </a:p>
        </p:txBody>
      </p:sp>
    </p:spTree>
    <p:extLst>
      <p:ext uri="{BB962C8B-B14F-4D97-AF65-F5344CB8AC3E}">
        <p14:creationId xmlns:p14="http://schemas.microsoft.com/office/powerpoint/2010/main" val="3084372320"/>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lose-up of question mark on a hardwood floor against a wall">
            <a:extLst>
              <a:ext uri="{FF2B5EF4-FFF2-40B4-BE49-F238E27FC236}">
                <a16:creationId xmlns:a16="http://schemas.microsoft.com/office/drawing/2014/main" id="{B1FE461D-DBD5-4A57-BDD2-3D39F2D5E109}"/>
              </a:ext>
            </a:extLst>
          </p:cNvPr>
          <p:cNvPicPr>
            <a:picLocks noChangeAspect="1"/>
          </p:cNvPicPr>
          <p:nvPr/>
        </p:nvPicPr>
        <p:blipFill>
          <a:blip r:embed="rId2"/>
          <a:stretch>
            <a:fillRect/>
          </a:stretch>
        </p:blipFill>
        <p:spPr>
          <a:xfrm>
            <a:off x="-1" y="0"/>
            <a:ext cx="13959051" cy="6858000"/>
          </a:xfrm>
          <a:prstGeom prst="rect">
            <a:avLst/>
          </a:prstGeom>
        </p:spPr>
      </p:pic>
      <p:sp>
        <p:nvSpPr>
          <p:cNvPr id="4" name="Title 3">
            <a:extLst>
              <a:ext uri="{FF2B5EF4-FFF2-40B4-BE49-F238E27FC236}">
                <a16:creationId xmlns:a16="http://schemas.microsoft.com/office/drawing/2014/main" id="{F3AD424A-938F-4618-A9E8-3469B6E1178F}"/>
              </a:ext>
            </a:extLst>
          </p:cNvPr>
          <p:cNvSpPr txBox="1">
            <a:spLocks noGrp="1"/>
          </p:cNvSpPr>
          <p:nvPr>
            <p:ph type="title" idx="4294967295"/>
          </p:nvPr>
        </p:nvSpPr>
        <p:spPr>
          <a:xfrm>
            <a:off x="6096000" y="2510444"/>
            <a:ext cx="6096000" cy="1403461"/>
          </a:xfrm>
          <a:prstGeom prst="rect">
            <a:avLst/>
          </a:prstGeom>
          <a:noFill/>
          <a:ln>
            <a:noFill/>
            <a:prstDash/>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8000" b="1" i="0" u="none" strike="noStrike" kern="1200" cap="none" spc="0" normalizeH="0" baseline="0" noProof="0">
                <a:ln>
                  <a:noFill/>
                </a:ln>
                <a:gradFill>
                  <a:gsLst>
                    <a:gs pos="2917">
                      <a:schemeClr val="tx1"/>
                    </a:gs>
                    <a:gs pos="30000">
                      <a:schemeClr val="tx1"/>
                    </a:gs>
                  </a:gsLst>
                  <a:lin ang="5400000" scaled="0"/>
                </a:gradFill>
                <a:effectLst/>
                <a:uLnTx/>
                <a:uFillTx/>
                <a:latin typeface="+mn-lt"/>
                <a:ea typeface="+mn-ea"/>
                <a:cs typeface="+mn-cs"/>
              </a:rPr>
              <a:t>QUESTIONS</a:t>
            </a:r>
          </a:p>
        </p:txBody>
      </p:sp>
      <p:sp>
        <p:nvSpPr>
          <p:cNvPr id="6" name="Slide Number Placeholder 2">
            <a:extLst>
              <a:ext uri="{FF2B5EF4-FFF2-40B4-BE49-F238E27FC236}">
                <a16:creationId xmlns:a16="http://schemas.microsoft.com/office/drawing/2014/main" id="{E8E0FC20-062F-4E47-9145-BE76ADEF86A1}"/>
              </a:ext>
            </a:extLst>
          </p:cNvPr>
          <p:cNvSpPr txBox="1">
            <a:spLocks/>
          </p:cNvSpPr>
          <p:nvPr/>
        </p:nvSpPr>
        <p:spPr>
          <a:xfrm>
            <a:off x="11553921" y="6354831"/>
            <a:ext cx="473844" cy="364173"/>
          </a:xfrm>
          <a:prstGeom prst="rect">
            <a:avLst/>
          </a:prstGeom>
        </p:spPr>
        <p:txBody>
          <a:bodyPr vert="horz" lIns="89642" tIns="44821" rIns="89642" bIns="44821" rtlCol="0" anchor="ctr"/>
          <a:lstStyle>
            <a:defPPr>
              <a:defRPr lang="en-US"/>
            </a:defPPr>
            <a:lvl1pPr marL="0" algn="r" defTabSz="914367" rtl="0" eaLnBrk="1" latinLnBrk="0" hangingPunct="1">
              <a:defRPr sz="1176" kern="1200">
                <a:solidFill>
                  <a:schemeClr val="tx1">
                    <a:tint val="75000"/>
                  </a:schemeClr>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a:defRPr/>
            </a:pPr>
            <a:fld id="{6D166842-07BC-4BB3-B965-CCBF8DD1A4B5}" type="slidenum">
              <a:rPr lang="en-US" smtClean="0">
                <a:solidFill>
                  <a:schemeClr val="bg1"/>
                </a:solidFill>
                <a:latin typeface="Segoe UI"/>
              </a:rPr>
              <a:pPr>
                <a:defRPr/>
              </a:pPr>
              <a:t>18</a:t>
            </a:fld>
            <a:endParaRPr lang="en-US">
              <a:solidFill>
                <a:schemeClr val="bg1"/>
              </a:solidFill>
              <a:latin typeface="Segoe UI"/>
            </a:endParaRPr>
          </a:p>
        </p:txBody>
      </p:sp>
    </p:spTree>
    <p:extLst>
      <p:ext uri="{BB962C8B-B14F-4D97-AF65-F5344CB8AC3E}">
        <p14:creationId xmlns:p14="http://schemas.microsoft.com/office/powerpoint/2010/main" val="2215451870"/>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0" y="2535508"/>
            <a:ext cx="12192000" cy="1795962"/>
          </a:xfrm>
          <a:solidFill>
            <a:schemeClr val="tx1"/>
          </a:solidFill>
          <a:ln>
            <a:solidFill>
              <a:schemeClr val="tx1"/>
            </a:solidFill>
          </a:ln>
        </p:spPr>
        <p:txBody>
          <a:bodyPr vert="horz" wrap="square" lIns="448149" tIns="0" rIns="91402" bIns="0" rtlCol="0" anchor="ctr" anchorCtr="0">
            <a:normAutofit/>
          </a:bodyPr>
          <a:lstStyle/>
          <a:p>
            <a:pPr algn="ctr"/>
            <a:r>
              <a:rPr lang="en-US" sz="4704" b="1">
                <a:solidFill>
                  <a:schemeClr val="bg1"/>
                </a:solidFill>
              </a:rPr>
              <a:t>Thank you!	</a:t>
            </a:r>
            <a:r>
              <a:rPr lang="en-US" sz="4704">
                <a:solidFill>
                  <a:schemeClr val="bg1"/>
                </a:solidFill>
              </a:rPr>
              <a:t>		</a:t>
            </a:r>
          </a:p>
        </p:txBody>
      </p:sp>
      <p:sp>
        <p:nvSpPr>
          <p:cNvPr id="94" name="Title 5">
            <a:extLst>
              <a:ext uri="{C183D7F6-B498-43B3-948B-1728B52AA6E4}">
                <adec:decorative xmlns:adec="http://schemas.microsoft.com/office/drawing/2017/decorative" val="1"/>
              </a:ext>
            </a:extLst>
          </p:cNvPr>
          <p:cNvSpPr txBox="1">
            <a:spLocks/>
          </p:cNvSpPr>
          <p:nvPr/>
        </p:nvSpPr>
        <p:spPr>
          <a:xfrm>
            <a:off x="281872" y="181170"/>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rPr>
              <a:t>Dankie</a:t>
            </a:r>
            <a:endParaRPr sz="1175">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endParaRPr>
          </a:p>
        </p:txBody>
      </p:sp>
      <p:sp>
        <p:nvSpPr>
          <p:cNvPr id="96" name="Title 5">
            <a:extLst>
              <a:ext uri="{C183D7F6-B498-43B3-948B-1728B52AA6E4}">
                <adec:decorative xmlns:adec="http://schemas.microsoft.com/office/drawing/2017/decorative" val="1"/>
              </a:ext>
            </a:extLst>
          </p:cNvPr>
          <p:cNvSpPr txBox="1">
            <a:spLocks/>
          </p:cNvSpPr>
          <p:nvPr/>
        </p:nvSpPr>
        <p:spPr>
          <a:xfrm>
            <a:off x="1854252" y="181170"/>
            <a:ext cx="1803107"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Faleminderit</a:t>
            </a:r>
            <a:endParaRPr sz="1371">
              <a:gradFill>
                <a:gsLst>
                  <a:gs pos="0">
                    <a:srgbClr val="505050"/>
                  </a:gs>
                  <a:gs pos="74000">
                    <a:srgbClr val="505050"/>
                  </a:gs>
                </a:gsLst>
                <a:lin ang="5400000" scaled="1"/>
              </a:gradFill>
            </a:endParaRPr>
          </a:p>
        </p:txBody>
      </p:sp>
      <p:sp>
        <p:nvSpPr>
          <p:cNvPr id="97" name="Title 5">
            <a:extLst>
              <a:ext uri="{C183D7F6-B498-43B3-948B-1728B52AA6E4}">
                <adec:decorative xmlns:adec="http://schemas.microsoft.com/office/drawing/2017/decorative" val="1"/>
              </a:ext>
            </a:extLst>
          </p:cNvPr>
          <p:cNvSpPr txBox="1">
            <a:spLocks/>
          </p:cNvSpPr>
          <p:nvPr/>
        </p:nvSpPr>
        <p:spPr>
          <a:xfrm>
            <a:off x="4109369" y="181170"/>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rPr>
              <a:t>Shukran</a:t>
            </a:r>
            <a:endParaRPr sz="1175">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endParaRPr>
          </a:p>
        </p:txBody>
      </p:sp>
      <p:sp>
        <p:nvSpPr>
          <p:cNvPr id="98" name="Title 5">
            <a:extLst>
              <a:ext uri="{C183D7F6-B498-43B3-948B-1728B52AA6E4}">
                <adec:decorative xmlns:adec="http://schemas.microsoft.com/office/drawing/2017/decorative" val="1"/>
              </a:ext>
            </a:extLst>
          </p:cNvPr>
          <p:cNvSpPr txBox="1">
            <a:spLocks/>
          </p:cNvSpPr>
          <p:nvPr/>
        </p:nvSpPr>
        <p:spPr>
          <a:xfrm>
            <a:off x="5831134" y="181170"/>
            <a:ext cx="246481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Chnorakaloutioun</a:t>
            </a:r>
            <a:endParaRPr sz="1371">
              <a:gradFill>
                <a:gsLst>
                  <a:gs pos="0">
                    <a:srgbClr val="505050"/>
                  </a:gs>
                  <a:gs pos="74000">
                    <a:srgbClr val="505050"/>
                  </a:gs>
                </a:gsLst>
                <a:lin ang="5400000" scaled="1"/>
              </a:gradFill>
            </a:endParaRPr>
          </a:p>
        </p:txBody>
      </p:sp>
      <p:sp>
        <p:nvSpPr>
          <p:cNvPr id="99" name="Title 5">
            <a:extLst>
              <a:ext uri="{C183D7F6-B498-43B3-948B-1728B52AA6E4}">
                <adec:decorative xmlns:adec="http://schemas.microsoft.com/office/drawing/2017/decorative" val="1"/>
              </a:ext>
            </a:extLst>
          </p:cNvPr>
          <p:cNvSpPr txBox="1">
            <a:spLocks/>
          </p:cNvSpPr>
          <p:nvPr/>
        </p:nvSpPr>
        <p:spPr>
          <a:xfrm>
            <a:off x="237969" y="1004332"/>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Děkuji</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02" name="Title 5">
            <a:extLst>
              <a:ext uri="{C183D7F6-B498-43B3-948B-1728B52AA6E4}">
                <adec:decorative xmlns:adec="http://schemas.microsoft.com/office/drawing/2017/decorative" val="1"/>
              </a:ext>
            </a:extLst>
          </p:cNvPr>
          <p:cNvSpPr txBox="1">
            <a:spLocks/>
          </p:cNvSpPr>
          <p:nvPr/>
        </p:nvSpPr>
        <p:spPr>
          <a:xfrm>
            <a:off x="1492801" y="1004332"/>
            <a:ext cx="709571"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Tak</a:t>
            </a:r>
            <a:r>
              <a:rPr sz="2353">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endParaRPr sz="137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03" name="Title 5">
            <a:extLst>
              <a:ext uri="{C183D7F6-B498-43B3-948B-1728B52AA6E4}">
                <adec:decorative xmlns:adec="http://schemas.microsoft.com/office/drawing/2017/decorative" val="1"/>
              </a:ext>
            </a:extLst>
          </p:cNvPr>
          <p:cNvSpPr txBox="1">
            <a:spLocks/>
          </p:cNvSpPr>
          <p:nvPr/>
        </p:nvSpPr>
        <p:spPr>
          <a:xfrm>
            <a:off x="2336832" y="1004332"/>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rPr>
              <a:t>Dank u</a:t>
            </a:r>
            <a:endParaRPr sz="1175">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endParaRPr>
          </a:p>
        </p:txBody>
      </p:sp>
      <p:sp>
        <p:nvSpPr>
          <p:cNvPr id="104" name="Title 5">
            <a:extLst>
              <a:ext uri="{C183D7F6-B498-43B3-948B-1728B52AA6E4}">
                <adec:decorative xmlns:adec="http://schemas.microsoft.com/office/drawing/2017/decorative" val="1"/>
              </a:ext>
            </a:extLst>
          </p:cNvPr>
          <p:cNvSpPr txBox="1">
            <a:spLocks/>
          </p:cNvSpPr>
          <p:nvPr/>
        </p:nvSpPr>
        <p:spPr>
          <a:xfrm>
            <a:off x="3741048" y="1004332"/>
            <a:ext cx="100894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chemeClr val="accent2"/>
                    </a:gs>
                    <a:gs pos="74000">
                      <a:schemeClr val="accent2"/>
                    </a:gs>
                  </a:gsLst>
                  <a:lin ang="5400000" scaled="1"/>
                </a:gradFill>
              </a:rPr>
              <a:t>Tänan</a:t>
            </a:r>
            <a:r>
              <a:rPr sz="2353">
                <a:gradFill>
                  <a:gsLst>
                    <a:gs pos="0">
                      <a:schemeClr val="accent2"/>
                    </a:gs>
                    <a:gs pos="74000">
                      <a:schemeClr val="accent2"/>
                    </a:gs>
                  </a:gsLst>
                  <a:lin ang="5400000" scaled="1"/>
                </a:gradFill>
              </a:rPr>
              <a:t> </a:t>
            </a:r>
            <a:endParaRPr sz="1371">
              <a:gradFill>
                <a:gsLst>
                  <a:gs pos="0">
                    <a:schemeClr val="accent2"/>
                  </a:gs>
                  <a:gs pos="74000">
                    <a:schemeClr val="accent2"/>
                  </a:gs>
                </a:gsLst>
                <a:lin ang="5400000" scaled="1"/>
              </a:gradFill>
            </a:endParaRPr>
          </a:p>
        </p:txBody>
      </p:sp>
      <p:sp>
        <p:nvSpPr>
          <p:cNvPr id="105" name="Title 5">
            <a:extLst>
              <a:ext uri="{C183D7F6-B498-43B3-948B-1728B52AA6E4}">
                <adec:decorative xmlns:adec="http://schemas.microsoft.com/office/drawing/2017/decorative" val="1"/>
              </a:ext>
            </a:extLst>
          </p:cNvPr>
          <p:cNvSpPr txBox="1">
            <a:spLocks/>
          </p:cNvSpPr>
          <p:nvPr/>
        </p:nvSpPr>
        <p:spPr>
          <a:xfrm>
            <a:off x="8747963" y="181170"/>
            <a:ext cx="105892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Hvala</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06" name="Title 5">
            <a:extLst>
              <a:ext uri="{C183D7F6-B498-43B3-948B-1728B52AA6E4}">
                <adec:decorative xmlns:adec="http://schemas.microsoft.com/office/drawing/2017/decorative" val="1"/>
              </a:ext>
            </a:extLst>
          </p:cNvPr>
          <p:cNvSpPr txBox="1">
            <a:spLocks/>
          </p:cNvSpPr>
          <p:nvPr/>
        </p:nvSpPr>
        <p:spPr>
          <a:xfrm>
            <a:off x="10258898" y="181170"/>
            <a:ext cx="164334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Blagodaria</a:t>
            </a:r>
            <a:endParaRPr sz="1371">
              <a:gradFill>
                <a:gsLst>
                  <a:gs pos="0">
                    <a:srgbClr val="0072C6"/>
                  </a:gs>
                  <a:gs pos="100000">
                    <a:srgbClr val="0072C6"/>
                  </a:gs>
                </a:gsLst>
                <a:lin ang="5400000" scaled="1"/>
              </a:gradFill>
            </a:endParaRPr>
          </a:p>
        </p:txBody>
      </p:sp>
      <p:sp>
        <p:nvSpPr>
          <p:cNvPr id="107" name="Title 5">
            <a:extLst>
              <a:ext uri="{C183D7F6-B498-43B3-948B-1728B52AA6E4}">
                <adec:decorative xmlns:adec="http://schemas.microsoft.com/office/drawing/2017/decorative" val="1"/>
              </a:ext>
            </a:extLst>
          </p:cNvPr>
          <p:cNvSpPr txBox="1">
            <a:spLocks/>
          </p:cNvSpPr>
          <p:nvPr/>
        </p:nvSpPr>
        <p:spPr>
          <a:xfrm>
            <a:off x="4884448" y="1004332"/>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Kiitos</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08" name="Title 5">
            <a:extLst>
              <a:ext uri="{C183D7F6-B498-43B3-948B-1728B52AA6E4}">
                <adec:decorative xmlns:adec="http://schemas.microsoft.com/office/drawing/2017/decorative" val="1"/>
              </a:ext>
            </a:extLst>
          </p:cNvPr>
          <p:cNvSpPr txBox="1">
            <a:spLocks/>
          </p:cNvSpPr>
          <p:nvPr/>
        </p:nvSpPr>
        <p:spPr>
          <a:xfrm>
            <a:off x="6139279" y="1004332"/>
            <a:ext cx="98470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Merci </a:t>
            </a:r>
            <a:endParaRPr sz="137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09" name="Title 5">
            <a:extLst>
              <a:ext uri="{C183D7F6-B498-43B3-948B-1728B52AA6E4}">
                <adec:decorative xmlns:adec="http://schemas.microsoft.com/office/drawing/2017/decorative" val="1"/>
              </a:ext>
            </a:extLst>
          </p:cNvPr>
          <p:cNvSpPr txBox="1">
            <a:spLocks/>
          </p:cNvSpPr>
          <p:nvPr/>
        </p:nvSpPr>
        <p:spPr>
          <a:xfrm>
            <a:off x="7258450" y="1004332"/>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0072C6"/>
                    </a:gs>
                    <a:gs pos="100000">
                      <a:srgbClr val="0072C6"/>
                    </a:gs>
                  </a:gsLst>
                  <a:lin ang="5400000" scaled="1"/>
                </a:gradFill>
              </a:rPr>
              <a:t>Danke</a:t>
            </a:r>
            <a:endParaRPr sz="1175">
              <a:gradFill>
                <a:gsLst>
                  <a:gs pos="0">
                    <a:srgbClr val="0072C6"/>
                  </a:gs>
                  <a:gs pos="100000">
                    <a:srgbClr val="0072C6"/>
                  </a:gs>
                </a:gsLst>
                <a:lin ang="5400000" scaled="1"/>
              </a:gradFill>
            </a:endParaRPr>
          </a:p>
        </p:txBody>
      </p:sp>
      <p:sp>
        <p:nvSpPr>
          <p:cNvPr id="110" name="Title 5">
            <a:extLst>
              <a:ext uri="{C183D7F6-B498-43B3-948B-1728B52AA6E4}">
                <adec:decorative xmlns:adec="http://schemas.microsoft.com/office/drawing/2017/decorative" val="1"/>
              </a:ext>
            </a:extLst>
          </p:cNvPr>
          <p:cNvSpPr txBox="1">
            <a:spLocks/>
          </p:cNvSpPr>
          <p:nvPr/>
        </p:nvSpPr>
        <p:spPr>
          <a:xfrm>
            <a:off x="8662665" y="1004332"/>
            <a:ext cx="181819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el-GR" sz="2353">
                <a:gradFill>
                  <a:gsLst>
                    <a:gs pos="0">
                      <a:srgbClr val="505050"/>
                    </a:gs>
                    <a:gs pos="74000">
                      <a:srgbClr val="505050"/>
                    </a:gs>
                  </a:gsLst>
                  <a:lin ang="5400000" scaled="1"/>
                </a:gradFill>
              </a:rPr>
              <a:t>Ευχαριστώ </a:t>
            </a:r>
            <a:endParaRPr sz="1371">
              <a:gradFill>
                <a:gsLst>
                  <a:gs pos="0">
                    <a:srgbClr val="505050"/>
                  </a:gs>
                  <a:gs pos="74000">
                    <a:srgbClr val="505050"/>
                  </a:gs>
                </a:gsLst>
                <a:lin ang="5400000" scaled="1"/>
              </a:gradFill>
            </a:endParaRPr>
          </a:p>
        </p:txBody>
      </p:sp>
      <p:sp>
        <p:nvSpPr>
          <p:cNvPr id="111" name="Title 5">
            <a:extLst>
              <a:ext uri="{C183D7F6-B498-43B3-948B-1728B52AA6E4}">
                <adec:decorative xmlns:adec="http://schemas.microsoft.com/office/drawing/2017/decorative" val="1"/>
              </a:ext>
            </a:extLst>
          </p:cNvPr>
          <p:cNvSpPr txBox="1">
            <a:spLocks/>
          </p:cNvSpPr>
          <p:nvPr/>
        </p:nvSpPr>
        <p:spPr>
          <a:xfrm>
            <a:off x="328527" y="1712346"/>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chemeClr val="accent2"/>
                    </a:gs>
                    <a:gs pos="74000">
                      <a:schemeClr val="accent2"/>
                    </a:gs>
                  </a:gsLst>
                  <a:lin ang="5400000" scaled="1"/>
                </a:gradFill>
              </a:rPr>
              <a:t>Mahalo  </a:t>
            </a:r>
            <a:endParaRPr sz="1175">
              <a:gradFill>
                <a:gsLst>
                  <a:gs pos="0">
                    <a:schemeClr val="accent2"/>
                  </a:gs>
                  <a:gs pos="74000">
                    <a:schemeClr val="accent2"/>
                  </a:gs>
                </a:gsLst>
                <a:lin ang="5400000" scaled="1"/>
              </a:gradFill>
            </a:endParaRPr>
          </a:p>
        </p:txBody>
      </p:sp>
      <p:sp>
        <p:nvSpPr>
          <p:cNvPr id="112" name="Title 5">
            <a:extLst>
              <a:ext uri="{C183D7F6-B498-43B3-948B-1728B52AA6E4}">
                <adec:decorative xmlns:adec="http://schemas.microsoft.com/office/drawing/2017/decorative" val="1"/>
              </a:ext>
            </a:extLst>
          </p:cNvPr>
          <p:cNvSpPr txBox="1">
            <a:spLocks/>
          </p:cNvSpPr>
          <p:nvPr/>
        </p:nvSpPr>
        <p:spPr>
          <a:xfrm>
            <a:off x="1514497" y="1712346"/>
            <a:ext cx="97099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he-IL" sz="2353">
                <a:gradFill>
                  <a:gsLst>
                    <a:gs pos="0">
                      <a:srgbClr val="505050"/>
                    </a:gs>
                    <a:gs pos="74000">
                      <a:srgbClr val="505050"/>
                    </a:gs>
                  </a:gsLst>
                  <a:lin ang="5400000" scaled="1"/>
                </a:gradFill>
              </a:rPr>
              <a:t>.תודה </a:t>
            </a:r>
            <a:endParaRPr sz="1371">
              <a:gradFill>
                <a:gsLst>
                  <a:gs pos="0">
                    <a:srgbClr val="505050"/>
                  </a:gs>
                  <a:gs pos="74000">
                    <a:srgbClr val="505050"/>
                  </a:gs>
                </a:gsLst>
                <a:lin ang="5400000" scaled="1"/>
              </a:gradFill>
            </a:endParaRPr>
          </a:p>
        </p:txBody>
      </p:sp>
      <p:sp>
        <p:nvSpPr>
          <p:cNvPr id="113" name="Title 5">
            <a:extLst>
              <a:ext uri="{C183D7F6-B498-43B3-948B-1728B52AA6E4}">
                <adec:decorative xmlns:adec="http://schemas.microsoft.com/office/drawing/2017/decorative" val="1"/>
              </a:ext>
            </a:extLst>
          </p:cNvPr>
          <p:cNvSpPr txBox="1">
            <a:spLocks/>
          </p:cNvSpPr>
          <p:nvPr/>
        </p:nvSpPr>
        <p:spPr>
          <a:xfrm>
            <a:off x="2551087" y="1712346"/>
            <a:ext cx="172853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Dhanyavād</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14" name="Title 5">
            <a:extLst>
              <a:ext uri="{C183D7F6-B498-43B3-948B-1728B52AA6E4}">
                <adec:decorative xmlns:adec="http://schemas.microsoft.com/office/drawing/2017/decorative" val="1"/>
              </a:ext>
            </a:extLst>
          </p:cNvPr>
          <p:cNvSpPr txBox="1">
            <a:spLocks/>
          </p:cNvSpPr>
          <p:nvPr/>
        </p:nvSpPr>
        <p:spPr>
          <a:xfrm>
            <a:off x="4345225" y="1712346"/>
            <a:ext cx="158944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Köszönöm</a:t>
            </a:r>
            <a:r>
              <a:rPr sz="2353">
                <a:gradFill>
                  <a:gsLst>
                    <a:gs pos="0">
                      <a:srgbClr val="0072C6"/>
                    </a:gs>
                    <a:gs pos="100000">
                      <a:srgbClr val="0072C6"/>
                    </a:gs>
                  </a:gsLst>
                  <a:lin ang="5400000" scaled="1"/>
                </a:gradFill>
              </a:rPr>
              <a:t>  </a:t>
            </a:r>
            <a:endParaRPr sz="1371">
              <a:gradFill>
                <a:gsLst>
                  <a:gs pos="0">
                    <a:srgbClr val="0072C6"/>
                  </a:gs>
                  <a:gs pos="100000">
                    <a:srgbClr val="0072C6"/>
                  </a:gs>
                </a:gsLst>
                <a:lin ang="5400000" scaled="1"/>
              </a:gradFill>
            </a:endParaRPr>
          </a:p>
        </p:txBody>
      </p:sp>
      <p:sp>
        <p:nvSpPr>
          <p:cNvPr id="115" name="Title 5">
            <a:extLst>
              <a:ext uri="{C183D7F6-B498-43B3-948B-1728B52AA6E4}">
                <adec:decorative xmlns:adec="http://schemas.microsoft.com/office/drawing/2017/decorative" val="1"/>
              </a:ext>
            </a:extLst>
          </p:cNvPr>
          <p:cNvSpPr txBox="1">
            <a:spLocks/>
          </p:cNvSpPr>
          <p:nvPr/>
        </p:nvSpPr>
        <p:spPr>
          <a:xfrm>
            <a:off x="6000267" y="1712346"/>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light" panose="020B0402040204020203" pitchFamily="34" charset="0"/>
                <a:cs typeface="Segoe UI Semilight" panose="020B0402040204020203" pitchFamily="34" charset="0"/>
              </a:rPr>
              <a:t>Takk</a:t>
            </a:r>
            <a:r>
              <a:rPr sz="1961">
                <a:gradFill>
                  <a:gsLst>
                    <a:gs pos="0">
                      <a:srgbClr val="505050"/>
                    </a:gs>
                    <a:gs pos="74000">
                      <a:srgbClr val="505050"/>
                    </a:gs>
                  </a:gsLst>
                  <a:lin ang="5400000" scaled="1"/>
                </a:gradFill>
                <a:latin typeface="Segoe UI Semilight" panose="020B0402040204020203" pitchFamily="34" charset="0"/>
                <a:cs typeface="Segoe UI Semilight" panose="020B0402040204020203" pitchFamily="34" charset="0"/>
              </a:rPr>
              <a:t> </a:t>
            </a:r>
            <a:endParaRPr sz="1175">
              <a:gradFill>
                <a:gsLst>
                  <a:gs pos="0">
                    <a:srgbClr val="505050"/>
                  </a:gs>
                  <a:gs pos="74000">
                    <a:srgbClr val="505050"/>
                  </a:gs>
                </a:gsLst>
                <a:lin ang="5400000" scaled="1"/>
              </a:gradFill>
              <a:latin typeface="Segoe UI Semilight" panose="020B0402040204020203" pitchFamily="34" charset="0"/>
              <a:cs typeface="Segoe UI Semilight" panose="020B0402040204020203" pitchFamily="34" charset="0"/>
            </a:endParaRPr>
          </a:p>
        </p:txBody>
      </p:sp>
      <p:sp>
        <p:nvSpPr>
          <p:cNvPr id="116" name="Title 5">
            <a:extLst>
              <a:ext uri="{C183D7F6-B498-43B3-948B-1728B52AA6E4}">
                <adec:decorative xmlns:adec="http://schemas.microsoft.com/office/drawing/2017/decorative" val="1"/>
              </a:ext>
            </a:extLst>
          </p:cNvPr>
          <p:cNvSpPr txBox="1">
            <a:spLocks/>
          </p:cNvSpPr>
          <p:nvPr/>
        </p:nvSpPr>
        <p:spPr>
          <a:xfrm>
            <a:off x="7186238" y="1712346"/>
            <a:ext cx="1893661"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chemeClr val="accent2"/>
                    </a:gs>
                    <a:gs pos="74000">
                      <a:schemeClr val="accent2"/>
                    </a:gs>
                  </a:gsLst>
                  <a:lin ang="5400000" scaled="1"/>
                </a:gradFill>
              </a:rPr>
              <a:t>Terima</a:t>
            </a:r>
            <a:r>
              <a:rPr sz="2353">
                <a:gradFill>
                  <a:gsLst>
                    <a:gs pos="0">
                      <a:schemeClr val="accent2"/>
                    </a:gs>
                    <a:gs pos="74000">
                      <a:schemeClr val="accent2"/>
                    </a:gs>
                  </a:gsLst>
                  <a:lin ang="5400000" scaled="1"/>
                </a:gradFill>
              </a:rPr>
              <a:t> </a:t>
            </a:r>
            <a:r>
              <a:rPr sz="2353" err="1">
                <a:gradFill>
                  <a:gsLst>
                    <a:gs pos="0">
                      <a:schemeClr val="accent2"/>
                    </a:gs>
                    <a:gs pos="74000">
                      <a:schemeClr val="accent2"/>
                    </a:gs>
                  </a:gsLst>
                  <a:lin ang="5400000" scaled="1"/>
                </a:gradFill>
              </a:rPr>
              <a:t>kasih</a:t>
            </a:r>
            <a:endParaRPr sz="1371">
              <a:gradFill>
                <a:gsLst>
                  <a:gs pos="0">
                    <a:schemeClr val="accent2"/>
                  </a:gs>
                  <a:gs pos="74000">
                    <a:schemeClr val="accent2"/>
                  </a:gs>
                </a:gsLst>
                <a:lin ang="5400000" scaled="1"/>
              </a:gradFill>
            </a:endParaRPr>
          </a:p>
        </p:txBody>
      </p:sp>
      <p:sp>
        <p:nvSpPr>
          <p:cNvPr id="117" name="Title 5">
            <a:extLst>
              <a:ext uri="{C183D7F6-B498-43B3-948B-1728B52AA6E4}">
                <adec:decorative xmlns:adec="http://schemas.microsoft.com/office/drawing/2017/decorative" val="1"/>
              </a:ext>
            </a:extLst>
          </p:cNvPr>
          <p:cNvSpPr txBox="1">
            <a:spLocks/>
          </p:cNvSpPr>
          <p:nvPr/>
        </p:nvSpPr>
        <p:spPr>
          <a:xfrm>
            <a:off x="9145499" y="1712346"/>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rPr>
              <a:t>Grazie </a:t>
            </a:r>
            <a:endParaRPr sz="1175">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endParaRPr>
          </a:p>
        </p:txBody>
      </p:sp>
      <p:sp>
        <p:nvSpPr>
          <p:cNvPr id="128" name="Title 5">
            <a:extLst>
              <a:ext uri="{C183D7F6-B498-43B3-948B-1728B52AA6E4}">
                <adec:decorative xmlns:adec="http://schemas.microsoft.com/office/drawing/2017/decorative" val="1"/>
              </a:ext>
            </a:extLst>
          </p:cNvPr>
          <p:cNvSpPr txBox="1">
            <a:spLocks/>
          </p:cNvSpPr>
          <p:nvPr/>
        </p:nvSpPr>
        <p:spPr>
          <a:xfrm>
            <a:off x="270067" y="4287952"/>
            <a:ext cx="179395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ko-KR" altLang="en-US" sz="1961">
                <a:gradFill>
                  <a:gsLst>
                    <a:gs pos="0">
                      <a:schemeClr val="accent2"/>
                    </a:gs>
                    <a:gs pos="74000">
                      <a:schemeClr val="accent2"/>
                    </a:gs>
                  </a:gsLst>
                  <a:lin ang="5400000" scaled="1"/>
                </a:gradFill>
                <a:latin typeface="Segoe UI Semibold" panose="020B0702040204020203" pitchFamily="34" charset="0"/>
                <a:cs typeface="Segoe UI Semibold" panose="020B0702040204020203" pitchFamily="34" charset="0"/>
              </a:rPr>
              <a:t>감사합니다</a:t>
            </a:r>
            <a:endParaRPr sz="1175">
              <a:gradFill>
                <a:gsLst>
                  <a:gs pos="0">
                    <a:schemeClr val="accent2"/>
                  </a:gs>
                  <a:gs pos="74000">
                    <a:schemeClr val="accent2"/>
                  </a:gs>
                </a:gsLst>
                <a:lin ang="5400000" scaled="1"/>
              </a:gradFill>
              <a:latin typeface="Segoe UI Semibold" panose="020B0702040204020203" pitchFamily="34" charset="0"/>
              <a:cs typeface="Segoe UI Semibold" panose="020B0702040204020203" pitchFamily="34" charset="0"/>
            </a:endParaRPr>
          </a:p>
        </p:txBody>
      </p:sp>
      <p:sp>
        <p:nvSpPr>
          <p:cNvPr id="129" name="Title 5">
            <a:extLst>
              <a:ext uri="{C183D7F6-B498-43B3-948B-1728B52AA6E4}">
                <adec:decorative xmlns:adec="http://schemas.microsoft.com/office/drawing/2017/decorative" val="1"/>
              </a:ext>
            </a:extLst>
          </p:cNvPr>
          <p:cNvSpPr txBox="1">
            <a:spLocks/>
          </p:cNvSpPr>
          <p:nvPr/>
        </p:nvSpPr>
        <p:spPr>
          <a:xfrm>
            <a:off x="2196148" y="4287952"/>
            <a:ext cx="1387886"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Paldies</a:t>
            </a:r>
            <a:r>
              <a:rPr sz="2353">
                <a:gradFill>
                  <a:gsLst>
                    <a:gs pos="0">
                      <a:srgbClr val="0072C6"/>
                    </a:gs>
                    <a:gs pos="100000">
                      <a:srgbClr val="0072C6"/>
                    </a:gs>
                  </a:gsLst>
                  <a:lin ang="5400000" scaled="1"/>
                </a:gradFill>
              </a:rPr>
              <a:t> </a:t>
            </a:r>
            <a:endParaRPr sz="1371">
              <a:gradFill>
                <a:gsLst>
                  <a:gs pos="0">
                    <a:srgbClr val="0072C6"/>
                  </a:gs>
                  <a:gs pos="100000">
                    <a:srgbClr val="0072C6"/>
                  </a:gs>
                </a:gsLst>
                <a:lin ang="5400000" scaled="1"/>
              </a:gradFill>
            </a:endParaRPr>
          </a:p>
        </p:txBody>
      </p:sp>
      <p:sp>
        <p:nvSpPr>
          <p:cNvPr id="154" name="Title 5">
            <a:extLst>
              <a:ext uri="{C183D7F6-B498-43B3-948B-1728B52AA6E4}">
                <adec:decorative xmlns:adec="http://schemas.microsoft.com/office/drawing/2017/decorative" val="1"/>
              </a:ext>
            </a:extLst>
          </p:cNvPr>
          <p:cNvSpPr txBox="1">
            <a:spLocks/>
          </p:cNvSpPr>
          <p:nvPr/>
        </p:nvSpPr>
        <p:spPr>
          <a:xfrm>
            <a:off x="3716153" y="4287952"/>
            <a:ext cx="1619585"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Choukrane</a:t>
            </a:r>
            <a:endParaRPr sz="1175">
              <a:gradFill>
                <a:gsLst>
                  <a:gs pos="0">
                    <a:srgbClr val="505050"/>
                  </a:gs>
                  <a:gs pos="74000">
                    <a:srgbClr val="505050"/>
                  </a:gs>
                </a:gsLst>
                <a:lin ang="5400000" scaled="1"/>
              </a:gradFill>
            </a:endParaRPr>
          </a:p>
        </p:txBody>
      </p:sp>
      <p:sp>
        <p:nvSpPr>
          <p:cNvPr id="155" name="Title 5">
            <a:extLst>
              <a:ext uri="{C183D7F6-B498-43B3-948B-1728B52AA6E4}">
                <adec:decorative xmlns:adec="http://schemas.microsoft.com/office/drawing/2017/decorative" val="1"/>
              </a:ext>
            </a:extLst>
          </p:cNvPr>
          <p:cNvSpPr txBox="1">
            <a:spLocks/>
          </p:cNvSpPr>
          <p:nvPr/>
        </p:nvSpPr>
        <p:spPr>
          <a:xfrm>
            <a:off x="5467858" y="4287952"/>
            <a:ext cx="90667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Ačiū</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57" name="Title 5">
            <a:extLst>
              <a:ext uri="{C183D7F6-B498-43B3-948B-1728B52AA6E4}">
                <adec:decorative xmlns:adec="http://schemas.microsoft.com/office/drawing/2017/decorative" val="1"/>
              </a:ext>
            </a:extLst>
          </p:cNvPr>
          <p:cNvSpPr txBox="1">
            <a:spLocks/>
          </p:cNvSpPr>
          <p:nvPr/>
        </p:nvSpPr>
        <p:spPr>
          <a:xfrm>
            <a:off x="1488607" y="5111114"/>
            <a:ext cx="1827971"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1961">
                <a:gradFill>
                  <a:gsLst>
                    <a:gs pos="0">
                      <a:srgbClr val="505050"/>
                    </a:gs>
                    <a:gs pos="74000">
                      <a:srgbClr val="505050"/>
                    </a:gs>
                  </a:gsLst>
                  <a:lin ang="5400000" scaled="1"/>
                </a:gradFill>
              </a:rPr>
              <a:t>Баярлалаа </a:t>
            </a:r>
            <a:endParaRPr sz="1175">
              <a:gradFill>
                <a:gsLst>
                  <a:gs pos="0">
                    <a:srgbClr val="505050"/>
                  </a:gs>
                  <a:gs pos="74000">
                    <a:srgbClr val="505050"/>
                  </a:gs>
                </a:gsLst>
                <a:lin ang="5400000" scaled="1"/>
              </a:gradFill>
            </a:endParaRPr>
          </a:p>
        </p:txBody>
      </p:sp>
      <p:sp>
        <p:nvSpPr>
          <p:cNvPr id="158" name="Title 5">
            <a:extLst>
              <a:ext uri="{C183D7F6-B498-43B3-948B-1728B52AA6E4}">
                <adec:decorative xmlns:adec="http://schemas.microsoft.com/office/drawing/2017/decorative" val="1"/>
              </a:ext>
            </a:extLst>
          </p:cNvPr>
          <p:cNvSpPr txBox="1">
            <a:spLocks/>
          </p:cNvSpPr>
          <p:nvPr/>
        </p:nvSpPr>
        <p:spPr>
          <a:xfrm>
            <a:off x="3414746" y="5111114"/>
            <a:ext cx="1413615"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Dziękuję</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59" name="Title 5">
            <a:extLst>
              <a:ext uri="{C183D7F6-B498-43B3-948B-1728B52AA6E4}">
                <adec:decorative xmlns:adec="http://schemas.microsoft.com/office/drawing/2017/decorative" val="1"/>
              </a:ext>
            </a:extLst>
          </p:cNvPr>
          <p:cNvSpPr txBox="1">
            <a:spLocks/>
          </p:cNvSpPr>
          <p:nvPr/>
        </p:nvSpPr>
        <p:spPr>
          <a:xfrm>
            <a:off x="4782668" y="5111114"/>
            <a:ext cx="1576555"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rPr>
              <a:t>Obrigado  </a:t>
            </a:r>
            <a:endParaRPr sz="1175">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endParaRPr>
          </a:p>
        </p:txBody>
      </p:sp>
      <p:sp>
        <p:nvSpPr>
          <p:cNvPr id="160" name="Title 5">
            <a:extLst>
              <a:ext uri="{C183D7F6-B498-43B3-948B-1728B52AA6E4}">
                <adec:decorative xmlns:adec="http://schemas.microsoft.com/office/drawing/2017/decorative" val="1"/>
              </a:ext>
            </a:extLst>
          </p:cNvPr>
          <p:cNvSpPr txBox="1">
            <a:spLocks/>
          </p:cNvSpPr>
          <p:nvPr/>
        </p:nvSpPr>
        <p:spPr>
          <a:xfrm>
            <a:off x="6506652" y="4287952"/>
            <a:ext cx="173114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Благодарам</a:t>
            </a:r>
            <a:r>
              <a:rPr lang="az-Cyrl-AZ" sz="1961">
                <a:gradFill>
                  <a:gsLst>
                    <a:gs pos="0">
                      <a:srgbClr val="505050"/>
                    </a:gs>
                    <a:gs pos="74000">
                      <a:srgbClr val="505050"/>
                    </a:gs>
                  </a:gsLst>
                  <a:lin ang="5400000" scaled="1"/>
                </a:gradFill>
              </a:rPr>
              <a:t> </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62" name="Title 5">
            <a:extLst>
              <a:ext uri="{C183D7F6-B498-43B3-948B-1728B52AA6E4}">
                <adec:decorative xmlns:adec="http://schemas.microsoft.com/office/drawing/2017/decorative" val="1"/>
              </a:ext>
            </a:extLst>
          </p:cNvPr>
          <p:cNvSpPr txBox="1">
            <a:spLocks/>
          </p:cNvSpPr>
          <p:nvPr/>
        </p:nvSpPr>
        <p:spPr>
          <a:xfrm>
            <a:off x="6457391" y="5111114"/>
            <a:ext cx="179079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Mulţumesc</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64" name="Title 5">
            <a:extLst>
              <a:ext uri="{C183D7F6-B498-43B3-948B-1728B52AA6E4}">
                <adec:decorative xmlns:adec="http://schemas.microsoft.com/office/drawing/2017/decorative" val="1"/>
              </a:ext>
            </a:extLst>
          </p:cNvPr>
          <p:cNvSpPr txBox="1">
            <a:spLocks/>
          </p:cNvSpPr>
          <p:nvPr/>
        </p:nvSpPr>
        <p:spPr>
          <a:xfrm>
            <a:off x="8346358" y="5111114"/>
            <a:ext cx="163952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1961">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rPr>
              <a:t>Спасибо</a:t>
            </a:r>
            <a:r>
              <a:rPr lang="az-Cyrl-AZ" sz="1961">
                <a:gradFill>
                  <a:gsLst>
                    <a:gs pos="0">
                      <a:srgbClr val="0072C6"/>
                    </a:gs>
                    <a:gs pos="100000">
                      <a:srgbClr val="0072C6"/>
                    </a:gs>
                  </a:gsLst>
                  <a:lin ang="5400000" scaled="1"/>
                </a:gradFill>
              </a:rPr>
              <a:t> </a:t>
            </a:r>
            <a:endParaRPr sz="1175">
              <a:gradFill>
                <a:gsLst>
                  <a:gs pos="0">
                    <a:srgbClr val="0072C6"/>
                  </a:gs>
                  <a:gs pos="100000">
                    <a:srgbClr val="0072C6"/>
                  </a:gs>
                </a:gsLst>
                <a:lin ang="5400000" scaled="1"/>
              </a:gradFill>
            </a:endParaRPr>
          </a:p>
        </p:txBody>
      </p:sp>
      <p:sp>
        <p:nvSpPr>
          <p:cNvPr id="165" name="Title 5">
            <a:extLst>
              <a:ext uri="{C183D7F6-B498-43B3-948B-1728B52AA6E4}">
                <adec:decorative xmlns:adec="http://schemas.microsoft.com/office/drawing/2017/decorative" val="1"/>
              </a:ext>
            </a:extLst>
          </p:cNvPr>
          <p:cNvSpPr txBox="1">
            <a:spLocks/>
          </p:cNvSpPr>
          <p:nvPr/>
        </p:nvSpPr>
        <p:spPr>
          <a:xfrm>
            <a:off x="9183300" y="5819128"/>
            <a:ext cx="128153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chemeClr val="accent2"/>
                    </a:gs>
                    <a:gs pos="74000">
                      <a:schemeClr val="accent2"/>
                    </a:gs>
                  </a:gsLst>
                  <a:lin ang="5400000" scaled="1"/>
                </a:gradFill>
              </a:rPr>
              <a:t>X</a:t>
            </a:r>
            <a:r>
              <a:rPr lang="az-Cyrl-AZ" sz="1961">
                <a:gradFill>
                  <a:gsLst>
                    <a:gs pos="0">
                      <a:schemeClr val="accent2"/>
                    </a:gs>
                    <a:gs pos="74000">
                      <a:schemeClr val="accent2"/>
                    </a:gs>
                  </a:gsLst>
                  <a:lin ang="5400000" scaled="1"/>
                </a:gradFill>
              </a:rPr>
              <a:t>вала </a:t>
            </a:r>
            <a:r>
              <a:rPr lang="el-GR" sz="1961">
                <a:gradFill>
                  <a:gsLst>
                    <a:gs pos="0">
                      <a:schemeClr val="accent2"/>
                    </a:gs>
                    <a:gs pos="74000">
                      <a:schemeClr val="accent2"/>
                    </a:gs>
                  </a:gsLst>
                  <a:lin ang="5400000" scaled="1"/>
                </a:gradFill>
              </a:rPr>
              <a:t> </a:t>
            </a:r>
            <a:endParaRPr sz="1175">
              <a:gradFill>
                <a:gsLst>
                  <a:gs pos="0">
                    <a:schemeClr val="accent2"/>
                  </a:gs>
                  <a:gs pos="74000">
                    <a:schemeClr val="accent2"/>
                  </a:gs>
                </a:gsLst>
                <a:lin ang="5400000" scaled="1"/>
              </a:gradFill>
            </a:endParaRPr>
          </a:p>
        </p:txBody>
      </p:sp>
      <p:sp>
        <p:nvSpPr>
          <p:cNvPr id="166" name="Title 5">
            <a:extLst>
              <a:ext uri="{C183D7F6-B498-43B3-948B-1728B52AA6E4}">
                <adec:decorative xmlns:adec="http://schemas.microsoft.com/office/drawing/2017/decorative" val="1"/>
              </a:ext>
            </a:extLst>
          </p:cNvPr>
          <p:cNvSpPr txBox="1">
            <a:spLocks/>
          </p:cNvSpPr>
          <p:nvPr/>
        </p:nvSpPr>
        <p:spPr>
          <a:xfrm>
            <a:off x="270069" y="5819128"/>
            <a:ext cx="134444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Ďakujem</a:t>
            </a:r>
            <a:r>
              <a:rPr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endParaRPr sz="1175">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68" name="Title 5">
            <a:extLst>
              <a:ext uri="{C183D7F6-B498-43B3-948B-1728B52AA6E4}">
                <adec:decorative xmlns:adec="http://schemas.microsoft.com/office/drawing/2017/decorative" val="1"/>
              </a:ext>
            </a:extLst>
          </p:cNvPr>
          <p:cNvSpPr txBox="1">
            <a:spLocks/>
          </p:cNvSpPr>
          <p:nvPr/>
        </p:nvSpPr>
        <p:spPr>
          <a:xfrm>
            <a:off x="1685527" y="5819128"/>
            <a:ext cx="81654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a:gradFill>
                  <a:gsLst>
                    <a:gs pos="0">
                      <a:schemeClr val="accent2"/>
                    </a:gs>
                    <a:gs pos="74000">
                      <a:schemeClr val="accent2"/>
                    </a:gs>
                  </a:gsLst>
                  <a:lin ang="5400000" scaled="1"/>
                </a:gradFill>
                <a:latin typeface="Segoe UI Semilight" panose="020B0402040204020203" pitchFamily="34" charset="0"/>
                <a:cs typeface="Segoe UI Semilight" panose="020B0402040204020203" pitchFamily="34" charset="0"/>
              </a:rPr>
              <a:t>Tack </a:t>
            </a:r>
            <a:endParaRPr sz="1371">
              <a:gradFill>
                <a:gsLst>
                  <a:gs pos="0">
                    <a:schemeClr val="accent2"/>
                  </a:gs>
                  <a:gs pos="74000">
                    <a:schemeClr val="accent2"/>
                  </a:gs>
                </a:gsLst>
                <a:lin ang="5400000" scaled="1"/>
              </a:gradFill>
              <a:latin typeface="Segoe UI Semilight" panose="020B0402040204020203" pitchFamily="34" charset="0"/>
              <a:cs typeface="Segoe UI Semilight" panose="020B0402040204020203" pitchFamily="34" charset="0"/>
            </a:endParaRPr>
          </a:p>
        </p:txBody>
      </p:sp>
      <p:sp>
        <p:nvSpPr>
          <p:cNvPr id="169" name="Title 5">
            <a:extLst>
              <a:ext uri="{C183D7F6-B498-43B3-948B-1728B52AA6E4}">
                <adec:decorative xmlns:adec="http://schemas.microsoft.com/office/drawing/2017/decorative" val="1"/>
              </a:ext>
            </a:extLst>
          </p:cNvPr>
          <p:cNvSpPr txBox="1">
            <a:spLocks/>
          </p:cNvSpPr>
          <p:nvPr/>
        </p:nvSpPr>
        <p:spPr>
          <a:xfrm>
            <a:off x="2573089" y="5819128"/>
            <a:ext cx="106525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Nandri</a:t>
            </a:r>
            <a:endParaRPr sz="1175">
              <a:gradFill>
                <a:gsLst>
                  <a:gs pos="0">
                    <a:srgbClr val="505050"/>
                  </a:gs>
                  <a:gs pos="74000">
                    <a:srgbClr val="505050"/>
                  </a:gs>
                </a:gsLst>
                <a:lin ang="5400000" scaled="1"/>
              </a:gradFill>
            </a:endParaRPr>
          </a:p>
        </p:txBody>
      </p:sp>
      <p:sp>
        <p:nvSpPr>
          <p:cNvPr id="170" name="Title 5">
            <a:extLst>
              <a:ext uri="{C183D7F6-B498-43B3-948B-1728B52AA6E4}">
                <adec:decorative xmlns:adec="http://schemas.microsoft.com/office/drawing/2017/decorative" val="1"/>
              </a:ext>
            </a:extLst>
          </p:cNvPr>
          <p:cNvSpPr txBox="1">
            <a:spLocks/>
          </p:cNvSpPr>
          <p:nvPr/>
        </p:nvSpPr>
        <p:spPr>
          <a:xfrm>
            <a:off x="3709355" y="5819128"/>
            <a:ext cx="1654427"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a:gradFill>
                  <a:gsLst>
                    <a:gs pos="0">
                      <a:srgbClr val="0072C6"/>
                    </a:gs>
                    <a:gs pos="100000">
                      <a:srgbClr val="0072C6"/>
                    </a:gs>
                  </a:gsLst>
                  <a:lin ang="5400000" scaled="1"/>
                </a:gradFill>
              </a:rPr>
              <a:t>Kop </a:t>
            </a:r>
            <a:r>
              <a:rPr sz="2353" err="1">
                <a:gradFill>
                  <a:gsLst>
                    <a:gs pos="0">
                      <a:srgbClr val="0072C6"/>
                    </a:gs>
                    <a:gs pos="100000">
                      <a:srgbClr val="0072C6"/>
                    </a:gs>
                  </a:gsLst>
                  <a:lin ang="5400000" scaled="1"/>
                </a:gradFill>
              </a:rPr>
              <a:t>khun</a:t>
            </a:r>
            <a:endParaRPr sz="1371">
              <a:gradFill>
                <a:gsLst>
                  <a:gs pos="0">
                    <a:srgbClr val="0072C6"/>
                  </a:gs>
                  <a:gs pos="100000">
                    <a:srgbClr val="0072C6"/>
                  </a:gs>
                </a:gsLst>
                <a:lin ang="5400000" scaled="1"/>
              </a:gradFill>
            </a:endParaRPr>
          </a:p>
        </p:txBody>
      </p:sp>
      <p:sp>
        <p:nvSpPr>
          <p:cNvPr id="171" name="Title 5">
            <a:extLst>
              <a:ext uri="{C183D7F6-B498-43B3-948B-1728B52AA6E4}">
                <adec:decorative xmlns:adec="http://schemas.microsoft.com/office/drawing/2017/decorative" val="1"/>
              </a:ext>
            </a:extLst>
          </p:cNvPr>
          <p:cNvSpPr txBox="1">
            <a:spLocks/>
          </p:cNvSpPr>
          <p:nvPr/>
        </p:nvSpPr>
        <p:spPr>
          <a:xfrm>
            <a:off x="5434797" y="5819128"/>
            <a:ext cx="233672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Teşekkür</a:t>
            </a:r>
            <a:r>
              <a:rPr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ederim</a:t>
            </a:r>
            <a:r>
              <a:rPr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endParaRPr sz="1175">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72" name="Title 5">
            <a:extLst>
              <a:ext uri="{C183D7F6-B498-43B3-948B-1728B52AA6E4}">
                <adec:decorative xmlns:adec="http://schemas.microsoft.com/office/drawing/2017/decorative" val="1"/>
              </a:ext>
            </a:extLst>
          </p:cNvPr>
          <p:cNvSpPr txBox="1">
            <a:spLocks/>
          </p:cNvSpPr>
          <p:nvPr/>
        </p:nvSpPr>
        <p:spPr>
          <a:xfrm>
            <a:off x="7842534" y="5819128"/>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2353">
                <a:gradFill>
                  <a:gsLst>
                    <a:gs pos="0">
                      <a:srgbClr val="505050"/>
                    </a:gs>
                    <a:gs pos="74000">
                      <a:srgbClr val="505050"/>
                    </a:gs>
                  </a:gsLst>
                  <a:lin ang="5400000" scaled="1"/>
                </a:gradFill>
              </a:rPr>
              <a:t>Дякую </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73" name="Title 5">
            <a:extLst>
              <a:ext uri="{C183D7F6-B498-43B3-948B-1728B52AA6E4}">
                <adec:decorative xmlns:adec="http://schemas.microsoft.com/office/drawing/2017/decorative" val="1"/>
              </a:ext>
            </a:extLst>
          </p:cNvPr>
          <p:cNvSpPr txBox="1">
            <a:spLocks/>
          </p:cNvSpPr>
          <p:nvPr/>
        </p:nvSpPr>
        <p:spPr>
          <a:xfrm>
            <a:off x="10535855" y="5819129"/>
            <a:ext cx="1366386"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Diolch</a:t>
            </a:r>
            <a:r>
              <a:rPr sz="2353">
                <a:gradFill>
                  <a:gsLst>
                    <a:gs pos="0">
                      <a:srgbClr val="0072C6"/>
                    </a:gs>
                    <a:gs pos="100000">
                      <a:srgbClr val="0072C6"/>
                    </a:gs>
                  </a:gsLst>
                  <a:lin ang="5400000" scaled="1"/>
                </a:gradFill>
              </a:rPr>
              <a:t> </a:t>
            </a:r>
            <a:r>
              <a:rPr lang="el-GR" sz="2353">
                <a:gradFill>
                  <a:gsLst>
                    <a:gs pos="0">
                      <a:srgbClr val="0072C6"/>
                    </a:gs>
                    <a:gs pos="100000">
                      <a:srgbClr val="0072C6"/>
                    </a:gs>
                  </a:gsLst>
                  <a:lin ang="5400000" scaled="1"/>
                </a:gradFill>
              </a:rPr>
              <a:t> </a:t>
            </a:r>
            <a:endParaRPr sz="1371">
              <a:gradFill>
                <a:gsLst>
                  <a:gs pos="0">
                    <a:srgbClr val="0072C6"/>
                  </a:gs>
                  <a:gs pos="100000">
                    <a:srgbClr val="0072C6"/>
                  </a:gs>
                </a:gsLst>
                <a:lin ang="5400000" scaled="1"/>
              </a:gradFill>
            </a:endParaRPr>
          </a:p>
        </p:txBody>
      </p:sp>
      <p:sp>
        <p:nvSpPr>
          <p:cNvPr id="174" name="Title 5">
            <a:extLst>
              <a:ext uri="{C183D7F6-B498-43B3-948B-1728B52AA6E4}">
                <adec:decorative xmlns:adec="http://schemas.microsoft.com/office/drawing/2017/decorative" val="1"/>
              </a:ext>
            </a:extLst>
          </p:cNvPr>
          <p:cNvSpPr txBox="1">
            <a:spLocks/>
          </p:cNvSpPr>
          <p:nvPr/>
        </p:nvSpPr>
        <p:spPr>
          <a:xfrm>
            <a:off x="10464837" y="1703927"/>
            <a:ext cx="138340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Grazzi</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75" name="Title 5">
            <a:extLst>
              <a:ext uri="{C183D7F6-B498-43B3-948B-1728B52AA6E4}">
                <adec:decorative xmlns:adec="http://schemas.microsoft.com/office/drawing/2017/decorative" val="1"/>
              </a:ext>
            </a:extLst>
          </p:cNvPr>
          <p:cNvSpPr txBox="1">
            <a:spLocks/>
          </p:cNvSpPr>
          <p:nvPr/>
        </p:nvSpPr>
        <p:spPr>
          <a:xfrm>
            <a:off x="10615320" y="1004332"/>
            <a:ext cx="128692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chemeClr val="accent2"/>
                    </a:gs>
                    <a:gs pos="74000">
                      <a:schemeClr val="accent2"/>
                    </a:gs>
                  </a:gsLst>
                  <a:lin ang="5400000" scaled="1"/>
                </a:gradFill>
              </a:rPr>
              <a:t>A dank</a:t>
            </a:r>
            <a:endParaRPr sz="1175">
              <a:gradFill>
                <a:gsLst>
                  <a:gs pos="0">
                    <a:schemeClr val="accent2"/>
                  </a:gs>
                  <a:gs pos="74000">
                    <a:schemeClr val="accent2"/>
                  </a:gs>
                </a:gsLst>
                <a:lin ang="5400000" scaled="1"/>
              </a:gradFill>
            </a:endParaRPr>
          </a:p>
        </p:txBody>
      </p:sp>
      <p:sp>
        <p:nvSpPr>
          <p:cNvPr id="176" name="Title 5">
            <a:extLst>
              <a:ext uri="{C183D7F6-B498-43B3-948B-1728B52AA6E4}">
                <adec:decorative xmlns:adec="http://schemas.microsoft.com/office/drawing/2017/decorative" val="1"/>
              </a:ext>
            </a:extLst>
          </p:cNvPr>
          <p:cNvSpPr txBox="1">
            <a:spLocks/>
          </p:cNvSpPr>
          <p:nvPr/>
        </p:nvSpPr>
        <p:spPr>
          <a:xfrm>
            <a:off x="10084048" y="5111114"/>
            <a:ext cx="181819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Ngiyabonga</a:t>
            </a:r>
            <a:endParaRPr sz="1371">
              <a:gradFill>
                <a:gsLst>
                  <a:gs pos="0">
                    <a:srgbClr val="505050"/>
                  </a:gs>
                  <a:gs pos="74000">
                    <a:srgbClr val="505050"/>
                  </a:gs>
                </a:gsLst>
                <a:lin ang="5400000" scaled="1"/>
              </a:gradFill>
            </a:endParaRPr>
          </a:p>
        </p:txBody>
      </p:sp>
      <p:sp>
        <p:nvSpPr>
          <p:cNvPr id="49" name="Title 5">
            <a:extLst>
              <a:ext uri="{C183D7F6-B498-43B3-948B-1728B52AA6E4}">
                <adec:decorative xmlns:adec="http://schemas.microsoft.com/office/drawing/2017/decorative" val="1"/>
              </a:ext>
            </a:extLst>
          </p:cNvPr>
          <p:cNvSpPr txBox="1">
            <a:spLocks/>
          </p:cNvSpPr>
          <p:nvPr/>
        </p:nvSpPr>
        <p:spPr>
          <a:xfrm>
            <a:off x="7714380" y="4287952"/>
            <a:ext cx="453984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ja-JP" altLang="en-US" sz="1961">
                <a:gradFill>
                  <a:gsLst>
                    <a:gs pos="0">
                      <a:srgbClr val="505050"/>
                    </a:gs>
                    <a:gs pos="74000">
                      <a:srgbClr val="505050"/>
                    </a:gs>
                  </a:gsLst>
                  <a:lin ang="5400000" scaled="1"/>
                </a:gradFill>
              </a:rPr>
              <a:t>ありがとうございました</a:t>
            </a:r>
          </a:p>
        </p:txBody>
      </p:sp>
      <p:sp>
        <p:nvSpPr>
          <p:cNvPr id="50" name="Title 5">
            <a:extLst>
              <a:ext uri="{C183D7F6-B498-43B3-948B-1728B52AA6E4}">
                <adec:decorative xmlns:adec="http://schemas.microsoft.com/office/drawing/2017/decorative" val="1"/>
              </a:ext>
            </a:extLst>
          </p:cNvPr>
          <p:cNvSpPr txBox="1">
            <a:spLocks/>
          </p:cNvSpPr>
          <p:nvPr/>
        </p:nvSpPr>
        <p:spPr>
          <a:xfrm>
            <a:off x="312199" y="5108156"/>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ja-JP" altLang="en-US" sz="2745">
                <a:gradFill>
                  <a:gsLst>
                    <a:gs pos="0">
                      <a:srgbClr val="505050"/>
                    </a:gs>
                    <a:gs pos="74000">
                      <a:srgbClr val="505050"/>
                    </a:gs>
                  </a:gsLst>
                  <a:lin ang="5400000" scaled="1"/>
                </a:gradFill>
              </a:rPr>
              <a:t>谢谢</a:t>
            </a:r>
            <a:endParaRPr sz="1567">
              <a:gradFill>
                <a:gsLst>
                  <a:gs pos="0">
                    <a:srgbClr val="505050"/>
                  </a:gs>
                  <a:gs pos="74000">
                    <a:srgbClr val="505050"/>
                  </a:gs>
                </a:gsLst>
                <a:lin ang="5400000" scaled="1"/>
              </a:gradFill>
            </a:endParaRPr>
          </a:p>
        </p:txBody>
      </p:sp>
      <p:sp>
        <p:nvSpPr>
          <p:cNvPr id="47" name="Freeform: Shape 46">
            <a:extLst>
              <a:ext uri="{FF2B5EF4-FFF2-40B4-BE49-F238E27FC236}">
                <a16:creationId xmlns:a16="http://schemas.microsoft.com/office/drawing/2014/main" id="{BBD1112B-CB21-4BE1-A7A4-C9E5AE60DB94}"/>
              </a:ext>
              <a:ext uri="{C183D7F6-B498-43B3-948B-1728B52AA6E4}">
                <adec:decorative xmlns:adec="http://schemas.microsoft.com/office/drawing/2017/decorative" val="1"/>
              </a:ext>
            </a:extLst>
          </p:cNvPr>
          <p:cNvSpPr/>
          <p:nvPr/>
        </p:nvSpPr>
        <p:spPr bwMode="auto">
          <a:xfrm>
            <a:off x="10471288" y="2527089"/>
            <a:ext cx="1720712" cy="1798337"/>
          </a:xfrm>
          <a:custGeom>
            <a:avLst/>
            <a:gdLst>
              <a:gd name="connsiteX0" fmla="*/ 242047 w 1181156"/>
              <a:gd name="connsiteY0" fmla="*/ 0 h 1234440"/>
              <a:gd name="connsiteX1" fmla="*/ 1181156 w 1181156"/>
              <a:gd name="connsiteY1" fmla="*/ 0 h 1234440"/>
              <a:gd name="connsiteX2" fmla="*/ 1181156 w 1181156"/>
              <a:gd name="connsiteY2" fmla="*/ 1234440 h 1234440"/>
              <a:gd name="connsiteX3" fmla="*/ 0 w 1181156"/>
              <a:gd name="connsiteY3" fmla="*/ 1234440 h 1234440"/>
            </a:gdLst>
            <a:ahLst/>
            <a:cxnLst>
              <a:cxn ang="0">
                <a:pos x="connsiteX0" y="connsiteY0"/>
              </a:cxn>
              <a:cxn ang="0">
                <a:pos x="connsiteX1" y="connsiteY1"/>
              </a:cxn>
              <a:cxn ang="0">
                <a:pos x="connsiteX2" y="connsiteY2"/>
              </a:cxn>
              <a:cxn ang="0">
                <a:pos x="connsiteX3" y="connsiteY3"/>
              </a:cxn>
            </a:cxnLst>
            <a:rect l="l" t="t" r="r" b="b"/>
            <a:pathLst>
              <a:path w="1181156" h="1234440">
                <a:moveTo>
                  <a:pt x="242047" y="0"/>
                </a:moveTo>
                <a:lnTo>
                  <a:pt x="1181156" y="0"/>
                </a:lnTo>
                <a:lnTo>
                  <a:pt x="1181156" y="1234440"/>
                </a:lnTo>
                <a:lnTo>
                  <a:pt x="0" y="1234440"/>
                </a:lnTo>
                <a:close/>
              </a:path>
            </a:pathLst>
          </a:cu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cs typeface="Segoe UI" pitchFamily="34" charset="0"/>
            </a:endParaRPr>
          </a:p>
        </p:txBody>
      </p:sp>
      <p:sp>
        <p:nvSpPr>
          <p:cNvPr id="2" name="Slide Number Placeholder 2">
            <a:extLst>
              <a:ext uri="{FF2B5EF4-FFF2-40B4-BE49-F238E27FC236}">
                <a16:creationId xmlns:a16="http://schemas.microsoft.com/office/drawing/2014/main" id="{121649C8-9D25-4C37-9541-EE82ED18E1BB}"/>
              </a:ext>
              <a:ext uri="{C183D7F6-B498-43B3-948B-1728B52AA6E4}">
                <adec:decorative xmlns:adec="http://schemas.microsoft.com/office/drawing/2017/decorative" val="0"/>
              </a:ext>
            </a:extLst>
          </p:cNvPr>
          <p:cNvSpPr txBox="1">
            <a:spLocks/>
          </p:cNvSpPr>
          <p:nvPr/>
        </p:nvSpPr>
        <p:spPr>
          <a:xfrm>
            <a:off x="11553921" y="6354831"/>
            <a:ext cx="473844" cy="364173"/>
          </a:xfrm>
          <a:prstGeom prst="rect">
            <a:avLst/>
          </a:prstGeom>
        </p:spPr>
        <p:txBody>
          <a:bodyPr vert="horz" lIns="89642" tIns="44821" rIns="89642" bIns="44821" rtlCol="0" anchor="ctr"/>
          <a:lstStyle>
            <a:defPPr>
              <a:defRPr lang="en-US"/>
            </a:defPPr>
            <a:lvl1pPr marL="0" algn="r" defTabSz="914367" rtl="0" eaLnBrk="1" latinLnBrk="0" hangingPunct="1">
              <a:defRPr sz="1176" kern="1200">
                <a:solidFill>
                  <a:schemeClr val="tx1">
                    <a:tint val="75000"/>
                  </a:schemeClr>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a:defRPr/>
            </a:pPr>
            <a:fld id="{6D166842-07BC-4BB3-B965-CCBF8DD1A4B5}" type="slidenum">
              <a:rPr lang="en-US" smtClean="0">
                <a:solidFill>
                  <a:srgbClr val="3C3C41">
                    <a:tint val="75000"/>
                  </a:srgbClr>
                </a:solidFill>
                <a:latin typeface="Segoe UI"/>
              </a:rPr>
              <a:pPr>
                <a:defRPr/>
              </a:pPr>
              <a:t>19</a:t>
            </a:fld>
            <a:endParaRPr lang="en-US">
              <a:solidFill>
                <a:srgbClr val="3C3C41">
                  <a:tint val="75000"/>
                </a:srgbClr>
              </a:solidFill>
              <a:latin typeface="Segoe UI"/>
            </a:endParaRPr>
          </a:p>
        </p:txBody>
      </p:sp>
    </p:spTree>
    <p:extLst>
      <p:ext uri="{BB962C8B-B14F-4D97-AF65-F5344CB8AC3E}">
        <p14:creationId xmlns:p14="http://schemas.microsoft.com/office/powerpoint/2010/main" val="3877447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6950BFC3-D8DA-4A85-94F7-54DA5524770B}">
      <p188:commentRel xmlns:p188="http://schemas.microsoft.com/office/powerpoint/2018/8/main" r:id="rId3"/>
    </p:ext>
  </p:extLst>
</p:sld>
</file>

<file path=ppt/theme/theme1.xml><?xml version="1.0" encoding="utf-8"?>
<a:theme xmlns:a="http://schemas.openxmlformats.org/drawingml/2006/main" name="msft_dynamics">
  <a:themeElements>
    <a:clrScheme name="Microsoft D365">
      <a:dk1>
        <a:srgbClr val="000000"/>
      </a:dk1>
      <a:lt1>
        <a:srgbClr val="FFFFFF"/>
      </a:lt1>
      <a:dk2>
        <a:srgbClr val="0A1B45"/>
      </a:dk2>
      <a:lt2>
        <a:srgbClr val="FFFFFF"/>
      </a:lt2>
      <a:accent1>
        <a:srgbClr val="0078D4"/>
      </a:accent1>
      <a:accent2>
        <a:srgbClr val="770180"/>
      </a:accent2>
      <a:accent3>
        <a:srgbClr val="1392B4"/>
      </a:accent3>
      <a:accent4>
        <a:srgbClr val="FFB900"/>
      </a:accent4>
      <a:accent5>
        <a:srgbClr val="D83B01"/>
      </a:accent5>
      <a:accent6>
        <a:srgbClr val="EAE4DC"/>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sft_dynamics" id="{F7102558-5D7A-433E-B525-E13DD3BF8074}" vid="{61C5F89D-F6B7-4757-83BB-47145D0E99F6}"/>
    </a:ext>
  </a:extLst>
</a:theme>
</file>

<file path=ppt/theme/theme2.xml><?xml version="1.0" encoding="utf-8"?>
<a:theme xmlns:a="http://schemas.openxmlformats.org/drawingml/2006/main" name="BA PowerPlatofrm Template Lines 090220">
  <a:themeElements>
    <a:clrScheme name="BA Power Platform 081820">
      <a:dk1>
        <a:srgbClr val="000000"/>
      </a:dk1>
      <a:lt1>
        <a:srgbClr val="FFFFFF"/>
      </a:lt1>
      <a:dk2>
        <a:srgbClr val="191919"/>
      </a:dk2>
      <a:lt2>
        <a:srgbClr val="E6E6E6"/>
      </a:lt2>
      <a:accent1>
        <a:srgbClr val="3C3C41"/>
      </a:accent1>
      <a:accent2>
        <a:srgbClr val="75757A"/>
      </a:accent2>
      <a:accent3>
        <a:srgbClr val="0066FF"/>
      </a:accent3>
      <a:accent4>
        <a:srgbClr val="F2C811"/>
      </a:accent4>
      <a:accent5>
        <a:srgbClr val="742774"/>
      </a:accent5>
      <a:accent6>
        <a:srgbClr val="0B556A"/>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2"/>
        </a:solidFill>
        <a:ln w="9525" cap="flat" cmpd="sng" algn="ctr">
          <a:noFill/>
          <a:prstDash val="solid"/>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marL="0" marR="0" indent="0" algn="l" defTabSz="932472" eaLnBrk="1" fontAlgn="base" latinLnBrk="0" hangingPunct="1">
          <a:lnSpc>
            <a:spcPct val="100000"/>
          </a:lnSpc>
          <a:spcBef>
            <a:spcPct val="0"/>
          </a:spcBef>
          <a:spcAft>
            <a:spcPct val="0"/>
          </a:spcAft>
          <a:buClrTx/>
          <a:buSzTx/>
          <a:buFontTx/>
          <a:buNone/>
          <a:tabLst/>
          <a:defRPr kumimoji="0" sz="2000" b="0" i="0" u="none" strike="noStrike" kern="0" cap="none" spc="0" normalizeH="0" baseline="0" noProof="0" dirty="0" err="1">
            <a:ln>
              <a:noFill/>
            </a:ln>
            <a:solidFill>
              <a:srgbClr val="FFFFFF"/>
            </a:solidFill>
            <a:effectLst/>
            <a:uLnTx/>
            <a:uFillTx/>
            <a:latin typeface="Segoe UI"/>
            <a:ea typeface="Segoe UI" pitchFamily="34" charset="0"/>
            <a:cs typeface="Segoe UI" pitchFamily="34" charset="0"/>
          </a:defRPr>
        </a:defPPr>
      </a:lst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extLst>
    <a:ext uri="{05A4C25C-085E-4340-85A3-A5531E510DB2}">
      <thm15:themeFamily xmlns:thm15="http://schemas.microsoft.com/office/thememl/2012/main" name="Template Starter Blue - February 2020_v6" id="{071E01FD-2079-42F8-8403-F72D98F421C4}" vid="{4AE5ECA4-1508-4F7F-B9BC-6CD0E5E51A63}"/>
    </a:ext>
  </a:extLst>
</a:theme>
</file>

<file path=ppt/theme/theme3.xml><?xml version="1.0" encoding="utf-8"?>
<a:theme xmlns:a="http://schemas.openxmlformats.org/drawingml/2006/main" name="White Template">
  <a:themeElements>
    <a:clrScheme name="Dynamics_NEW_20_Ocean on White">
      <a:dk1>
        <a:srgbClr val="000000"/>
      </a:dk1>
      <a:lt1>
        <a:srgbClr val="FFFFFF"/>
      </a:lt1>
      <a:dk2>
        <a:srgbClr val="0B5569"/>
      </a:dk2>
      <a:lt2>
        <a:srgbClr val="E6E6E6"/>
      </a:lt2>
      <a:accent1>
        <a:srgbClr val="1392B3"/>
      </a:accent1>
      <a:accent2>
        <a:srgbClr val="0B5569"/>
      </a:accent2>
      <a:accent3>
        <a:srgbClr val="4CCBED"/>
      </a:accent3>
      <a:accent4>
        <a:srgbClr val="0078D4"/>
      </a:accent4>
      <a:accent5>
        <a:srgbClr val="243A5E"/>
      </a:accent5>
      <a:accent6>
        <a:srgbClr val="737373"/>
      </a:accent6>
      <a:hlink>
        <a:srgbClr val="1392B3"/>
      </a:hlink>
      <a:folHlink>
        <a:srgbClr val="1392B3"/>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extLst>
    <a:ext uri="{05A4C25C-085E-4340-85A3-A5531E510DB2}">
      <thm15:themeFamily xmlns:thm15="http://schemas.microsoft.com/office/thememl/2012/main" name="Dynamics 365 template ocean accent.potx" id="{BD6D9AFC-A2AA-415A-9CAE-22491A52C56B}" vid="{928B97AA-EDDF-4A70-ACAA-2396BE69F09B}"/>
    </a:ext>
  </a:extLst>
</a:theme>
</file>

<file path=ppt/theme/theme4.xml><?xml version="1.0" encoding="utf-8"?>
<a:theme xmlns:a="http://schemas.openxmlformats.org/drawingml/2006/main" name="Black Template">
  <a:themeElements>
    <a:clrScheme name="Dynamics_NEW_20_Ocean on Black">
      <a:dk1>
        <a:srgbClr val="000000"/>
      </a:dk1>
      <a:lt1>
        <a:srgbClr val="FFFFFF"/>
      </a:lt1>
      <a:dk2>
        <a:srgbClr val="0B556A"/>
      </a:dk2>
      <a:lt2>
        <a:srgbClr val="E6E6E6"/>
      </a:lt2>
      <a:accent1>
        <a:srgbClr val="4CCBED"/>
      </a:accent1>
      <a:accent2>
        <a:srgbClr val="1392B4"/>
      </a:accent2>
      <a:accent3>
        <a:srgbClr val="0B556A"/>
      </a:accent3>
      <a:accent4>
        <a:srgbClr val="50E6FF"/>
      </a:accent4>
      <a:accent5>
        <a:srgbClr val="0078D4"/>
      </a:accent5>
      <a:accent6>
        <a:srgbClr val="D2D2D2"/>
      </a:accent6>
      <a:hlink>
        <a:srgbClr val="4CCBED"/>
      </a:hlink>
      <a:folHlink>
        <a:srgbClr val="4CCBED"/>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000000"/>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smtClean="0"/>
        </a:defPPr>
      </a:lstStyle>
    </a:txDef>
  </a:objectDefaults>
  <a:extraClrSchemeLst/>
  <a:extLst>
    <a:ext uri="{05A4C25C-085E-4340-85A3-A5531E510DB2}">
      <thm15:themeFamily xmlns:thm15="http://schemas.microsoft.com/office/thememl/2012/main" name="Dynamics 365 template ocean accent.potx" id="{BD6D9AFC-A2AA-415A-9CAE-22491A52C56B}" vid="{23C82603-0AC2-4A28-8D67-FC9A72A88BAD}"/>
    </a:ext>
  </a:extLst>
</a:theme>
</file>

<file path=ppt/theme/theme5.xml><?xml version="1.0" encoding="utf-8"?>
<a:theme xmlns:a="http://schemas.openxmlformats.org/drawingml/2006/main" name="Microsoft Ignite 16:9 Template Light">
  <a:themeElements>
    <a:clrScheme name="Custom 151">
      <a:dk1>
        <a:srgbClr val="000000"/>
      </a:dk1>
      <a:lt1>
        <a:srgbClr val="FFFFFF"/>
      </a:lt1>
      <a:dk2>
        <a:srgbClr val="463668"/>
      </a:dk2>
      <a:lt2>
        <a:srgbClr val="E8E6DF"/>
      </a:lt2>
      <a:accent1>
        <a:srgbClr val="463668"/>
      </a:accent1>
      <a:accent2>
        <a:srgbClr val="D59ED7"/>
      </a:accent2>
      <a:accent3>
        <a:srgbClr val="C03BC4"/>
      </a:accent3>
      <a:accent4>
        <a:srgbClr val="8C8279"/>
      </a:accent4>
      <a:accent5>
        <a:srgbClr val="FFA38B"/>
      </a:accent5>
      <a:accent6>
        <a:srgbClr val="D7D2CB"/>
      </a:accent6>
      <a:hlink>
        <a:srgbClr val="C03BC4"/>
      </a:hlink>
      <a:folHlink>
        <a:srgbClr val="C03BC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MS_Ignite2023_16-9 Event-template.potx" id="{68130F01-33E7-404E-A2AD-0DF72D5DF7D7}" vid="{27BEA4A7-067B-4DC6-8929-DAB0D57F843C}"/>
    </a:ext>
  </a:extLst>
</a:theme>
</file>

<file path=ppt/theme/theme6.xml><?xml version="1.0" encoding="utf-8"?>
<a:theme xmlns:a="http://schemas.openxmlformats.org/drawingml/2006/main" name="2_Microsoft Ignite 16:9 Template Light">
  <a:themeElements>
    <a:clrScheme name="Custom 151">
      <a:dk1>
        <a:srgbClr val="000000"/>
      </a:dk1>
      <a:lt1>
        <a:srgbClr val="FFFFFF"/>
      </a:lt1>
      <a:dk2>
        <a:srgbClr val="463668"/>
      </a:dk2>
      <a:lt2>
        <a:srgbClr val="E8E6DF"/>
      </a:lt2>
      <a:accent1>
        <a:srgbClr val="463668"/>
      </a:accent1>
      <a:accent2>
        <a:srgbClr val="D59ED7"/>
      </a:accent2>
      <a:accent3>
        <a:srgbClr val="C03BC4"/>
      </a:accent3>
      <a:accent4>
        <a:srgbClr val="8C8279"/>
      </a:accent4>
      <a:accent5>
        <a:srgbClr val="FFA38B"/>
      </a:accent5>
      <a:accent6>
        <a:srgbClr val="D7D2CB"/>
      </a:accent6>
      <a:hlink>
        <a:srgbClr val="C03BC4"/>
      </a:hlink>
      <a:folHlink>
        <a:srgbClr val="C03BC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MS_Ignite2023_16-9 Event-template.potx" id="{68130F01-33E7-404E-A2AD-0DF72D5DF7D7}" vid="{27BEA4A7-067B-4DC6-8929-DAB0D57F843C}"/>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8B8811808024241B942FACDEB4D8CC7" ma:contentTypeVersion="24" ma:contentTypeDescription="Create a new document." ma:contentTypeScope="" ma:versionID="b7b739e5d30d125fcd17bd7636ef72f9">
  <xsd:schema xmlns:xsd="http://www.w3.org/2001/XMLSchema" xmlns:xs="http://www.w3.org/2001/XMLSchema" xmlns:p="http://schemas.microsoft.com/office/2006/metadata/properties" xmlns:ns1="http://schemas.microsoft.com/sharepoint/v3" xmlns:ns2="1d596d27-e1f6-4226-8984-550c8efea889" xmlns:ns3="a943df03-383b-49cb-84d6-f21e13974dfe" targetNamespace="http://schemas.microsoft.com/office/2006/metadata/properties" ma:root="true" ma:fieldsID="5b0cbc66e77b6af4aae1428a740b6943" ns1:_="" ns2:_="" ns3:_="">
    <xsd:import namespace="http://schemas.microsoft.com/sharepoint/v3"/>
    <xsd:import namespace="1d596d27-e1f6-4226-8984-550c8efea889"/>
    <xsd:import namespace="a943df03-383b-49cb-84d6-f21e13974df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CR" minOccurs="0"/>
                <xsd:element ref="ns2:MediaServiceGenerationTime" minOccurs="0"/>
                <xsd:element ref="ns2:MediaServiceEventHashCode" minOccurs="0"/>
                <xsd:element ref="ns1:_ip_UnifiedCompliancePolicyProperties" minOccurs="0"/>
                <xsd:element ref="ns1:_ip_UnifiedCompliancePolicyUIAction" minOccurs="0"/>
                <xsd:element ref="ns2:MediaServiceDocTags" minOccurs="0"/>
                <xsd:element ref="ns3:SharedWithUsers" minOccurs="0"/>
                <xsd:element ref="ns3:SharedWithDetails" minOccurs="0"/>
                <xsd:element ref="ns2:MediaServiceDateTaken" minOccurs="0"/>
                <xsd:element ref="ns2:MediaLengthInSeconds" minOccurs="0"/>
                <xsd:element ref="ns2:lcf76f155ced4ddcb4097134ff3c332f" minOccurs="0"/>
                <xsd:element ref="ns3:TaxCatchAll" minOccurs="0"/>
                <xsd:element ref="ns2:Year" minOccurs="0"/>
                <xsd:element ref="ns2:ProductFamily" minOccurs="0"/>
                <xsd:element ref="ns2:EditingComplete" minOccurs="0"/>
                <xsd:element ref="ns2:UploadedtoYT" minOccurs="0"/>
                <xsd:element ref="ns2:MediaServiceObjectDetectorVersions" minOccurs="0"/>
                <xsd:element ref="ns2:MediaServiceSystemTags" minOccurs="0"/>
                <xsd:element ref="ns2:MSLearnli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4" nillable="true" ma:displayName="Unified Compliance Policy Properties" ma:hidden="true" ma:internalName="_ip_UnifiedCompliancePolicyProperties">
      <xsd:simpleType>
        <xsd:restriction base="dms:Note"/>
      </xsd:simpleType>
    </xsd:element>
    <xsd:element name="_ip_UnifiedCompliancePolicyUIAction" ma:index="1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d596d27-e1f6-4226-8984-550c8efea8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ocTags" ma:index="16" nillable="true" ma:displayName="MediaServiceDocTags" ma:hidden="true" ma:internalName="MediaServiceDocTags" ma:readOnly="true">
      <xsd:simpleType>
        <xsd:restriction base="dms:Note"/>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Year" ma:index="24" nillable="true" ma:displayName="Year" ma:default="2023" ma:description="Year" ma:format="Dropdown" ma:internalName="Year">
      <xsd:simpleType>
        <xsd:restriction base="dms:Text">
          <xsd:maxLength value="4"/>
        </xsd:restriction>
      </xsd:simpleType>
    </xsd:element>
    <xsd:element name="ProductFamily" ma:index="25" nillable="true" ma:displayName="Product Family" ma:default="Finance &amp; Operations" ma:format="Dropdown" ma:internalName="ProductFamily">
      <xsd:simpleType>
        <xsd:restriction base="dms:Choice">
          <xsd:enumeration value="Customer Engagement"/>
          <xsd:enumeration value="Finance &amp; Operations"/>
          <xsd:enumeration value="Both (F&amp;O and CE)"/>
          <xsd:enumeration value="Power Platform"/>
        </xsd:restriction>
      </xsd:simpleType>
    </xsd:element>
    <xsd:element name="EditingComplete" ma:index="26" nillable="true" ma:displayName="Editing Complete" ma:default="Published" ma:description="status of video" ma:format="Dropdown" ma:internalName="EditingComplete">
      <xsd:simpleType>
        <xsd:restriction base="dms:Choice">
          <xsd:enumeration value="Ready for Edition"/>
          <xsd:enumeration value="In Progress"/>
          <xsd:enumeration value="Editing Complete"/>
          <xsd:enumeration value="Planned TechTalk"/>
          <xsd:enumeration value="Published"/>
        </xsd:restriction>
      </xsd:simpleType>
    </xsd:element>
    <xsd:element name="UploadedtoYT" ma:index="27" nillable="true" ma:displayName="Uploaded to YT" ma:default="1" ma:format="Dropdown" ma:internalName="UploadedtoYT">
      <xsd:simpleType>
        <xsd:restriction base="dms:Boolean"/>
      </xsd:simple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element name="MediaServiceSystemTags" ma:index="29" nillable="true" ma:displayName="MediaServiceSystemTags" ma:hidden="true" ma:internalName="MediaServiceSystemTags" ma:readOnly="true">
      <xsd:simpleType>
        <xsd:restriction base="dms:Note"/>
      </xsd:simpleType>
    </xsd:element>
    <xsd:element name="MSLearnlink" ma:index="30" nillable="true" ma:displayName="MS Learn link" ma:format="Hyperlink" ma:internalName="MSLearnlink">
      <xsd:complexType>
        <xsd:complexContent>
          <xsd:extension base="dms:URL">
            <xsd:sequence>
              <xsd:element name="Url" type="dms:ValidUrl" minOccurs="0" nillable="true"/>
              <xsd:element name="Description" type="xsd:string" nillable="true"/>
            </xsd:sequence>
          </xsd:extension>
        </xsd:complexContent>
      </xsd:complexType>
    </xsd:element>
    <xsd:element name="MediaServiceBillingMetadata" ma:index="31"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3df03-383b-49cb-84d6-f21e13974df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e09bcb8-5357-46d1-992c-4b91ae6ac352}" ma:internalName="TaxCatchAll" ma:showField="CatchAllData" ma:web="a943df03-383b-49cb-84d6-f21e13974df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1d596d27-e1f6-4226-8984-550c8efea889">
      <Terms xmlns="http://schemas.microsoft.com/office/infopath/2007/PartnerControls"/>
    </lcf76f155ced4ddcb4097134ff3c332f>
    <TaxCatchAll xmlns="a943df03-383b-49cb-84d6-f21e13974dfe" xsi:nil="true"/>
    <Year xmlns="1d596d27-e1f6-4226-8984-550c8efea889">2023</Year>
    <EditingComplete xmlns="1d596d27-e1f6-4226-8984-550c8efea889">Published</EditingComplete>
    <MSLearnlink xmlns="1d596d27-e1f6-4226-8984-550c8efea889">
      <Url xsi:nil="true"/>
      <Description xsi:nil="true"/>
    </MSLearnlink>
    <ProductFamily xmlns="1d596d27-e1f6-4226-8984-550c8efea889">Finance &amp; Operations</ProductFamily>
    <UploadedtoYT xmlns="1d596d27-e1f6-4226-8984-550c8efea889">true</UploadedtoYT>
  </documentManagement>
</p:properties>
</file>

<file path=customXml/itemProps1.xml><?xml version="1.0" encoding="utf-8"?>
<ds:datastoreItem xmlns:ds="http://schemas.openxmlformats.org/officeDocument/2006/customXml" ds:itemID="{03F49D31-46C6-4576-AD35-CF28675D40CB}"/>
</file>

<file path=customXml/itemProps2.xml><?xml version="1.0" encoding="utf-8"?>
<ds:datastoreItem xmlns:ds="http://schemas.openxmlformats.org/officeDocument/2006/customXml" ds:itemID="{94D2CE71-DB42-4B59-9322-5F6989C59245}">
  <ds:schemaRefs>
    <ds:schemaRef ds:uri="http://schemas.microsoft.com/sharepoint/v3/contenttype/forms"/>
  </ds:schemaRefs>
</ds:datastoreItem>
</file>

<file path=customXml/itemProps3.xml><?xml version="1.0" encoding="utf-8"?>
<ds:datastoreItem xmlns:ds="http://schemas.openxmlformats.org/officeDocument/2006/customXml" ds:itemID="{ED289E32-5EF3-49F3-97AF-8FBDBA05D9E1}">
  <ds:schemaRefs>
    <ds:schemaRef ds:uri="230e9df3-be65-4c73-a93b-d1236ebd677e"/>
    <ds:schemaRef ds:uri="94629674-1ec6-4844-b065-b6144db16d08"/>
    <ds:schemaRef ds:uri="a59886a0-60b8-4c86-9bcb-3bc002d6fb4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f42aa342-8706-4288-bd11-ebb85995028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emplate>Default Theme</Template>
  <TotalTime>123</TotalTime>
  <Words>1347</Words>
  <Application>Microsoft Office PowerPoint</Application>
  <PresentationFormat>Widescreen</PresentationFormat>
  <Paragraphs>313</Paragraphs>
  <Slides>19</Slides>
  <Notes>12</Notes>
  <HiddenSlides>0</HiddenSlides>
  <MMClips>0</MMClips>
  <ScaleCrop>false</ScaleCrop>
  <HeadingPairs>
    <vt:vector size="4" baseType="variant">
      <vt:variant>
        <vt:lpstr>Theme</vt:lpstr>
      </vt:variant>
      <vt:variant>
        <vt:i4>6</vt:i4>
      </vt:variant>
      <vt:variant>
        <vt:lpstr>Slide Titles</vt:lpstr>
      </vt:variant>
      <vt:variant>
        <vt:i4>19</vt:i4>
      </vt:variant>
    </vt:vector>
  </HeadingPairs>
  <TitlesOfParts>
    <vt:vector size="25" baseType="lpstr">
      <vt:lpstr>msft_dynamics</vt:lpstr>
      <vt:lpstr>BA PowerPlatofrm Template Lines 090220</vt:lpstr>
      <vt:lpstr>White Template</vt:lpstr>
      <vt:lpstr>Black Template</vt:lpstr>
      <vt:lpstr>Microsoft Ignite 16:9 Template Light</vt:lpstr>
      <vt:lpstr>2_Microsoft Ignite 16:9 Template Light</vt:lpstr>
      <vt:lpstr>Finance in M365 Copilot</vt:lpstr>
      <vt:lpstr>Agenda</vt:lpstr>
      <vt:lpstr>Finance In Microsoft 365 Copilot</vt:lpstr>
      <vt:lpstr>PowerPoint Presentation</vt:lpstr>
      <vt:lpstr>Time could be better spent</vt:lpstr>
      <vt:lpstr>PowerPoint Presentation</vt:lpstr>
      <vt:lpstr>PowerPoint Presentation</vt:lpstr>
      <vt:lpstr>Demos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Additional resources</vt:lpstr>
      <vt:lpstr>QUESTIONS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TechTalk Template PowerPoint</dc:title>
  <dc:creator>Anne Krupke</dc:creator>
  <cp:lastModifiedBy>Haytham Said</cp:lastModifiedBy>
  <cp:revision>3</cp:revision>
  <dcterms:created xsi:type="dcterms:W3CDTF">2023-01-25T18:34:03Z</dcterms:created>
  <dcterms:modified xsi:type="dcterms:W3CDTF">2025-11-17T15:16:36Z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0x01010028B8811808024241B942FACDEB4D8CC7</vt:lpwstr>
  </property>
  <property fmtid="{D5CDD505-2E9C-101B-9397-08002B2CF9AE}" pid="3" name="MediaServiceImageTags">
    <vt:lpwstr/>
  </property>
</Properties>
</file>