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slideMasters/slideMaster41.xml" ContentType="application/vnd.openxmlformats-officedocument.presentationml.slideMaster+xml"/>
  <Override PartName="/ppt/slides/slide41.xml" ContentType="application/vnd.openxmlformats-officedocument.presentationml.slide+xml"/>
  <Override PartName="/ppt/slideMasters/slideMaster42.xml" ContentType="application/vnd.openxmlformats-officedocument.presentationml.slideMaster+xml"/>
  <Override PartName="/ppt/slides/slide42.xml" ContentType="application/vnd.openxmlformats-officedocument.presentationml.slide+xml"/>
  <Override PartName="/ppt/slideMasters/slideMaster43.xml" ContentType="application/vnd.openxmlformats-officedocument.presentationml.slideMaster+xml"/>
  <Override PartName="/ppt/slides/slide43.xml" ContentType="application/vnd.openxmlformats-officedocument.presentationml.slide+xml"/>
  <Override PartName="/ppt/slideMasters/slideMaster44.xml" ContentType="application/vnd.openxmlformats-officedocument.presentationml.slideMaster+xml"/>
  <Override PartName="/ppt/slides/slide44.xml" ContentType="application/vnd.openxmlformats-officedocument.presentationml.slide+xml"/>
  <Override PartName="/ppt/slideMasters/slideMaster45.xml" ContentType="application/vnd.openxmlformats-officedocument.presentationml.slideMaster+xml"/>
  <Override PartName="/ppt/slides/slide45.xml" ContentType="application/vnd.openxmlformats-officedocument.presentationml.slide+xml"/>
  <Override PartName="/ppt/slideMasters/slideMaster46.xml" ContentType="application/vnd.openxmlformats-officedocument.presentationml.slideMaster+xml"/>
  <Override PartName="/ppt/slides/slide46.xml" ContentType="application/vnd.openxmlformats-officedocument.presentationml.slide+xml"/>
  <Override PartName="/ppt/slideMasters/slideMaster47.xml" ContentType="application/vnd.openxmlformats-officedocument.presentationml.slideMaster+xml"/>
  <Override PartName="/ppt/slides/slide47.xml" ContentType="application/vnd.openxmlformats-officedocument.presentationml.slide+xml"/>
  <Override PartName="/ppt/slideMasters/slideMaster48.xml" ContentType="application/vnd.openxmlformats-officedocument.presentationml.slideMaster+xml"/>
  <Override PartName="/ppt/slides/slide48.xml" ContentType="application/vnd.openxmlformats-officedocument.presentationml.slide+xml"/>
  <Override PartName="/ppt/slideMasters/slideMaster49.xml" ContentType="application/vnd.openxmlformats-officedocument.presentationml.slideMaster+xml"/>
  <Override PartName="/ppt/slides/slide49.xml" ContentType="application/vnd.openxmlformats-officedocument.presentationml.slide+xml"/>
  <Override PartName="/ppt/slideMasters/slideMaster50.xml" ContentType="application/vnd.openxmlformats-officedocument.presentationml.slideMaster+xml"/>
  <Override PartName="/ppt/slides/slide50.xml" ContentType="application/vnd.openxmlformats-officedocument.presentationml.slide+xml"/>
  <Override PartName="/ppt/slideMasters/slideMaster51.xml" ContentType="application/vnd.openxmlformats-officedocument.presentationml.slideMaster+xml"/>
  <Override PartName="/ppt/slides/slide51.xml" ContentType="application/vnd.openxmlformats-officedocument.presentationml.slide+xml"/>
  <Override PartName="/ppt/slideMasters/slideMaster52.xml" ContentType="application/vnd.openxmlformats-officedocument.presentationml.slideMaster+xml"/>
  <Override PartName="/ppt/slides/slide52.xml" ContentType="application/vnd.openxmlformats-officedocument.presentationml.slide+xml"/>
  <Override PartName="/ppt/slideMasters/slideMaster53.xml" ContentType="application/vnd.openxmlformats-officedocument.presentationml.slideMaster+xml"/>
  <Override PartName="/ppt/slides/slide53.xml" ContentType="application/vnd.openxmlformats-officedocument.presentationml.slide+xml"/>
  <Override PartName="/ppt/slideMasters/slideMaster54.xml" ContentType="application/vnd.openxmlformats-officedocument.presentationml.slideMaster+xml"/>
  <Override PartName="/ppt/slides/slide54.xml" ContentType="application/vnd.openxmlformats-officedocument.presentationml.slide+xml"/>
  <Override PartName="/ppt/slideMasters/slideMaster55.xml" ContentType="application/vnd.openxmlformats-officedocument.presentationml.slideMaster+xml"/>
  <Override PartName="/ppt/slides/slide55.xml" ContentType="application/vnd.openxmlformats-officedocument.presentationml.slide+xml"/>
  <Override PartName="/ppt/slideMasters/slideMaster56.xml" ContentType="application/vnd.openxmlformats-officedocument.presentationml.slideMaster+xml"/>
  <Override PartName="/ppt/slides/slide56.xml" ContentType="application/vnd.openxmlformats-officedocument.presentationml.slide+xml"/>
  <Override PartName="/ppt/slideMasters/slideMaster57.xml" ContentType="application/vnd.openxmlformats-officedocument.presentationml.slideMaster+xml"/>
  <Override PartName="/ppt/slides/slide57.xml" ContentType="application/vnd.openxmlformats-officedocument.presentationml.slide+xml"/>
  <Override PartName="/ppt/slideMasters/slideMaster58.xml" ContentType="application/vnd.openxmlformats-officedocument.presentationml.slideMaster+xml"/>
  <Override PartName="/ppt/slides/slide58.xml" ContentType="application/vnd.openxmlformats-officedocument.presentationml.slide+xml"/>
  <Override PartName="/ppt/slideMasters/slideMaster59.xml" ContentType="application/vnd.openxmlformats-officedocument.presentationml.slideMaster+xml"/>
  <Override PartName="/ppt/slides/slide59.xml" ContentType="application/vnd.openxmlformats-officedocument.presentationml.slide+xml"/>
  <Override PartName="/ppt/slideMasters/slideMaster60.xml" ContentType="application/vnd.openxmlformats-officedocument.presentationml.slideMaster+xml"/>
  <Override PartName="/ppt/slides/slide60.xml" ContentType="application/vnd.openxmlformats-officedocument.presentationml.slide+xml"/>
  <Override PartName="/ppt/slideMasters/slideMaster61.xml" ContentType="application/vnd.openxmlformats-officedocument.presentationml.slideMaster+xml"/>
  <Override PartName="/ppt/slides/slide61.xml" ContentType="application/vnd.openxmlformats-officedocument.presentationml.slide+xml"/>
  <Override PartName="/ppt/slideMasters/slideMaster62.xml" ContentType="application/vnd.openxmlformats-officedocument.presentationml.slideMaster+xml"/>
  <Override PartName="/ppt/slides/slide62.xml" ContentType="application/vnd.openxmlformats-officedocument.presentationml.slide+xml"/>
  <Override PartName="/ppt/slideMasters/slideMaster63.xml" ContentType="application/vnd.openxmlformats-officedocument.presentationml.slideMaster+xml"/>
  <Override PartName="/ppt/slides/slide63.xml" ContentType="application/vnd.openxmlformats-officedocument.presentationml.slide+xml"/>
  <Override PartName="/ppt/slideMasters/slideMaster64.xml" ContentType="application/vnd.openxmlformats-officedocument.presentationml.slideMaster+xml"/>
  <Override PartName="/ppt/slides/slide64.xml" ContentType="application/vnd.openxmlformats-officedocument.presentationml.slide+xml"/>
  <Override PartName="/ppt/slideMasters/slideMaster65.xml" ContentType="application/vnd.openxmlformats-officedocument.presentationml.slideMaster+xml"/>
  <Override PartName="/ppt/slides/slide65.xml" ContentType="application/vnd.openxmlformats-officedocument.presentationml.slide+xml"/>
  <Override PartName="/ppt/slideMasters/slideMaster66.xml" ContentType="application/vnd.openxmlformats-officedocument.presentationml.slideMaster+xml"/>
  <Override PartName="/ppt/slides/slide66.xml" ContentType="application/vnd.openxmlformats-officedocument.presentationml.slide+xml"/>
  <Override PartName="/ppt/slideMasters/slideMaster67.xml" ContentType="application/vnd.openxmlformats-officedocument.presentationml.slideMaster+xml"/>
  <Override PartName="/ppt/slides/slide67.xml" ContentType="application/vnd.openxmlformats-officedocument.presentationml.slide+xml"/>
  <Override PartName="/ppt/slideMasters/slideMaster68.xml" ContentType="application/vnd.openxmlformats-officedocument.presentationml.slideMaster+xml"/>
  <Override PartName="/ppt/slides/slide68.xml" ContentType="application/vnd.openxmlformats-officedocument.presentationml.slide+xml"/>
  <Override PartName="/ppt/slideMasters/slideMaster69.xml" ContentType="application/vnd.openxmlformats-officedocument.presentationml.slideMaster+xml"/>
  <Override PartName="/ppt/slides/slide69.xml" ContentType="application/vnd.openxmlformats-officedocument.presentationml.slide+xml"/>
  <Override PartName="/ppt/slideMasters/slideMaster70.xml" ContentType="application/vnd.openxmlformats-officedocument.presentationml.slideMaster+xml"/>
  <Override PartName="/ppt/slides/slide70.xml" ContentType="application/vnd.openxmlformats-officedocument.presentationml.slide+xml"/>
  <Override PartName="/ppt/slideMasters/slideMaster71.xml" ContentType="application/vnd.openxmlformats-officedocument.presentationml.slideMaster+xml"/>
  <Override PartName="/ppt/slides/slide71.xml" ContentType="application/vnd.openxmlformats-officedocument.presentationml.slide+xml"/>
  <Override PartName="/ppt/slideMasters/slideMaster72.xml" ContentType="application/vnd.openxmlformats-officedocument.presentationml.slideMaster+xml"/>
  <Override PartName="/ppt/slides/slide72.xml" ContentType="application/vnd.openxmlformats-officedocument.presentationml.slide+xml"/>
  <Override PartName="/ppt/slideMasters/slideMaster73.xml" ContentType="application/vnd.openxmlformats-officedocument.presentationml.slideMaster+xml"/>
  <Override PartName="/ppt/slides/slide73.xml" ContentType="application/vnd.openxmlformats-officedocument.presentationml.slide+xml"/>
  <Override PartName="/ppt/slideMasters/slideMaster74.xml" ContentType="application/vnd.openxmlformats-officedocument.presentationml.slideMaster+xml"/>
  <Override PartName="/ppt/slides/slide74.xml" ContentType="application/vnd.openxmlformats-officedocument.presentationml.slide+xml"/>
  <Override PartName="/ppt/slideMasters/slideMaster75.xml" ContentType="application/vnd.openxmlformats-officedocument.presentationml.slideMaster+xml"/>
  <Override PartName="/ppt/slides/slide75.xml" ContentType="application/vnd.openxmlformats-officedocument.presentationml.slide+xml"/>
  <Override PartName="/ppt/slideMasters/slideMaster76.xml" ContentType="application/vnd.openxmlformats-officedocument.presentationml.slideMaster+xml"/>
  <Override PartName="/ppt/slides/slide76.xml" ContentType="application/vnd.openxmlformats-officedocument.presentationml.slide+xml"/>
  <Override PartName="/ppt/slideMasters/slideMaster77.xml" ContentType="application/vnd.openxmlformats-officedocument.presentationml.slideMaster+xml"/>
  <Override PartName="/ppt/slides/slide77.xml" ContentType="application/vnd.openxmlformats-officedocument.presentationml.slide+xml"/>
  <Override PartName="/ppt/slideMasters/slideMaster78.xml" ContentType="application/vnd.openxmlformats-officedocument.presentationml.slideMaster+xml"/>
  <Override PartName="/ppt/slides/slide78.xml" ContentType="application/vnd.openxmlformats-officedocument.presentationml.slide+xml"/>
  <Override PartName="/ppt/slideMasters/slideMaster79.xml" ContentType="application/vnd.openxmlformats-officedocument.presentationml.slideMaster+xml"/>
  <Override PartName="/ppt/slides/slide79.xml" ContentType="application/vnd.openxmlformats-officedocument.presentationml.slide+xml"/>
  <Override PartName="/ppt/slideMasters/slideMaster80.xml" ContentType="application/vnd.openxmlformats-officedocument.presentationml.slideMaster+xml"/>
  <Override PartName="/ppt/slides/slide80.xml" ContentType="application/vnd.openxmlformats-officedocument.presentationml.slide+xml"/>
  <Override PartName="/ppt/slideMasters/slideMaster81.xml" ContentType="application/vnd.openxmlformats-officedocument.presentationml.slideMaster+xml"/>
  <Override PartName="/ppt/slides/slide81.xml" ContentType="application/vnd.openxmlformats-officedocument.presentationml.slide+xml"/>
  <Override PartName="/ppt/slideMasters/slideMaster82.xml" ContentType="application/vnd.openxmlformats-officedocument.presentationml.slideMaster+xml"/>
  <Override PartName="/ppt/slides/slide82.xml" ContentType="application/vnd.openxmlformats-officedocument.presentationml.slide+xml"/>
  <Override PartName="/ppt/slideMasters/slideMaster83.xml" ContentType="application/vnd.openxmlformats-officedocument.presentationml.slideMaster+xml"/>
  <Override PartName="/ppt/slides/slide83.xml" ContentType="application/vnd.openxmlformats-officedocument.presentationml.slide+xml"/>
  <Override PartName="/ppt/slideMasters/slideMaster84.xml" ContentType="application/vnd.openxmlformats-officedocument.presentationml.slideMaster+xml"/>
  <Override PartName="/ppt/slides/slide84.xml" ContentType="application/vnd.openxmlformats-officedocument.presentationml.slide+xml"/>
  <Override PartName="/ppt/slideMasters/slideMaster85.xml" ContentType="application/vnd.openxmlformats-officedocument.presentationml.slideMaster+xml"/>
  <Override PartName="/ppt/slides/slide85.xml" ContentType="application/vnd.openxmlformats-officedocument.presentationml.slide+xml"/>
  <Override PartName="/ppt/slideMasters/slideMaster86.xml" ContentType="application/vnd.openxmlformats-officedocument.presentationml.slideMaster+xml"/>
  <Override PartName="/ppt/slides/slide86.xml" ContentType="application/vnd.openxmlformats-officedocument.presentationml.slide+xml"/>
  <Override PartName="/ppt/slideMasters/slideMaster87.xml" ContentType="application/vnd.openxmlformats-officedocument.presentationml.slideMaster+xml"/>
  <Override PartName="/ppt/slides/slide87.xml" ContentType="application/vnd.openxmlformats-officedocument.presentationml.slide+xml"/>
  <Override PartName="/ppt/slideMasters/slideMaster88.xml" ContentType="application/vnd.openxmlformats-officedocument.presentationml.slideMaster+xml"/>
  <Override PartName="/ppt/slides/slide88.xml" ContentType="application/vnd.openxmlformats-officedocument.presentationml.slide+xml"/>
  <Override PartName="/ppt/slideMasters/slideMaster89.xml" ContentType="application/vnd.openxmlformats-officedocument.presentationml.slideMaster+xml"/>
  <Override PartName="/ppt/slides/slide89.xml" ContentType="application/vnd.openxmlformats-officedocument.presentationml.slide+xml"/>
  <Override PartName="/ppt/slideMasters/slideMaster90.xml" ContentType="application/vnd.openxmlformats-officedocument.presentationml.slideMaster+xml"/>
  <Override PartName="/ppt/slides/slide90.xml" ContentType="application/vnd.openxmlformats-officedocument.presentationml.slide+xml"/>
  <Override PartName="/ppt/slideMasters/slideMaster91.xml" ContentType="application/vnd.openxmlformats-officedocument.presentationml.slideMaster+xml"/>
  <Override PartName="/ppt/slides/slide91.xml" ContentType="application/vnd.openxmlformats-officedocument.presentationml.slide+xml"/>
  <Override PartName="/ppt/slideMasters/slideMaster92.xml" ContentType="application/vnd.openxmlformats-officedocument.presentationml.slideMaster+xml"/>
  <Override PartName="/ppt/slides/slide92.xml" ContentType="application/vnd.openxmlformats-officedocument.presentationml.slide+xml"/>
  <Override PartName="/ppt/slideMasters/slideMaster93.xml" ContentType="application/vnd.openxmlformats-officedocument.presentationml.slideMaster+xml"/>
  <Override PartName="/ppt/slides/slide93.xml" ContentType="application/vnd.openxmlformats-officedocument.presentationml.slide+xml"/>
  <Override PartName="/ppt/slideMasters/slideMaster94.xml" ContentType="application/vnd.openxmlformats-officedocument.presentationml.slideMaster+xml"/>
  <Override PartName="/ppt/slides/slide94.xml" ContentType="application/vnd.openxmlformats-officedocument.presentationml.slide+xml"/>
  <Override PartName="/ppt/slideMasters/slideMaster95.xml" ContentType="application/vnd.openxmlformats-officedocument.presentationml.slideMaster+xml"/>
  <Override PartName="/ppt/slides/slide95.xml" ContentType="application/vnd.openxmlformats-officedocument.presentationml.slide+xml"/>
  <Override PartName="/ppt/slideMasters/slideMaster96.xml" ContentType="application/vnd.openxmlformats-officedocument.presentationml.slideMaster+xml"/>
  <Override PartName="/ppt/slides/slide96.xml" ContentType="application/vnd.openxmlformats-officedocument.presentationml.slide+xml"/>
  <Override PartName="/ppt/slideMasters/slideMaster97.xml" ContentType="application/vnd.openxmlformats-officedocument.presentationml.slideMaster+xml"/>
  <Override PartName="/ppt/slides/slide97.xml" ContentType="application/vnd.openxmlformats-officedocument.presentationml.slide+xml"/>
  <Override PartName="/ppt/slideMasters/slideMaster98.xml" ContentType="application/vnd.openxmlformats-officedocument.presentationml.slideMaster+xml"/>
  <Override PartName="/ppt/slides/slide98.xml" ContentType="application/vnd.openxmlformats-officedocument.presentationml.slide+xml"/>
  <Override PartName="/ppt/slideMasters/slideMaster99.xml" ContentType="application/vnd.openxmlformats-officedocument.presentationml.slideMaster+xml"/>
  <Override PartName="/ppt/slides/slide99.xml" ContentType="application/vnd.openxmlformats-officedocument.presentationml.slide+xml"/>
  <Override PartName="/ppt/slideMasters/slideMaster100.xml" ContentType="application/vnd.openxmlformats-officedocument.presentationml.slideMaster+xml"/>
  <Override PartName="/ppt/slides/slide100.xml" ContentType="application/vnd.openxmlformats-officedocument.presentationml.slide+xml"/>
  <Override PartName="/ppt/slideMasters/slideMaster101.xml" ContentType="application/vnd.openxmlformats-officedocument.presentationml.slideMaster+xml"/>
  <Override PartName="/ppt/slides/slide101.xml" ContentType="application/vnd.openxmlformats-officedocument.presentationml.slide+xml"/>
  <Override PartName="/ppt/slideMasters/slideMaster102.xml" ContentType="application/vnd.openxmlformats-officedocument.presentationml.slideMaster+xml"/>
  <Override PartName="/ppt/slides/slide102.xml" ContentType="application/vnd.openxmlformats-officedocument.presentationml.slide+xml"/>
  <Override PartName="/ppt/slideMasters/slideMaster103.xml" ContentType="application/vnd.openxmlformats-officedocument.presentationml.slideMaster+xml"/>
  <Override PartName="/ppt/slides/slide10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</p:sldIdLst>
  <p:notesMasterIdLst>
    <p:notesMasterId r:id="rId105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100" Type="http://schemas.openxmlformats.org/officeDocument/2006/relationships/slide" Target="slides/slide99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notesMaster" Target="notesMasters/notesMaster1.xml"/><Relationship Id="rId106" Type="http://schemas.openxmlformats.org/officeDocument/2006/relationships/presProps" Target="presProps.xml"/><Relationship Id="rId107" Type="http://schemas.openxmlformats.org/officeDocument/2006/relationships/viewProps" Target="viewProps.xml"/><Relationship Id="rId108" Type="http://schemas.openxmlformats.org/officeDocument/2006/relationships/theme" Target="theme/theme1.xml"/><Relationship Id="rId10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_rels/notesSlide4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1.xml"/>
		</Relationships>
</file>

<file path=ppt/notesSlides/_rels/notesSlide4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2.xml"/>
		</Relationships>
</file>

<file path=ppt/notesSlides/_rels/notesSlide4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3.xml"/>
		</Relationships>
</file>

<file path=ppt/notesSlides/_rels/notesSlide4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4.xml"/>
		</Relationships>
</file>

<file path=ppt/notesSlides/_rels/notesSlide4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5.xml"/>
		</Relationships>
</file>

<file path=ppt/notesSlides/_rels/notesSlide4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6.xml"/>
		</Relationships>
</file>

<file path=ppt/notesSlides/_rels/notesSlide4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7.xml"/>
		</Relationships>
</file>

<file path=ppt/notesSlides/_rels/notesSlide4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8.xml"/>
		</Relationships>
</file>

<file path=ppt/notesSlides/_rels/notesSlide4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9.xml"/>
		</Relationships>
</file>

<file path=ppt/notesSlides/_rels/notesSlide5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0.xml"/>
		</Relationships>
</file>

<file path=ppt/notesSlides/_rels/notesSlide5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1.xml"/>
		</Relationships>
</file>

<file path=ppt/notesSlides/_rels/notesSlide5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2.xml"/>
		</Relationships>
</file>

<file path=ppt/notesSlides/_rels/notesSlide5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3.xml"/>
		</Relationships>
</file>

<file path=ppt/notesSlides/_rels/notesSlide5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4.xml"/>
		</Relationships>
</file>

<file path=ppt/notesSlides/_rels/notesSlide5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5.xml"/>
		</Relationships>
</file>

<file path=ppt/notesSlides/_rels/notesSlide5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6.xml"/>
		</Relationships>
</file>

<file path=ppt/notesSlides/_rels/notesSlide5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7.xml"/>
		</Relationships>
</file>

<file path=ppt/notesSlides/_rels/notesSlide5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8.xml"/>
		</Relationships>
</file>

<file path=ppt/notesSlides/_rels/notesSlide5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9.xml"/>
		</Relationships>
</file>

<file path=ppt/notesSlides/_rels/notesSlide6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0.xml"/>
		</Relationships>
</file>

<file path=ppt/notesSlides/_rels/notesSlide6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1.xml"/>
		</Relationships>
</file>

<file path=ppt/notesSlides/_rels/notesSlide6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2.xml"/>
		</Relationships>
</file>

<file path=ppt/notesSlides/_rels/notesSlide6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3.xml"/>
		</Relationships>
</file>

<file path=ppt/notesSlides/_rels/notesSlide6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4.xml"/>
		</Relationships>
</file>

<file path=ppt/notesSlides/_rels/notesSlide6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5.xml"/>
		</Relationships>
</file>

<file path=ppt/notesSlides/_rels/notesSlide6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6.xml"/>
		</Relationships>
</file>

<file path=ppt/notesSlides/_rels/notesSlide6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7.xml"/>
		</Relationships>
</file>

<file path=ppt/notesSlides/_rels/notesSlide6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8.xml"/>
		</Relationships>
</file>

<file path=ppt/notesSlides/_rels/notesSlide6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9.xml"/>
		</Relationships>
</file>

<file path=ppt/notesSlides/_rels/notesSlide7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0.xml"/>
		</Relationships>
</file>

<file path=ppt/notesSlides/_rels/notesSlide7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1.xml"/>
		</Relationships>
</file>

<file path=ppt/notesSlides/_rels/notesSlide7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2.xml"/>
		</Relationships>
</file>

<file path=ppt/notesSlides/_rels/notesSlide7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3.xml"/>
		</Relationships>
</file>

<file path=ppt/notesSlides/_rels/notesSlide7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4.xml"/>
		</Relationships>
</file>

<file path=ppt/notesSlides/_rels/notesSlide7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5.xml"/>
		</Relationships>
</file>

<file path=ppt/notesSlides/_rels/notesSlide7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6.xml"/>
		</Relationships>
</file>

<file path=ppt/notesSlides/_rels/notesSlide7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7.xml"/>
		</Relationships>
</file>

<file path=ppt/notesSlides/_rels/notesSlide7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8.xml"/>
		</Relationships>
</file>

<file path=ppt/notesSlides/_rels/notesSlide7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9.xml"/>
		</Relationships>
</file>

<file path=ppt/notesSlides/_rels/notesSlide8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0.xml"/>
		</Relationships>
</file>

<file path=ppt/notesSlides/_rels/notesSlide8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1.xml"/>
		</Relationships>
</file>

<file path=ppt/notesSlides/_rels/notesSlide8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2.xml"/>
		</Relationships>
</file>

<file path=ppt/notesSlides/_rels/notesSlide8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3.xml"/>
		</Relationships>
</file>

<file path=ppt/notesSlides/_rels/notesSlide8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4.xml"/>
		</Relationships>
</file>

<file path=ppt/notesSlides/_rels/notesSlide8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5.xml"/>
		</Relationships>
</file>

<file path=ppt/notesSlides/_rels/notesSlide8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6.xml"/>
		</Relationships>
</file>

<file path=ppt/notesSlides/_rels/notesSlide8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7.xml"/>
		</Relationships>
</file>

<file path=ppt/notesSlides/_rels/notesSlide8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8.xml"/>
		</Relationships>
</file>

<file path=ppt/notesSlides/_rels/notesSlide8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9.xml"/>
		</Relationships>
</file>

<file path=ppt/notesSlides/_rels/notesSlide9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0.xml"/>
		</Relationships>
</file>

<file path=ppt/notesSlides/_rels/notesSlide9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1.xml"/>
		</Relationships>
</file>

<file path=ppt/notesSlides/_rels/notesSlide9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2.xml"/>
		</Relationships>
</file>

<file path=ppt/notesSlides/_rels/notesSlide9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3.xml"/>
		</Relationships>
</file>

<file path=ppt/notesSlides/_rels/notesSlide9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4.xml"/>
		</Relationships>
</file>

<file path=ppt/notesSlides/_rels/notesSlide9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5.xml"/>
		</Relationships>
</file>

<file path=ppt/notesSlides/_rels/notesSlide9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6.xml"/>
		</Relationships>
</file>

<file path=ppt/notesSlides/_rels/notesSlide9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7.xml"/>
		</Relationships>
</file>

<file path=ppt/notesSlides/_rels/notesSlide9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8.xml"/>
		</Relationships>
</file>

<file path=ppt/notesSlides/_rels/notesSlide9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9.xml"/>
		</Relationships>
</file>

<file path=ppt/notesSlides/_rels/notesSlide10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0.xml"/>
		</Relationships>
</file>

<file path=ppt/notesSlides/_rels/notesSlide10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1.xml"/>
		</Relationships>
</file>

<file path=ppt/notesSlides/_rels/notesSlide10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2.xml"/>
		</Relationships>
</file>

<file path=ppt/notesSlides/_rels/notesSlide10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Katılımcıları karşılayın. Bu, tümüyle D365 F&amp;O kullanıcı arayüzüne odaklanan üç saatlik bir giriştir — nasıl yol bulunacağı ve işlerin nasıl yapılacağı. Kısa açıklamalar ile sistem üzerinde canlı gösterimler arasında geçiş yapacağız.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Beklentileri belirleyin: Tutarlılık ana temadır. Kalıbı bir kez öğretir, tekrar tekrar uygularız. Baştan sona soru sormaya teşvik edin.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 hedefler, sunumun bölümleriyle birebir örtüşür.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Oturumun yol haritası. Numaralandırılmış her bölümün bir ayırıcı slaydı, öğretim slaytları, bir ekran kaynağı ve bir demo ya da video vardır.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Kullanıcıları rahatlatın: Adlandırma yalnızca marka geçmişidir; bugün öğrendikleri arayüz, kullanacakları arayüzle aynıdır.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Zihinsel modeli aktarın: Arayüz, çalışma alanlarından tek tek alanlara kadar kademelenir.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Numaralandırılmış her alanı tek tek gözden geçirin. Bu düzenin neredeyse her sayfada yinelendiğini vurgulayın.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Gezinti çubuğu tek sabittir. Şirket/tüzel kişilik seçimine dikkat çekin — yeni kullanıcılar için sık karşılaşılan bir kafa karışıklığı kaynağı.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Demo: Başlangıç sayfasını açın. Kutucukları, logo başlığını ve sağ üstteki simgeleri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Sözcük dağarcığını erken ve doğru öğrenen için eğitimin geri kalanı (ve destek çağrıları) çok daha kolaylaşır.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Yeni başlayanlar için çok yaygın bir tökezleme noktası: Görüntüleme modundayken yazmaya çalışmak.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Gezinti kavramlarından temel: Bölmede tam olarak bu dört daraltılabilir bölüm bulunur. Genişlet/daralt ve sabitlemeyi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Sabitleme davranışını ve bir sık kullanılanı işaretlemeyi canlı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Klasik modül yolunu çalışma alanlarıyla (Bölüm 4'te ele alınır) karşılaştırın.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 kullanıcıyı, alıştırma sırasında en çok kullandığı 5–10 sayfayı sık kullanılan olarak işaretlemeye teşvik edin.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sayfayı „kaybetmekten“ korkan yeni kullanıcılar için rahatlatıcı bir güvenlik ağı.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Kutucukların canlı sayılar gösterdiğini ve doğrudan ilgili sayfaya ya da çalışma alanına bağlandığını açıklayın.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Bunu bir başlangıç kopya kâğıdı olarak dağıtın; kullanıcılar Sık kullanılanlar aracılığıyla kendilerininkini oluşturur.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Demoyu çalıştırın, ardından bağımsız çalışma için resmi Microsoft videosuna ve ücretsiz Learn modülüne yönlendirin.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Bu, yeni kullanıcılar için en büyük tekil hızlanmadır. Bunu tekrar tekrar vurgulayın.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Bilinen birkaç sayfa için canlı aramalar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Büyük zaman tasarruflarına dönüşen küçük alışkanlıklar.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Yaygın bir karışıklığı giderin: Sayfa arama ile kayıt filtreleme farklı araçlardır.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Canlı aramayı gösterin, ardından resmi Microsoft videosuna ve Learn modülüne bağlantı verin.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Gezinti kavramlarından temel: Çalışma alanları etkinlik odaklı, rol tabanlı üretkenlik sayfalarıdır.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çalışma alanı; kutucuklar, listeler, bağlantılar ve grafikler içeren bir panoramaya (sekme denetimi) sahip bir formdur.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Mümkünse izleyicinin rolüne uygun bir çalışma alanı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Basit bir kural verin: günlük iş → çalışma alanları; kurulum/keşif → modüller.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Adlar role ve yapılandırmaya göre değişir; bunları tanıdık örnekler olarak kullanın.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Çalışma alanları tıpkı formlar gibi kişiselleştirilir; kullanıcıları en çok kullandıkları çalışma alanını uyarlamaya teşvik edin.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„Çalışma alanına ekle“, son kullanıcıların geliştiriciye ihtiyaç duymadan kendi çalışma alanı içeriklerini bir araya getirme yoludur.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rol çalışma alanı gösterin, ardından resmi Microsoft videosunu ve Learn modülünü paylaşın.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Liste sayfası, açık ara en yaygın sayfa türüdür; onda ustalaşana çoğu sayfa tanıdık gelir.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 için tanıdık bir liste sayfası açın (ör. Tüm satıcılar).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Kullanıcıların eylemleri nerede bulacaklarını bilmesi için sekme gruplamasını açıklayın.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Modern kılavuz özellikleri büyük bir üretkenlik kazancıdır; satır içi düzenlemeyi ve Excel'de aç'ı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Bilgi sekmeleri odaklanmaya yardımcı olur; özet değerler her şeyi açma gereğini azaltır.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Bilgi sekmelerini göstermek için bir satıcı veya müşteri kaydı açın.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Bilgi kutuları, sayfadan ayrılmadan ilgili verileri göstererek tıklama tasarrufu sağlar.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ayrıntı formunda sayfalama bölgesini gösterin; veri incelemesinde çok zaman kazandırır.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Kullanıcılara ileti çubuğunu okumayı ve kaydedilmemiş değişiklik göstergesine güvenmeyi öğretin.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Kalıbı tanımak, kullanıcılara her sayfada neyi bekleyeceklerini söyler — tutarlı bir arayüzün özü.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Geliştiriciler tarafından form tasarımı ile son kullanıcı tarafından uyarlama arasındaki sınırı netleştirir.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Liste→form akışını gösterin, ardından resmi Microsoft videosuna ve Learn modülüne bağlantı verin.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Birbirini tamamlayan iki araç: hız için hızlı filtre, kesinlik için filtre bölmesi.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sütun filtresini canlı gösterin, sonra iki sütunu birleştirmeyi.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Hem filtre bölmesini hem de sütun başına filtreyi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Microsoft Learn — Filtering options'tan birebir alınmıştır. Bu, operatörden söz dizimine tam eşlemedir. Bir operatör seçmek sembolü ima eder.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Operatör listesini tamamlar. „matches“ operatörü ve bu semboller her gelişmiş filtre durumunu kapsar; temel: Microsoft Learn — Filtering options.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Kaydedilmiş görünümlere geçiş: İyi bir filtre kaydedilmeye değer.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Filtrelemeyi gösterin, ardından resmi Microsoft videosuna ve Learn modülüne bağlantı verin.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Kaydedilmiş görünümlerden temel: form başına birden çok adlandırılmış kişiselleştirme, gerektiğinde değiştirilebilir.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Görünümler arasında geçişi ve yeni bir görünüm kaydetmeyi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 gün kullanılan sayfalar için anlamlı bir standart görünüm ayarlamaya teşvik edin.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Temel: kişiselleştirme yönergeleri; bunlar temel kişiselleştirme eylemleridir.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 sütunu gizlemeyi ve bir alan eklemeyi, ardından sıfırlamayı gösterin.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Danışmanlar/yöneticiler için düzenleri ekipler genelinde standartlaştırmakta yararlıdır.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Saat dilimini ve varsayılan şirketi erken ayarlayın — kullanıcıların her yerde gördüğü verileri etkiler.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Kullanıcı seçenekleri sekmelerini gösterin; onaylayanlar için delegasyonu vurgulayın.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Güvenliği arayüze bağlar: İki kullanıcı, rolleri nedeniyle farklı başlangıç sayfaları, modüller ve düğmeler görür. Temel: Microsoft Learn, rol tabanlı güvenlik.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Roller görevleri, görevler ayrıcalıkları, ayrıcalıklar tek tek nesnelere yönelik izinleri içerir. Yöneticiler görevi (görev alanını) verir, ham program öğelerini değil.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Aynı sayfa iki kullanıcı için farklı görünebilir; çünkü rolleri farklı eylemleri, verileri ve alanları açar.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Yöneticiler sorumlu olsa da izleyicinin bilmesi gereken bir yönetişim olarak sunun.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Güvenlik yalnızca sayfaları ilgilendirmez — hangi satırları ve alanları göreceğinizi ve kişisel verilerin nasıl korunacağını da düzenler.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Pratik not: „X'i bulamıyorum/açamıyorum“ sorununun çözümü genellikle yöneticiye bir rol talebidir.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İleri düzey: güvenlik yönetişimi üzerine resmi bir Microsoft FastTrack derinlemesine oturumu (hedef kitle yöneticiler/mimarlar). Slaytta oynatılır.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Verilerin nasıl hareket ettiğini göstermeden önce kullanıcılara veri türlerine ilişkin basit bir zihinsel model kazandırın.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Çalışma alanını mümkünse canlı gösterin; İçeri/Dışarı aktar kutucuklarına ve yöneticiler için yenileme adımına dikkat çekin.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Benzetme: Bir varlık, fiziksel olarak birçok tabloda duran verilere açılan iş dostu bir penceredir.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Hazırlama güvenli bir tampondur: üretim hedef tablolarına dokunmadan önce orada doğrulayıp düzeltin.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Dışarı aktarma; verileri raporlar için çekmenin veya bir şablonu doldurmanın güvenli yoludur.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Bunu üretkenlik bölümündeki Office tümleştirmesi slaytıyla bağlantılandırın.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Gelişmiş tümleştirmeleri üst düzeyde tutun; izleyicinin bunların var olduğunu ve sorumluluğun BT'de olduğunu bilmesi yeterlidir.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Temel: uygulamada denenmiş öneriler: hazırlama, toplu işleme, yedekleme ve doğrulama, içeri aktarma sorunlarının çoğunu önler.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Güvenli bir gidiş-dönüş alıştırması: küçük bir varlığı dışarı aktarın, sonra yeniden içeri aktarın ve yürütme özetini okuyun.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Analitik çalışma alanları etkileşimli Power BI'yi katıştırır; kullanıcılar görselleri Analiz sekmesinde bağlam içinde keşfeder.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Adımlar Customize embedded reports temel alınarak: Seçenekler &gt; Power BI &gt; Analizi düzenle -&gt; Web tasarımcısı -&gt; Kaydet.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Resmi Microsoft yönerge videosu bu slaytta oynatılır.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Üç olay türü (Oluşturma/Silme, Güncelleme, Son tarih) uyarıların özüdür.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Temel: Alerts overview / Create alert rules: Seçenekler &gt; Paylaş &gt; Özel uyarı oluştur; dört bilgi sekmesi.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Son kullanıcıların unuttuğu iki şey: Toplu işlerin çalışması gerekir ve e-posta bir SMTP kurulumu gerektirir — her ikisine de değinin.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Uyarılara ilişkin resmi Microsoft videosu bu slaytta oynatılır.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Klavye kısayolları klavye düzenine göre değişir; ürün içindeki „Klavye kısayollarını göster“ bunları keşfetmenin güvenilir yoludur. Bazıları tuş dizileridir (basın, bırakın, yeniden basın).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Excel'de aç, finans kullanıcıları arasında toplu değişiklikler ve mutabakatlar için popülerdir.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Özet slaydı — bu on alışkanlık, günlük üretkenliğin %90'ını kapsar.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Bunları bir eğitim/sanal alan (sandbox) ortamında yapın. Alıştırma başına ~10–15 dakika ayırın.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Tüm bağlantılar resmi Microsoft Learn / Microsoft Dynamics 365 kaynaklarıdır. Bağlantıların tıklanabilir olması için sunumu paylaşın.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 ek, her yer tutucuya özgün ekran görüntüleri eklemeyi çok kolaylaştırır.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 sunumu oluşturmak için kullanılan belgelerin tam listesi.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Video kaynakları. Dördü satır içinde oynatılır; kalanlar bağlantılıdır. Hepsi resmi olarak Microsoft'tan.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Sorular ve yanıtlarla kapatın. Katılımcılara sunumun tıklanabilir resmi Microsoft bağlantıları ve kendi ortamlarından doldurabilecekleri ekran yer tutucuları içerdiğini hatırlatın.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user-interface-element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page-navigation" TargetMode="External"/><Relationship Id="rId1" Type="http://schemas.openxmlformats.org/officeDocument/2006/relationships/image" Target="../media/image-10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user-interface-element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page-navigation" TargetMode="External"/><Relationship Id="rId1" Type="http://schemas.openxmlformats.org/officeDocument/2006/relationships/image" Target="../media/image-15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page-navigation" TargetMode="External"/><Relationship Id="rId2" Type="http://schemas.openxmlformats.org/officeDocument/2006/relationships/hyperlink" Target="https://learn.microsoft.com/en-us/dynamics365/fin-ops-core/dev-itpro/user-interface/page-navigation" TargetMode="External"/><Relationship Id="rId3" Type="http://schemas.openxmlformats.org/officeDocument/2006/relationships/hyperlink" Target="https://learn.microsoft.com/en-us/dynamics365/fin-ops-core/dev-itpro/user-interface/page-navigation" TargetMode="External"/><Relationship Id="rId4" Type="http://schemas.openxmlformats.org/officeDocument/2006/relationships/hyperlink" Target="https://learn.microsoft.com/en-us/dynamics365/fin-ops-core/dev-itpro/user-interface/page-navigation" TargetMode="External"/><Relationship Id="rId5" Type="http://schemas.openxmlformats.org/officeDocument/2006/relationships/hyperlink" Target="https://learn.microsoft.com/en-us/dynamics365/fin-ops-core/dev-itpro/user-interface/page-navigation" TargetMode="External"/><Relationship Id="rId6" Type="http://schemas.openxmlformats.org/officeDocument/2006/relationships/hyperlink" Target="https://learn.microsoft.com/en-us/training/modules/navigate-finance-operations/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page-navigation" TargetMode="External"/><Relationship Id="rId1" Type="http://schemas.openxmlformats.org/officeDocument/2006/relationships/image" Target="../media/image-24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page-navigation" TargetMode="External"/><Relationship Id="rId2" Type="http://schemas.openxmlformats.org/officeDocument/2006/relationships/hyperlink" Target="https://learn.microsoft.com/en-us/dynamics365/fin-ops-core/dev-itpro/user-interface/page-navigation" TargetMode="External"/><Relationship Id="rId3" Type="http://schemas.openxmlformats.org/officeDocument/2006/relationships/hyperlink" Target="https://learn.microsoft.com/en-us/dynamics365/fin-ops-core/dev-itpro/user-interface/page-navigation" TargetMode="External"/><Relationship Id="rId4" Type="http://schemas.openxmlformats.org/officeDocument/2006/relationships/hyperlink" Target="https://learn.microsoft.com/en-us/dynamics365/fin-ops-core/dev-itpro/user-interface/page-navigation" TargetMode="External"/><Relationship Id="rId5" Type="http://schemas.openxmlformats.org/officeDocument/2006/relationships/hyperlink" Target="https://learn.microsoft.com/en-us/dynamics365/fin-ops-core/dev-itpro/user-interface/page-navigation" TargetMode="External"/><Relationship Id="rId6" Type="http://schemas.openxmlformats.org/officeDocument/2006/relationships/hyperlink" Target="https://learn.microsoft.com/en-us/training/modules/navigate-finance-operations/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page-navigation" TargetMode="External"/><Relationship Id="rId1" Type="http://schemas.openxmlformats.org/officeDocument/2006/relationships/image" Target="../media/image-31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build-workspace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build-workspaces" TargetMode="External"/><Relationship Id="rId2" Type="http://schemas.openxmlformats.org/officeDocument/2006/relationships/hyperlink" Target="https://learn.microsoft.com/en-us/dynamics365/fin-ops-core/dev-itpro/user-interface/build-workspaces" TargetMode="External"/><Relationship Id="rId3" Type="http://schemas.openxmlformats.org/officeDocument/2006/relationships/hyperlink" Target="https://learn.microsoft.com/en-us/dynamics365/fin-ops-core/dev-itpro/user-interface/build-workspaces" TargetMode="External"/><Relationship Id="rId4" Type="http://schemas.openxmlformats.org/officeDocument/2006/relationships/hyperlink" Target="https://learn.microsoft.com/en-us/dynamics365/fin-ops-core/dev-itpro/user-interface/build-workspaces" TargetMode="External"/><Relationship Id="rId5" Type="http://schemas.openxmlformats.org/officeDocument/2006/relationships/hyperlink" Target="https://learn.microsoft.com/en-us/dynamics365/fin-ops-core/dev-itpro/user-interface/build-workspaces" TargetMode="External"/><Relationship Id="rId6" Type="http://schemas.openxmlformats.org/officeDocument/2006/relationships/hyperlink" Target="https://learn.microsoft.com/en-us/training/modules/navigate-finance-operations/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simple-list-details-form-pattern" TargetMode="External"/><Relationship Id="rId1" Type="http://schemas.openxmlformats.org/officeDocument/2006/relationships/image" Target="../media/image-39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get-started/grid-capabilitie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simple-list-details-form-pattern" TargetMode="External"/><Relationship Id="rId1" Type="http://schemas.openxmlformats.org/officeDocument/2006/relationships/image" Target="../media/image-43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orm-styles-pattern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orm-styles-patterns" TargetMode="External"/><Relationship Id="rId2" Type="http://schemas.openxmlformats.org/officeDocument/2006/relationships/hyperlink" Target="https://learn.microsoft.com/en-us/dynamics365/fin-ops-core/dev-itpro/user-interface/form-styles-patterns" TargetMode="External"/><Relationship Id="rId3" Type="http://schemas.openxmlformats.org/officeDocument/2006/relationships/hyperlink" Target="https://learn.microsoft.com/en-us/dynamics365/fin-ops-core/dev-itpro/user-interface/form-styles-patterns" TargetMode="External"/><Relationship Id="rId4" Type="http://schemas.openxmlformats.org/officeDocument/2006/relationships/hyperlink" Target="https://learn.microsoft.com/en-us/dynamics365/fin-ops-core/dev-itpro/user-interface/form-styles-patterns" TargetMode="External"/><Relationship Id="rId5" Type="http://schemas.openxmlformats.org/officeDocument/2006/relationships/hyperlink" Target="https://learn.microsoft.com/en-us/dynamics365/fin-ops-core/dev-itpro/user-interface/form-styles-patterns" TargetMode="External"/><Relationship Id="rId6" Type="http://schemas.openxmlformats.org/officeDocument/2006/relationships/hyperlink" Target="https://learn.microsoft.com/en-us/training/modules/navigate-finance-operations/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4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iltering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iltering" TargetMode="External"/><Relationship Id="rId2" Type="http://schemas.openxmlformats.org/officeDocument/2006/relationships/hyperlink" Target="https://learn.microsoft.com/en-us/dynamics365/fin-ops-core/dev-itpro/user-interface/filtering" TargetMode="Externa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filtering" TargetMode="External"/><Relationship Id="rId1" Type="http://schemas.openxmlformats.org/officeDocument/2006/relationships/image" Target="../media/image-53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iltering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filtering" TargetMode="External"/><Relationship Id="rId2" Type="http://schemas.openxmlformats.org/officeDocument/2006/relationships/hyperlink" Target="https://learn.microsoft.com/en-us/dynamics365/fin-ops-core/dev-itpro/user-interface/filtering" TargetMode="External"/><Relationship Id="rId3" Type="http://schemas.openxmlformats.org/officeDocument/2006/relationships/hyperlink" Target="https://learn.microsoft.com/en-us/dynamics365/fin-ops-core/dev-itpro/user-interface/filtering" TargetMode="External"/><Relationship Id="rId4" Type="http://schemas.openxmlformats.org/officeDocument/2006/relationships/hyperlink" Target="https://learn.microsoft.com/en-us/dynamics365/fin-ops-core/dev-itpro/user-interface/filtering" TargetMode="External"/><Relationship Id="rId5" Type="http://schemas.openxmlformats.org/officeDocument/2006/relationships/hyperlink" Target="https://learn.microsoft.com/en-us/dynamics365/fin-ops-core/dev-itpro/user-interface/filtering" TargetMode="External"/><Relationship Id="rId6" Type="http://schemas.openxmlformats.org/officeDocument/2006/relationships/hyperlink" Target="https://learn.microsoft.com/en-us/training/modules/navigate-finance-operations/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5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get-started/saved-view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get-started/saved-views" TargetMode="External"/><Relationship Id="rId1" Type="http://schemas.openxmlformats.org/officeDocument/2006/relationships/image" Target="../media/image-60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fin-ops/get-started/user-interface-elements" TargetMode="External"/><Relationship Id="rId1" Type="http://schemas.openxmlformats.org/officeDocument/2006/relationships/image" Target="../media/image-63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dynamics365/fin-ops-core/dev-itpro/user-interface/page-navigation" TargetMode="External"/><Relationship Id="rId1" Type="http://schemas.openxmlformats.org/officeDocument/2006/relationships/image" Target="../media/image-66-1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sysadmin/role-based-security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9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fin-ops-core/dev-itpro/sysadmin/role-based-security" TargetMode="External"/><Relationship Id="rId1" Target="https://www.youtube.com/embed/jwhODWHNb-4" TargetMode="External" Type="http://schemas.openxmlformats.org/officeDocument/2006/relationships/video"/><Relationship Id="rId2" Type="http://schemas.openxmlformats.org/officeDocument/2006/relationships/image" Target="../media/image-74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data-entities/data-entities-data-package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data-entities/data-entitie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fin-ops-core/dev-itpro/data-entities/data-entities-data-packages" TargetMode="External"/><Relationship Id="rId1" Target="https://www.youtube.com/embed/UCyzbA41j8g" TargetMode="External" Type="http://schemas.openxmlformats.org/officeDocument/2006/relationships/video"/><Relationship Id="rId2" Type="http://schemas.openxmlformats.org/officeDocument/2006/relationships/image" Target="../media/image-84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analytics/embed-power-bi-workspace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analytics/customize-analytical-workspace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fin-ops-core/dev-itpro/analytics/customize-analytical-workspace" TargetMode="External"/><Relationship Id="rId1" Target="https://www.youtube.com/embed/_8WlwmSggcQ" TargetMode="External" Type="http://schemas.openxmlformats.org/officeDocument/2006/relationships/video"/><Relationship Id="rId2" Type="http://schemas.openxmlformats.org/officeDocument/2006/relationships/image" Target="../media/image-88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8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9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alerts-overview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0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create-alert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alerts-overview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fin-ops-core/fin-ops/get-started/alerts-overview" TargetMode="External"/><Relationship Id="rId1" Target="https://www.youtube.com/embed/ZYKMcv6kl9s" TargetMode="External" Type="http://schemas.openxmlformats.org/officeDocument/2006/relationships/video"/><Relationship Id="rId2" Type="http://schemas.openxmlformats.org/officeDocument/2006/relationships/image" Target="../media/image-93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4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shortcut-keys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5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8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training/modules/navigate-finance-operations/" TargetMode="External"/><Relationship Id="rId2" Type="http://schemas.openxmlformats.org/officeDocument/2006/relationships/hyperlink" Target="https://learn.microsoft.com/en-us/training/modules/navigate-finance-operations/" TargetMode="External"/><Relationship Id="rId3" Type="http://schemas.openxmlformats.org/officeDocument/2006/relationships/hyperlink" Target="https://learn.microsoft.com/en-us/training/paths/get-started-finance-operations/" TargetMode="External"/><Relationship Id="rId4" Type="http://schemas.openxmlformats.org/officeDocument/2006/relationships/hyperlink" Target="https://learn.microsoft.com/en-us/training/paths/get-started-finance-operations/" TargetMode="External"/><Relationship Id="rId5" Type="http://schemas.openxmlformats.org/officeDocument/2006/relationships/hyperlink" Target="https://learn.microsoft.com/en-us/dynamics365/fin-ops-core/fin-ops/get-started/videos" TargetMode="External"/><Relationship Id="rId6" Type="http://schemas.openxmlformats.org/officeDocument/2006/relationships/hyperlink" Target="https://learn.microsoft.com/en-us/dynamics365/fin-ops-core/fin-ops/get-started/videos" TargetMode="External"/><Relationship Id="rId7" Type="http://schemas.openxmlformats.org/officeDocument/2006/relationships/hyperlink" Target="https://www.youtube.com/channel/UCJGCg4rB3QSs8y_1FquelBQ" TargetMode="External"/><Relationship Id="rId8" Type="http://schemas.openxmlformats.org/officeDocument/2006/relationships/hyperlink" Target="https://www.youtube.com/channel/UCJGCg4rB3QSs8y_1FquelBQ" TargetMode="External"/><Relationship Id="rId9" Type="http://schemas.openxmlformats.org/officeDocument/2006/relationships/hyperlink" Target="https://learn.microsoft.com/en-us/dynamics365/fin-ops-core/fin-ops/get-started/user-interface-elements" TargetMode="External"/><Relationship Id="rId10" Type="http://schemas.openxmlformats.org/officeDocument/2006/relationships/hyperlink" Target="https://learn.microsoft.com/en-us/dynamics365/fin-ops-core/fin-ops/get-started/user-interface-elements" TargetMode="External"/><Relationship Id="rId11" Type="http://schemas.openxmlformats.org/officeDocument/2006/relationships/hyperlink" Target="https://learn.microsoft.com/en-us/dynamics365/fin-ops-core/dev-itpro/user-interface/page-navigation" TargetMode="External"/><Relationship Id="rId12" Type="http://schemas.openxmlformats.org/officeDocument/2006/relationships/hyperlink" Target="https://learn.microsoft.com/en-us/dynamics365/fin-ops-core/dev-itpro/user-interface/page-navigation" TargetMode="External"/><Relationship Id="rId13" Type="http://schemas.openxmlformats.org/officeDocument/2006/relationships/hyperlink" Target="https://learn.microsoft.com/en-us/dynamics365/fin-ops-core/dev-itpro/get-started/saved-views" TargetMode="External"/><Relationship Id="rId14" Type="http://schemas.openxmlformats.org/officeDocument/2006/relationships/hyperlink" Target="https://learn.microsoft.com/en-us/dynamics365/fin-ops-core/dev-itpro/get-started/saved-views" TargetMode="External"/><Relationship Id="rId15" Type="http://schemas.openxmlformats.org/officeDocument/2006/relationships/hyperlink" Target="https://learn.microsoft.com/en-us/dynamics365/fin-ops-core/fin-ops/get-started/shortcut-keys" TargetMode="External"/><Relationship Id="rId16" Type="http://schemas.openxmlformats.org/officeDocument/2006/relationships/hyperlink" Target="https://learn.microsoft.com/en-us/dynamics365/fin-ops-core/fin-ops/get-started/shortcut-keys" TargetMode="External"/><Relationship Id="rId17" Type="http://schemas.openxmlformats.org/officeDocument/2006/relationships/slideLayout" Target="../slideLayouts/slideLayout1.xml"/><Relationship Id="rId18" Type="http://schemas.openxmlformats.org/officeDocument/2006/relationships/notesSlide" Target="../notesSlides/notesSlide99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dev-itpro/user-interface/page-navigation" TargetMode="External"/><Relationship Id="rId2" Type="http://schemas.openxmlformats.org/officeDocument/2006/relationships/hyperlink" Target="https://learn.microsoft.com/en-us/dynamics365/fin-ops-core/fin-ops/get-started/user-interface-elements" TargetMode="External"/><Relationship Id="rId3" Type="http://schemas.openxmlformats.org/officeDocument/2006/relationships/hyperlink" Target="https://learn.microsoft.com/en-us/dynamics365/fin-ops-core/dev-itpro/user-interface/simple-list-details-form-pattern" TargetMode="External"/><Relationship Id="rId4" Type="http://schemas.openxmlformats.org/officeDocument/2006/relationships/hyperlink" Target="https://learn.microsoft.com/en-us/dynamics365/fin-ops-core/dev-itpro/get-started/grid-capabilities" TargetMode="External"/><Relationship Id="rId5" Type="http://schemas.openxmlformats.org/officeDocument/2006/relationships/hyperlink" Target="https://learn.microsoft.com/en-us/dynamics365/fin-ops-core/dev-itpro/user-interface/filtering" TargetMode="External"/><Relationship Id="rId6" Type="http://schemas.openxmlformats.org/officeDocument/2006/relationships/hyperlink" Target="https://learn.microsoft.com/en-us/dynamics365/fin-ops-core/dev-itpro/get-started/saved-views" TargetMode="External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00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hyperlink" Target="https://learn.microsoft.com/en-us/dynamics365/fin-ops-core/fin-ops/get-started/user-interface-elements" TargetMode="External"/><Relationship Id="rId2" Type="http://schemas.openxmlformats.org/officeDocument/2006/relationships/hyperlink" Target="https://learn.microsoft.com/en-us/dynamics365/fin-ops-core/fin-ops/get-started/user-interface-elements" TargetMode="External"/><Relationship Id="rId3" Type="http://schemas.openxmlformats.org/officeDocument/2006/relationships/hyperlink" Target="https://learn.microsoft.com/en-us/dynamics365/fin-ops-core/fin-ops/get-started/user-interface-elements" TargetMode="External"/><Relationship Id="rId4" Type="http://schemas.openxmlformats.org/officeDocument/2006/relationships/hyperlink" Target="https://learn.microsoft.com/en-us/dynamics365/fin-ops-core/dev-itpro/user-interface/page-navigation" TargetMode="External"/><Relationship Id="rId5" Type="http://schemas.openxmlformats.org/officeDocument/2006/relationships/hyperlink" Target="https://learn.microsoft.com/en-us/dynamics365/fin-ops-core/dev-itpro/user-interface/page-navigation" TargetMode="External"/><Relationship Id="rId6" Type="http://schemas.openxmlformats.org/officeDocument/2006/relationships/hyperlink" Target="https://learn.microsoft.com/en-us/dynamics365/fin-ops-core/dev-itpro/user-interface/page-navigation" TargetMode="External"/><Relationship Id="rId7" Type="http://schemas.openxmlformats.org/officeDocument/2006/relationships/hyperlink" Target="https://learn.microsoft.com/en-us/dynamics365/fin-ops-core/dev-itpro/user-interface/filtering" TargetMode="External"/><Relationship Id="rId8" Type="http://schemas.openxmlformats.org/officeDocument/2006/relationships/hyperlink" Target="https://learn.microsoft.com/en-us/dynamics365/fin-ops-core/dev-itpro/user-interface/filtering" TargetMode="External"/><Relationship Id="rId9" Type="http://schemas.openxmlformats.org/officeDocument/2006/relationships/hyperlink" Target="https://learn.microsoft.com/en-us/dynamics365/fin-ops-core/dev-itpro/user-interface/filtering" TargetMode="External"/><Relationship Id="rId10" Type="http://schemas.openxmlformats.org/officeDocument/2006/relationships/hyperlink" Target="https://learn.microsoft.com/en-us/dynamics365/fin-ops-core/dev-itpro/get-started/grid-capabilities" TargetMode="External"/><Relationship Id="rId11" Type="http://schemas.openxmlformats.org/officeDocument/2006/relationships/hyperlink" Target="https://learn.microsoft.com/en-us/dynamics365/fin-ops-core/dev-itpro/get-started/grid-capabilities" TargetMode="External"/><Relationship Id="rId12" Type="http://schemas.openxmlformats.org/officeDocument/2006/relationships/hyperlink" Target="https://learn.microsoft.com/en-us/dynamics365/fin-ops-core/dev-itpro/get-started/grid-capabilities" TargetMode="External"/><Relationship Id="rId13" Type="http://schemas.openxmlformats.org/officeDocument/2006/relationships/hyperlink" Target="https://learn.microsoft.com/en-us/dynamics365/fin-ops-core/dev-itpro/get-started/saved-views" TargetMode="External"/><Relationship Id="rId14" Type="http://schemas.openxmlformats.org/officeDocument/2006/relationships/hyperlink" Target="https://learn.microsoft.com/en-us/dynamics365/fin-ops-core/dev-itpro/get-started/saved-views" TargetMode="External"/><Relationship Id="rId15" Type="http://schemas.openxmlformats.org/officeDocument/2006/relationships/hyperlink" Target="https://learn.microsoft.com/en-us/dynamics365/fin-ops-core/dev-itpro/get-started/saved-views" TargetMode="External"/><Relationship Id="rId16" Type="http://schemas.openxmlformats.org/officeDocument/2006/relationships/hyperlink" Target="https://learn.microsoft.com/en-us/dynamics365/fin-ops-core/dev-itpro/user-interface/simple-list-details-form-pattern" TargetMode="External"/><Relationship Id="rId17" Type="http://schemas.openxmlformats.org/officeDocument/2006/relationships/hyperlink" Target="https://learn.microsoft.com/en-us/dynamics365/fin-ops-core/dev-itpro/user-interface/simple-list-details-form-pattern" TargetMode="External"/><Relationship Id="rId18" Type="http://schemas.openxmlformats.org/officeDocument/2006/relationships/hyperlink" Target="https://learn.microsoft.com/en-us/dynamics365/fin-ops-core/dev-itpro/user-interface/simple-list-details-form-pattern" TargetMode="External"/><Relationship Id="rId19" Type="http://schemas.openxmlformats.org/officeDocument/2006/relationships/hyperlink" Target="https://learn.microsoft.com/en-us/dynamics365/fin-ops-core/dev-itpro/user-interface/form-styles-patterns" TargetMode="External"/><Relationship Id="rId20" Type="http://schemas.openxmlformats.org/officeDocument/2006/relationships/hyperlink" Target="https://learn.microsoft.com/en-us/dynamics365/fin-ops-core/dev-itpro/user-interface/form-styles-patterns" TargetMode="External"/><Relationship Id="rId21" Type="http://schemas.openxmlformats.org/officeDocument/2006/relationships/hyperlink" Target="https://learn.microsoft.com/en-us/dynamics365/fin-ops-core/dev-itpro/user-interface/form-styles-patterns" TargetMode="External"/><Relationship Id="rId22" Type="http://schemas.openxmlformats.org/officeDocument/2006/relationships/hyperlink" Target="https://learn.microsoft.com/en-us/dynamics365/fin-ops-core/dev-itpro/user-interface/build-workspaces" TargetMode="External"/><Relationship Id="rId23" Type="http://schemas.openxmlformats.org/officeDocument/2006/relationships/hyperlink" Target="https://learn.microsoft.com/en-us/dynamics365/fin-ops-core/dev-itpro/user-interface/build-workspaces" TargetMode="External"/><Relationship Id="rId24" Type="http://schemas.openxmlformats.org/officeDocument/2006/relationships/hyperlink" Target="https://learn.microsoft.com/en-us/dynamics365/fin-ops-core/dev-itpro/user-interface/build-workspaces" TargetMode="External"/><Relationship Id="rId25" Type="http://schemas.openxmlformats.org/officeDocument/2006/relationships/hyperlink" Target="https://learn.microsoft.com/en-us/dynamics365/fin-ops-core/fin-ops/get-started/shortcut-keys" TargetMode="External"/><Relationship Id="rId26" Type="http://schemas.openxmlformats.org/officeDocument/2006/relationships/hyperlink" Target="https://learn.microsoft.com/en-us/dynamics365/fin-ops-core/fin-ops/get-started/shortcut-keys" TargetMode="External"/><Relationship Id="rId27" Type="http://schemas.openxmlformats.org/officeDocument/2006/relationships/hyperlink" Target="https://learn.microsoft.com/en-us/dynamics365/fin-ops-core/fin-ops/get-started/shortcut-keys" TargetMode="External"/><Relationship Id="rId28" Type="http://schemas.openxmlformats.org/officeDocument/2006/relationships/hyperlink" Target="https://learn.microsoft.com/en-us/dynamics365/fin-ops-core/dev-itpro/sysadmin/role-based-security" TargetMode="External"/><Relationship Id="rId29" Type="http://schemas.openxmlformats.org/officeDocument/2006/relationships/hyperlink" Target="https://learn.microsoft.com/en-us/dynamics365/fin-ops-core/dev-itpro/sysadmin/role-based-security" TargetMode="External"/><Relationship Id="rId30" Type="http://schemas.openxmlformats.org/officeDocument/2006/relationships/hyperlink" Target="https://learn.microsoft.com/en-us/dynamics365/fin-ops-core/dev-itpro/sysadmin/role-based-security" TargetMode="External"/><Relationship Id="rId31" Type="http://schemas.openxmlformats.org/officeDocument/2006/relationships/hyperlink" Target="https://learn.microsoft.com/en-us/dynamics365/fin-ops-core/dev-itpro/data-entities/data-entities-data-packages" TargetMode="External"/><Relationship Id="rId32" Type="http://schemas.openxmlformats.org/officeDocument/2006/relationships/hyperlink" Target="https://learn.microsoft.com/en-us/dynamics365/fin-ops-core/dev-itpro/data-entities/data-entities-data-packages" TargetMode="External"/><Relationship Id="rId33" Type="http://schemas.openxmlformats.org/officeDocument/2006/relationships/hyperlink" Target="https://learn.microsoft.com/en-us/dynamics365/fin-ops-core/dev-itpro/data-entities/data-entities-data-packages" TargetMode="External"/><Relationship Id="rId34" Type="http://schemas.openxmlformats.org/officeDocument/2006/relationships/hyperlink" Target="https://learn.microsoft.com/en-us/dynamics365/fin-ops-core/dev-itpro/data-entities/data-entities" TargetMode="External"/><Relationship Id="rId35" Type="http://schemas.openxmlformats.org/officeDocument/2006/relationships/hyperlink" Target="https://learn.microsoft.com/en-us/dynamics365/fin-ops-core/dev-itpro/data-entities/data-entities" TargetMode="External"/><Relationship Id="rId36" Type="http://schemas.openxmlformats.org/officeDocument/2006/relationships/hyperlink" Target="https://learn.microsoft.com/en-us/dynamics365/fin-ops-core/dev-itpro/data-entities/data-entities" TargetMode="External"/><Relationship Id="rId37" Type="http://schemas.openxmlformats.org/officeDocument/2006/relationships/hyperlink" Target="https://learn.microsoft.com/en-us/dynamics365/fin-ops-core/dev-itpro/analytics/customize-analytical-workspace" TargetMode="External"/><Relationship Id="rId38" Type="http://schemas.openxmlformats.org/officeDocument/2006/relationships/hyperlink" Target="https://learn.microsoft.com/en-us/dynamics365/fin-ops-core/dev-itpro/analytics/customize-analytical-workspace" TargetMode="External"/><Relationship Id="rId39" Type="http://schemas.openxmlformats.org/officeDocument/2006/relationships/hyperlink" Target="https://learn.microsoft.com/en-us/dynamics365/fin-ops-core/dev-itpro/analytics/customize-analytical-workspace" TargetMode="External"/><Relationship Id="rId40" Type="http://schemas.openxmlformats.org/officeDocument/2006/relationships/hyperlink" Target="https://learn.microsoft.com/en-us/dynamics365/fin-ops-core/dev-itpro/analytics/embed-power-bi-workspaces" TargetMode="External"/><Relationship Id="rId41" Type="http://schemas.openxmlformats.org/officeDocument/2006/relationships/hyperlink" Target="https://learn.microsoft.com/en-us/dynamics365/fin-ops-core/dev-itpro/analytics/embed-power-bi-workspaces" TargetMode="External"/><Relationship Id="rId42" Type="http://schemas.openxmlformats.org/officeDocument/2006/relationships/hyperlink" Target="https://learn.microsoft.com/en-us/dynamics365/fin-ops-core/dev-itpro/analytics/embed-power-bi-workspaces" TargetMode="External"/><Relationship Id="rId43" Type="http://schemas.openxmlformats.org/officeDocument/2006/relationships/hyperlink" Target="https://learn.microsoft.com/en-us/dynamics365/fin-ops-core/fin-ops/get-started/alerts-overview" TargetMode="External"/><Relationship Id="rId44" Type="http://schemas.openxmlformats.org/officeDocument/2006/relationships/hyperlink" Target="https://learn.microsoft.com/en-us/dynamics365/fin-ops-core/fin-ops/get-started/alerts-overview" TargetMode="External"/><Relationship Id="rId45" Type="http://schemas.openxmlformats.org/officeDocument/2006/relationships/hyperlink" Target="https://learn.microsoft.com/en-us/dynamics365/fin-ops-core/fin-ops/get-started/alerts-overview" TargetMode="External"/><Relationship Id="rId46" Type="http://schemas.openxmlformats.org/officeDocument/2006/relationships/hyperlink" Target="https://learn.microsoft.com/en-us/dynamics365/fin-ops-core/fin-ops/get-started/create-alerts" TargetMode="External"/><Relationship Id="rId47" Type="http://schemas.openxmlformats.org/officeDocument/2006/relationships/hyperlink" Target="https://learn.microsoft.com/en-us/dynamics365/fin-ops-core/fin-ops/get-started/create-alerts" TargetMode="External"/><Relationship Id="rId48" Type="http://schemas.openxmlformats.org/officeDocument/2006/relationships/hyperlink" Target="https://learn.microsoft.com/en-us/dynamics365/fin-ops-core/fin-ops/get-started/create-alerts" TargetMode="External"/><Relationship Id="rId49" Type="http://schemas.openxmlformats.org/officeDocument/2006/relationships/hyperlink" Target="https://learn.microsoft.com/en-us/training/modules/navigate-finance-operations/" TargetMode="External"/><Relationship Id="rId50" Type="http://schemas.openxmlformats.org/officeDocument/2006/relationships/hyperlink" Target="https://learn.microsoft.com/en-us/training/modules/navigate-finance-operations/" TargetMode="External"/><Relationship Id="rId51" Type="http://schemas.openxmlformats.org/officeDocument/2006/relationships/hyperlink" Target="https://learn.microsoft.com/en-us/training/modules/navigate-finance-operations/" TargetMode="External"/><Relationship Id="rId52" Type="http://schemas.openxmlformats.org/officeDocument/2006/relationships/hyperlink" Target="https://learn.microsoft.com/en-us/training/paths/get-started-finance-operations/" TargetMode="External"/><Relationship Id="rId53" Type="http://schemas.openxmlformats.org/officeDocument/2006/relationships/hyperlink" Target="https://learn.microsoft.com/en-us/training/paths/get-started-finance-operations/" TargetMode="External"/><Relationship Id="rId54" Type="http://schemas.openxmlformats.org/officeDocument/2006/relationships/hyperlink" Target="https://learn.microsoft.com/en-us/training/paths/get-started-finance-operations/" TargetMode="External"/><Relationship Id="rId55" Type="http://schemas.openxmlformats.org/officeDocument/2006/relationships/hyperlink" Target="https://learn.microsoft.com/en-us/dynamics365/fin-ops-core/fin-ops/get-started/videos" TargetMode="External"/><Relationship Id="rId56" Type="http://schemas.openxmlformats.org/officeDocument/2006/relationships/hyperlink" Target="https://learn.microsoft.com/en-us/dynamics365/fin-ops-core/fin-ops/get-started/videos" TargetMode="External"/><Relationship Id="rId57" Type="http://schemas.openxmlformats.org/officeDocument/2006/relationships/hyperlink" Target="https://learn.microsoft.com/en-us/dynamics365/fin-ops-core/fin-ops/get-started/videos" TargetMode="External"/><Relationship Id="rId58" Type="http://schemas.openxmlformats.org/officeDocument/2006/relationships/slideLayout" Target="../slideLayouts/slideLayout1.xml"/><Relationship Id="rId59" Type="http://schemas.openxmlformats.org/officeDocument/2006/relationships/notesSlide" Target="../notesSlides/notesSlide10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UCyzbA41j8g" TargetMode="External"/><Relationship Id="rId2" Type="http://schemas.openxmlformats.org/officeDocument/2006/relationships/hyperlink" Target="https://www.youtube.com/watch?v=UCyzbA41j8g" TargetMode="External"/><Relationship Id="rId3" Type="http://schemas.openxmlformats.org/officeDocument/2006/relationships/hyperlink" Target="https://www.youtube.com/watch?v=UCyzbA41j8g" TargetMode="External"/><Relationship Id="rId4" Type="http://schemas.openxmlformats.org/officeDocument/2006/relationships/hyperlink" Target="https://www.youtube.com/watch?v=_8WlwmSggcQ" TargetMode="External"/><Relationship Id="rId5" Type="http://schemas.openxmlformats.org/officeDocument/2006/relationships/hyperlink" Target="https://www.youtube.com/watch?v=_8WlwmSggcQ" TargetMode="External"/><Relationship Id="rId6" Type="http://schemas.openxmlformats.org/officeDocument/2006/relationships/hyperlink" Target="https://www.youtube.com/watch?v=_8WlwmSggcQ" TargetMode="External"/><Relationship Id="rId7" Type="http://schemas.openxmlformats.org/officeDocument/2006/relationships/hyperlink" Target="https://www.youtube.com/watch?v=ZYKMcv6kl9s" TargetMode="External"/><Relationship Id="rId8" Type="http://schemas.openxmlformats.org/officeDocument/2006/relationships/hyperlink" Target="https://www.youtube.com/watch?v=ZYKMcv6kl9s" TargetMode="External"/><Relationship Id="rId9" Type="http://schemas.openxmlformats.org/officeDocument/2006/relationships/hyperlink" Target="https://www.youtube.com/watch?v=ZYKMcv6kl9s" TargetMode="External"/><Relationship Id="rId10" Type="http://schemas.openxmlformats.org/officeDocument/2006/relationships/hyperlink" Target="https://www.youtube.com/watch?v=jwhODWHNb-4" TargetMode="External"/><Relationship Id="rId11" Type="http://schemas.openxmlformats.org/officeDocument/2006/relationships/hyperlink" Target="https://www.youtube.com/watch?v=jwhODWHNb-4" TargetMode="External"/><Relationship Id="rId12" Type="http://schemas.openxmlformats.org/officeDocument/2006/relationships/hyperlink" Target="https://www.youtube.com/watch?v=jwhODWHNb-4" TargetMode="External"/><Relationship Id="rId13" Type="http://schemas.openxmlformats.org/officeDocument/2006/relationships/hyperlink" Target="https://www.youtube.com/watch?v=cpzimwOjicM" TargetMode="External"/><Relationship Id="rId14" Type="http://schemas.openxmlformats.org/officeDocument/2006/relationships/hyperlink" Target="https://www.youtube.com/watch?v=cpzimwOjicM" TargetMode="External"/><Relationship Id="rId15" Type="http://schemas.openxmlformats.org/officeDocument/2006/relationships/hyperlink" Target="https://www.youtube.com/watch?v=cpzimwOjicM" TargetMode="External"/><Relationship Id="rId16" Type="http://schemas.openxmlformats.org/officeDocument/2006/relationships/hyperlink" Target="https://www.youtube.com/channel/UCJGCg4rB3QSs8y_1FquelBQ" TargetMode="External"/><Relationship Id="rId17" Type="http://schemas.openxmlformats.org/officeDocument/2006/relationships/hyperlink" Target="https://www.youtube.com/channel/UCJGCg4rB3QSs8y_1FquelBQ" TargetMode="External"/><Relationship Id="rId18" Type="http://schemas.openxmlformats.org/officeDocument/2006/relationships/hyperlink" Target="https://www.youtube.com/channel/UCJGCg4rB3QSs8y_1FquelBQ" TargetMode="External"/><Relationship Id="rId19" Type="http://schemas.openxmlformats.org/officeDocument/2006/relationships/hyperlink" Target="https://www.youtube.com/playlist?list=PLFSag4twLTk9e16e4amIvUpdJsYdHfPKA" TargetMode="External"/><Relationship Id="rId20" Type="http://schemas.openxmlformats.org/officeDocument/2006/relationships/hyperlink" Target="https://www.youtube.com/playlist?list=PLFSag4twLTk9e16e4amIvUpdJsYdHfPKA" TargetMode="External"/><Relationship Id="rId21" Type="http://schemas.openxmlformats.org/officeDocument/2006/relationships/hyperlink" Target="https://www.youtube.com/playlist?list=PLFSag4twLTk9e16e4amIvUpdJsYdHfPKA" TargetMode="External"/><Relationship Id="rId22" Type="http://schemas.openxmlformats.org/officeDocument/2006/relationships/slideLayout" Target="../slideLayouts/slideLayout1.xml"/><Relationship Id="rId23" Type="http://schemas.openxmlformats.org/officeDocument/2006/relationships/notesSlide" Target="../notesSlides/notesSlide10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1371600"/>
            <a:ext cx="9144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UYGULAMALI EĞİTİM  ·  3 SAAT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640080" y="1828800"/>
            <a:ext cx="1060704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0000"/>
              </a:lnSpc>
              <a:buNone/>
            </a:pPr>
            <a:r>
              <a:rPr lang="en-US" sz="4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Dynamics 365 Finance &amp; Operations</a:t>
            </a:r>
            <a:endParaRPr lang="en-US" sz="4200" dirty="0"/>
          </a:p>
          <a:p>
            <a:pPr indent="0" marL="0">
              <a:lnSpc>
                <a:spcPct val="100000"/>
              </a:lnSpc>
              <a:buNone/>
            </a:pPr>
            <a:r>
              <a:rPr lang="en-US" sz="4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ile Başlarken</a:t>
            </a:r>
            <a:endParaRPr lang="en-US" sz="4200" dirty="0"/>
          </a:p>
        </p:txBody>
      </p:sp>
      <p:sp>
        <p:nvSpPr>
          <p:cNvPr id="5" name="Text 3"/>
          <p:cNvSpPr/>
          <p:nvPr/>
        </p:nvSpPr>
        <p:spPr>
          <a:xfrm>
            <a:off x="640080" y="3840480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600" dirty="0">
                <a:solidFill>
                  <a:srgbClr val="C9D8F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arayüzünde ustalaşın — Gezinti, Arama, Çalışma alanları, Liste sayfaları ve Formlar, Filtreleme, Görünümler ve Kişiselleştirme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640080" y="5120640"/>
            <a:ext cx="3063240" cy="502920"/>
          </a:xfrm>
          <a:prstGeom prst="roundRect">
            <a:avLst>
              <a:gd name="adj" fmla="val 18182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5120640"/>
            <a:ext cx="3063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D5E1F5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Hedef kitle: Yeni son kullanıcılar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3886200" y="5120640"/>
            <a:ext cx="3063240" cy="502920"/>
          </a:xfrm>
          <a:prstGeom prst="roundRect">
            <a:avLst>
              <a:gd name="adj" fmla="val 18182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886200" y="5120640"/>
            <a:ext cx="3063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D5E1F5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Biçim: Sunum + canlı demolar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7132320" y="5120640"/>
            <a:ext cx="3063240" cy="502920"/>
          </a:xfrm>
          <a:prstGeom prst="roundRect">
            <a:avLst>
              <a:gd name="adj" fmla="val 18182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132320" y="5120640"/>
            <a:ext cx="3063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D5E1F5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Düzey: Başlangıç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640080" y="5943600"/>
            <a:ext cx="9144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Sunucu: </a:t>
            </a:r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________________     </a:t>
            </a:r>
            <a:pPr indent="0" marL="0">
              <a:buNone/>
            </a:pPr>
            <a:r>
              <a:rPr lang="en-US" sz="12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Tarih: </a:t>
            </a:r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____________</a:t>
            </a:r>
            <a:endParaRPr lang="en-US" sz="1200" dirty="0"/>
          </a:p>
        </p:txBody>
      </p:sp>
      <p:sp>
        <p:nvSpPr>
          <p:cNvPr id="14" name="Text 11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15" name="Text 12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</a:t>
            </a:r>
            <a:endParaRPr lang="en-US" sz="800" dirty="0"/>
          </a:p>
        </p:txBody>
      </p:sp>
      <p:sp>
        <p:nvSpPr>
          <p:cNvPr id="16" name="Text 13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BAŞLAMADAN ÖNCE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üç saatlik oturum böyle ilerleyecek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257800" cy="1463040"/>
          </a:xfrm>
          <a:prstGeom prst="roundRect">
            <a:avLst>
              <a:gd name="adj" fmla="val 375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914400" y="1984248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984248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737360" y="194767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Kalıbı öğrenin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737360" y="2350008"/>
            <a:ext cx="4023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 arayüzü tutarlıdır. Bir sayfada ustalaşan, hepsinde ustalaşır.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257800" cy="1463040"/>
          </a:xfrm>
          <a:prstGeom prst="roundRect">
            <a:avLst>
              <a:gd name="adj" fmla="val 375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92240" y="1984248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92240" y="1984248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315200" y="194767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Demoyu izleyin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7315200" y="2350008"/>
            <a:ext cx="4023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bölüm bir canlı demo ve resmi bir Microsoft yönerge videosuyla biter.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40080" y="3383280"/>
            <a:ext cx="5257800" cy="1463040"/>
          </a:xfrm>
          <a:prstGeom prst="roundRect">
            <a:avLst>
              <a:gd name="adj" fmla="val 375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914400" y="3675888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675888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737360" y="363931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Kendiniz deneyin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737360" y="4041648"/>
            <a:ext cx="4023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Uygulamalı alıştırmalarda gezinti, filtreleme ve kişiselleştirmeyi çalışırsınız.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6217920" y="3383280"/>
            <a:ext cx="5257800" cy="1463040"/>
          </a:xfrm>
          <a:prstGeom prst="roundRect">
            <a:avLst>
              <a:gd name="adj" fmla="val 375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92240" y="3675888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92240" y="3675888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315200" y="363931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Kopya kâğıdını saklayın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7315200" y="4041648"/>
            <a:ext cx="4023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Sondaki klavye kısayolları, ipuçları ve bağlantılar saklamanız içindir.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640080" y="5120640"/>
            <a:ext cx="109115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Önerilen tempo:  konu başına ~20 dk.  ·  iki kısa mola  ·  kapanışta Sorular ve Yanıtlar</a:t>
            </a:r>
            <a:endParaRPr lang="en-US" sz="12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ÖĞRENME HEDEFLERI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Sonunda şunları yapabileceksiniz …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355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14400" y="187452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Gezinme ve bulma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914400" y="2331720"/>
            <a:ext cx="48463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 ekranının her parçasını tanımak ve adlandırmak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bölmesi, modüller, sık kullanılanlar ve son kullanılanlar arasında hareket etmek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Herhangi bir sayfayı, eylemi veya raporu gezinti aramasıyla bulmak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Günlük görevlerinizi hızlıca başlatmak için çalışma alanlarını kullanmak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29400" y="187452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ve uyarlama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6629400" y="2331720"/>
            <a:ext cx="48463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sayfaları, kılavuzlar ve ayrıntı formlarında güvenle çalışmak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 hızlı filtre ve filtre bölmesiyle filtrelemek ve sıralamak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sayfanın birden çok görünümünü kaydetmek ve aralarında geçiş yapmak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Ekranları kişiselleştirmek ve kullanıcı seçeneklerinizi ayarlamak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GÜNDEM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On iki konu, tek bir tutarlı arayüz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77240" y="1874520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777240" y="187452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298448" y="1801368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Arayüze genel bakış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1298448" y="2112264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Ekran yapısı ve öğeleri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434340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480560" y="1874520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4480560" y="187452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5001768" y="1801368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5001768" y="2112264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Bölme, modüller, sık kullanılanlar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804672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183880" y="1874520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183880" y="187452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8705088" y="1801368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Arama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8705088" y="2112264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Sayfaları ve kayıtları bulma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640080" y="2624328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777240" y="2807208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777240" y="2807208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1298448" y="2734056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1298448" y="3044952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Kutucuklar, listeler ve kendi çalışma alanınızı oluşturma</a:t>
            </a:r>
            <a:endParaRPr lang="en-US" sz="900" dirty="0"/>
          </a:p>
        </p:txBody>
      </p:sp>
      <p:sp>
        <p:nvSpPr>
          <p:cNvPr id="27" name="Shape 25"/>
          <p:cNvSpPr/>
          <p:nvPr/>
        </p:nvSpPr>
        <p:spPr>
          <a:xfrm>
            <a:off x="4343400" y="2624328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4480560" y="2807208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9" name="Text 27"/>
          <p:cNvSpPr/>
          <p:nvPr/>
        </p:nvSpPr>
        <p:spPr>
          <a:xfrm>
            <a:off x="4480560" y="2807208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5001768" y="2734056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sayfaları ve formlar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5001768" y="3044952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Kılavuzlar, bilgi sekmeleri, kalıplar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8046720" y="2624328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8183880" y="2807208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34" name="Text 32"/>
          <p:cNvSpPr/>
          <p:nvPr/>
        </p:nvSpPr>
        <p:spPr>
          <a:xfrm>
            <a:off x="8183880" y="2807208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8705088" y="2734056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Filtreleme</a:t>
            </a:r>
            <a:endParaRPr lang="en-US" sz="1250" dirty="0"/>
          </a:p>
        </p:txBody>
      </p:sp>
      <p:sp>
        <p:nvSpPr>
          <p:cNvPr id="36" name="Text 34"/>
          <p:cNvSpPr/>
          <p:nvPr/>
        </p:nvSpPr>
        <p:spPr>
          <a:xfrm>
            <a:off x="8705088" y="3044952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filtre ve tam sözdizimi</a:t>
            </a:r>
            <a:endParaRPr lang="en-US" sz="900" dirty="0"/>
          </a:p>
        </p:txBody>
      </p:sp>
      <p:sp>
        <p:nvSpPr>
          <p:cNvPr id="37" name="Shape 35"/>
          <p:cNvSpPr/>
          <p:nvPr/>
        </p:nvSpPr>
        <p:spPr>
          <a:xfrm>
            <a:off x="640080" y="3557016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777240" y="3739896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39" name="Text 37"/>
          <p:cNvSpPr/>
          <p:nvPr/>
        </p:nvSpPr>
        <p:spPr>
          <a:xfrm>
            <a:off x="777240" y="3739896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</a:t>
            </a:r>
            <a:endParaRPr lang="en-US" sz="1200" dirty="0"/>
          </a:p>
        </p:txBody>
      </p:sp>
      <p:sp>
        <p:nvSpPr>
          <p:cNvPr id="40" name="Text 38"/>
          <p:cNvSpPr/>
          <p:nvPr/>
        </p:nvSpPr>
        <p:spPr>
          <a:xfrm>
            <a:off x="1298448" y="3666744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Görünümler ve kişiselleştirme</a:t>
            </a:r>
            <a:endParaRPr lang="en-US" sz="1250" dirty="0"/>
          </a:p>
        </p:txBody>
      </p:sp>
      <p:sp>
        <p:nvSpPr>
          <p:cNvPr id="41" name="Text 39"/>
          <p:cNvSpPr/>
          <p:nvPr/>
        </p:nvSpPr>
        <p:spPr>
          <a:xfrm>
            <a:off x="1298448" y="3977640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Kaydedilmiş görünümler ve seçenekler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4343400" y="3557016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4480560" y="3739896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44" name="Text 42"/>
          <p:cNvSpPr/>
          <p:nvPr/>
        </p:nvSpPr>
        <p:spPr>
          <a:xfrm>
            <a:off x="4480560" y="3739896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</a:t>
            </a:r>
            <a:endParaRPr lang="en-US" sz="1200" dirty="0"/>
          </a:p>
        </p:txBody>
      </p:sp>
      <p:sp>
        <p:nvSpPr>
          <p:cNvPr id="45" name="Text 43"/>
          <p:cNvSpPr/>
          <p:nvPr/>
        </p:nvSpPr>
        <p:spPr>
          <a:xfrm>
            <a:off x="5001768" y="3666744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Güvenlik ve erişim</a:t>
            </a:r>
            <a:endParaRPr lang="en-US" sz="1250" dirty="0"/>
          </a:p>
        </p:txBody>
      </p:sp>
      <p:sp>
        <p:nvSpPr>
          <p:cNvPr id="46" name="Text 44"/>
          <p:cNvSpPr/>
          <p:nvPr/>
        </p:nvSpPr>
        <p:spPr>
          <a:xfrm>
            <a:off x="5001768" y="3977640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Roller, görevler, veri güvenliği</a:t>
            </a:r>
            <a:endParaRPr lang="en-US" sz="900" dirty="0"/>
          </a:p>
        </p:txBody>
      </p:sp>
      <p:sp>
        <p:nvSpPr>
          <p:cNvPr id="47" name="Shape 45"/>
          <p:cNvSpPr/>
          <p:nvPr/>
        </p:nvSpPr>
        <p:spPr>
          <a:xfrm>
            <a:off x="8046720" y="3557016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48" name="Shape 46"/>
          <p:cNvSpPr/>
          <p:nvPr/>
        </p:nvSpPr>
        <p:spPr>
          <a:xfrm>
            <a:off x="8183880" y="3739896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49" name="Text 47"/>
          <p:cNvSpPr/>
          <p:nvPr/>
        </p:nvSpPr>
        <p:spPr>
          <a:xfrm>
            <a:off x="8183880" y="3739896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</a:t>
            </a:r>
            <a:endParaRPr lang="en-US" sz="1200" dirty="0"/>
          </a:p>
        </p:txBody>
      </p:sp>
      <p:sp>
        <p:nvSpPr>
          <p:cNvPr id="50" name="Text 48"/>
          <p:cNvSpPr/>
          <p:nvPr/>
        </p:nvSpPr>
        <p:spPr>
          <a:xfrm>
            <a:off x="8705088" y="3666744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yönetimi</a:t>
            </a:r>
            <a:endParaRPr lang="en-US" sz="1250" dirty="0"/>
          </a:p>
        </p:txBody>
      </p:sp>
      <p:sp>
        <p:nvSpPr>
          <p:cNvPr id="51" name="Text 49"/>
          <p:cNvSpPr/>
          <p:nvPr/>
        </p:nvSpPr>
        <p:spPr>
          <a:xfrm>
            <a:off x="8705088" y="3977640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Varlıklar, içeri ve dışarı aktarma</a:t>
            </a:r>
            <a:endParaRPr lang="en-US" sz="900" dirty="0"/>
          </a:p>
        </p:txBody>
      </p:sp>
      <p:sp>
        <p:nvSpPr>
          <p:cNvPr id="52" name="Shape 50"/>
          <p:cNvSpPr/>
          <p:nvPr/>
        </p:nvSpPr>
        <p:spPr>
          <a:xfrm>
            <a:off x="640080" y="4489704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777240" y="4672584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54" name="Text 52"/>
          <p:cNvSpPr/>
          <p:nvPr/>
        </p:nvSpPr>
        <p:spPr>
          <a:xfrm>
            <a:off x="777240" y="4672584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</a:t>
            </a:r>
            <a:endParaRPr lang="en-US" sz="1200" dirty="0"/>
          </a:p>
        </p:txBody>
      </p:sp>
      <p:sp>
        <p:nvSpPr>
          <p:cNvPr id="55" name="Text 53"/>
          <p:cNvSpPr/>
          <p:nvPr/>
        </p:nvSpPr>
        <p:spPr>
          <a:xfrm>
            <a:off x="1298448" y="4599432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Analiz ve BI</a:t>
            </a:r>
            <a:endParaRPr lang="en-US" sz="1250" dirty="0"/>
          </a:p>
        </p:txBody>
      </p:sp>
      <p:sp>
        <p:nvSpPr>
          <p:cNvPr id="56" name="Text 54"/>
          <p:cNvSpPr/>
          <p:nvPr/>
        </p:nvSpPr>
        <p:spPr>
          <a:xfrm>
            <a:off x="1298448" y="4910328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Katıştırılmış Power BI'yi düzenleme</a:t>
            </a:r>
            <a:endParaRPr lang="en-US" sz="900" dirty="0"/>
          </a:p>
        </p:txBody>
      </p:sp>
      <p:sp>
        <p:nvSpPr>
          <p:cNvPr id="57" name="Shape 55"/>
          <p:cNvSpPr/>
          <p:nvPr/>
        </p:nvSpPr>
        <p:spPr>
          <a:xfrm>
            <a:off x="4343400" y="4489704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58" name="Shape 56"/>
          <p:cNvSpPr/>
          <p:nvPr/>
        </p:nvSpPr>
        <p:spPr>
          <a:xfrm>
            <a:off x="4480560" y="4672584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59" name="Text 57"/>
          <p:cNvSpPr/>
          <p:nvPr/>
        </p:nvSpPr>
        <p:spPr>
          <a:xfrm>
            <a:off x="4480560" y="4672584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11</a:t>
            </a:r>
            <a:endParaRPr lang="en-US" sz="1200" dirty="0"/>
          </a:p>
        </p:txBody>
      </p:sp>
      <p:sp>
        <p:nvSpPr>
          <p:cNvPr id="60" name="Text 58"/>
          <p:cNvSpPr/>
          <p:nvPr/>
        </p:nvSpPr>
        <p:spPr>
          <a:xfrm>
            <a:off x="5001768" y="4599432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</a:t>
            </a:r>
            <a:endParaRPr lang="en-US" sz="1250" dirty="0"/>
          </a:p>
        </p:txBody>
      </p:sp>
      <p:sp>
        <p:nvSpPr>
          <p:cNvPr id="61" name="Text 59"/>
          <p:cNvSpPr/>
          <p:nvPr/>
        </p:nvSpPr>
        <p:spPr>
          <a:xfrm>
            <a:off x="5001768" y="4910328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Özel bildirimler</a:t>
            </a:r>
            <a:endParaRPr lang="en-US" sz="900" dirty="0"/>
          </a:p>
        </p:txBody>
      </p:sp>
      <p:sp>
        <p:nvSpPr>
          <p:cNvPr id="62" name="Shape 60"/>
          <p:cNvSpPr/>
          <p:nvPr/>
        </p:nvSpPr>
        <p:spPr>
          <a:xfrm>
            <a:off x="8046720" y="4489704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63" name="Shape 61"/>
          <p:cNvSpPr/>
          <p:nvPr/>
        </p:nvSpPr>
        <p:spPr>
          <a:xfrm>
            <a:off x="8183880" y="4672584"/>
            <a:ext cx="411480" cy="4114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64" name="Text 62"/>
          <p:cNvSpPr/>
          <p:nvPr/>
        </p:nvSpPr>
        <p:spPr>
          <a:xfrm>
            <a:off x="8183880" y="4672584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</a:t>
            </a:r>
            <a:endParaRPr lang="en-US" sz="1200" dirty="0"/>
          </a:p>
        </p:txBody>
      </p:sp>
      <p:sp>
        <p:nvSpPr>
          <p:cNvPr id="65" name="Text 63"/>
          <p:cNvSpPr/>
          <p:nvPr/>
        </p:nvSpPr>
        <p:spPr>
          <a:xfrm>
            <a:off x="8705088" y="4599432"/>
            <a:ext cx="2743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Üretkenlik</a:t>
            </a:r>
            <a:endParaRPr lang="en-US" sz="1250" dirty="0"/>
          </a:p>
        </p:txBody>
      </p:sp>
      <p:sp>
        <p:nvSpPr>
          <p:cNvPr id="66" name="Text 64"/>
          <p:cNvSpPr/>
          <p:nvPr/>
        </p:nvSpPr>
        <p:spPr>
          <a:xfrm>
            <a:off x="8705088" y="4910328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Klavye kısayolları, Excel, kaynaklar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KISA BIR NOT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Aynı ürün, birkaç farklı ad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10911535" cy="1371600"/>
          </a:xfrm>
          <a:prstGeom prst="roundRect">
            <a:avLst>
              <a:gd name="adj" fmla="val 4000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60120" y="1920240"/>
            <a:ext cx="1027145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Bunu </a:t>
            </a:r>
            <a:pPr indent="0" marL="0">
              <a:lnSpc>
                <a:spcPct val="105000"/>
              </a:lnSpc>
              <a:buNone/>
            </a:pPr>
            <a:r>
              <a:rPr lang="en-US" sz="1450" b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Operations, D365 F&amp;O veya D365FO</a:t>
            </a:r>
            <a:pPr indent="0" marL="0">
              <a:lnSpc>
                <a:spcPct val="105000"/>
              </a:lnSpc>
              <a:buNone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olarak adlandırıldığını duyacaksınız. Microsoft bu işlevleri artık </a:t>
            </a:r>
            <a:pPr indent="0" marL="0">
              <a:lnSpc>
                <a:spcPct val="105000"/>
              </a:lnSpc>
              <a:buNone/>
            </a:pPr>
            <a:r>
              <a:rPr lang="en-US" sz="1450" b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ve Dynamics 365 Supply Chain Management</a:t>
            </a:r>
            <a:pPr indent="0" marL="0">
              <a:lnSpc>
                <a:spcPct val="105000"/>
              </a:lnSpc>
              <a:buNone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olarak lisanslıyor — ancak ikisi de aynı kullanıcı arayüzünü paylaşır. Bu eğitimdeki her şey her ikisi için de geçerlidir.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40080" y="3383280"/>
            <a:ext cx="3429000" cy="1417320"/>
          </a:xfrm>
          <a:prstGeom prst="roundRect">
            <a:avLst>
              <a:gd name="adj" fmla="val 387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68680" y="356616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Web tabanlı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868680" y="397764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Tarayıcınızda çalışır — kurulacak bir şey yok.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4343400" y="3383280"/>
            <a:ext cx="3429000" cy="1417320"/>
          </a:xfrm>
          <a:prstGeom prst="roundRect">
            <a:avLst>
              <a:gd name="adj" fmla="val 387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572000" y="356616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Rol tabanlı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4572000" y="397764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Ne gördüğünüz, güvenlik rolünüze bağlıdır.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8046720" y="3383280"/>
            <a:ext cx="3429000" cy="1417320"/>
          </a:xfrm>
          <a:prstGeom prst="roundRect">
            <a:avLst>
              <a:gd name="adj" fmla="val 387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75320" y="356616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Tutarlı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8275320" y="397764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Tüm modüller genelinde tek bir arayüz modeli.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Kullanıcı arayüzüne genel bakış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Ekranı bir kez öğrenin — her sayfa aynı düzeni izler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BÜYÜK RESIM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Dynamics 365 Finance &amp; Operations nedir?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Finans, tedarik zinciri, üretim, projeler ve personeli tek bir yerde toplayan bir bulut ERP'si.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web tarayıcısında açılır — kurulacak veya güncellenecek masaüstü istemcisi yok.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Modüllere ayrılmıştır (ör. Genel muhasebe, Borç hesapları, Satınalma).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Yaptığınız her şey bir sayfada gerçekleşir ve tüm sayfalar aynı yapı taşlarını paylaşır.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315200" y="2103120"/>
            <a:ext cx="429768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0" y="2103120"/>
            <a:ext cx="42976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7452360" y="2724912"/>
            <a:ext cx="4023360" cy="502920"/>
          </a:xfrm>
          <a:prstGeom prst="roundRect">
            <a:avLst>
              <a:gd name="adj" fmla="val 10909"/>
            </a:avLst>
          </a:prstGeom>
          <a:solidFill>
            <a:srgbClr val="0E8F86"/>
          </a:solidFill>
          <a:ln/>
        </p:spPr>
      </p:sp>
      <p:sp>
        <p:nvSpPr>
          <p:cNvPr id="12" name="Text 10"/>
          <p:cNvSpPr/>
          <p:nvPr/>
        </p:nvSpPr>
        <p:spPr>
          <a:xfrm>
            <a:off x="7452360" y="2724912"/>
            <a:ext cx="4023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Modüller ve sayfalar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589520" y="3346704"/>
            <a:ext cx="3749040" cy="502920"/>
          </a:xfrm>
          <a:prstGeom prst="roundRect">
            <a:avLst>
              <a:gd name="adj" fmla="val 10909"/>
            </a:avLst>
          </a:prstGeom>
          <a:solidFill>
            <a:srgbClr val="1E52A8"/>
          </a:solidFill>
          <a:ln/>
        </p:spPr>
      </p:sp>
      <p:sp>
        <p:nvSpPr>
          <p:cNvPr id="14" name="Text 12"/>
          <p:cNvSpPr/>
          <p:nvPr/>
        </p:nvSpPr>
        <p:spPr>
          <a:xfrm>
            <a:off x="7589520" y="3346704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sayfaları ve formlar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7726680" y="3968496"/>
            <a:ext cx="3474720" cy="502920"/>
          </a:xfrm>
          <a:prstGeom prst="roundRect">
            <a:avLst>
              <a:gd name="adj" fmla="val 10909"/>
            </a:avLst>
          </a:prstGeom>
          <a:solidFill>
            <a:srgbClr val="5C6672"/>
          </a:solidFill>
          <a:ln/>
        </p:spPr>
      </p:sp>
      <p:sp>
        <p:nvSpPr>
          <p:cNvPr id="16" name="Text 14"/>
          <p:cNvSpPr/>
          <p:nvPr/>
        </p:nvSpPr>
        <p:spPr>
          <a:xfrm>
            <a:off x="7726680" y="3968496"/>
            <a:ext cx="3474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Kayıtlar ve alanlar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949440" y="475488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Genelden özele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EKRAN YAPISI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Her F&amp;O sayfasının bileşenleri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6766560" cy="3977640"/>
          </a:xfrm>
          <a:prstGeom prst="roundRect">
            <a:avLst>
              <a:gd name="adj" fmla="val 137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22960" y="1874520"/>
            <a:ext cx="6400800" cy="457200"/>
          </a:xfrm>
          <a:prstGeom prst="rect">
            <a:avLst/>
          </a:prstGeom>
          <a:solidFill>
            <a:srgbClr val="12203A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8745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① Gezinti çubuğu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822960" y="2423160"/>
            <a:ext cx="1371600" cy="3063240"/>
          </a:xfrm>
          <a:prstGeom prst="rect">
            <a:avLst/>
          </a:prstGeom>
          <a:solidFill>
            <a:srgbClr val="1E52A8"/>
          </a:solidFill>
          <a:ln/>
        </p:spPr>
      </p:sp>
      <p:sp>
        <p:nvSpPr>
          <p:cNvPr id="11" name="Text 9"/>
          <p:cNvSpPr/>
          <p:nvPr/>
        </p:nvSpPr>
        <p:spPr>
          <a:xfrm>
            <a:off x="822960" y="2971800"/>
            <a:ext cx="1371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②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bölmesi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2286000" y="2423160"/>
            <a:ext cx="3703320" cy="411480"/>
          </a:xfrm>
          <a:prstGeom prst="rect">
            <a:avLst/>
          </a:prstGeom>
          <a:solidFill>
            <a:srgbClr val="9FC0F0"/>
          </a:solidFill>
          <a:ln/>
        </p:spPr>
      </p:sp>
      <p:sp>
        <p:nvSpPr>
          <p:cNvPr id="13" name="Text 11"/>
          <p:cNvSpPr/>
          <p:nvPr/>
        </p:nvSpPr>
        <p:spPr>
          <a:xfrm>
            <a:off x="2377440" y="2423160"/>
            <a:ext cx="3657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③ Eylem bölmesi (Sekmeler ve düğmeler)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2286000" y="2926080"/>
            <a:ext cx="3703320" cy="256032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423160" y="301752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④ Sayfa / Çalışma alanı (kılavuz veya form)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2423160" y="3474720"/>
            <a:ext cx="34290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2423160" y="3840480"/>
            <a:ext cx="34290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2423160" y="4206240"/>
            <a:ext cx="34290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2423160" y="4572000"/>
            <a:ext cx="34290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2423160" y="4937760"/>
            <a:ext cx="342900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080760" y="2423160"/>
            <a:ext cx="1143000" cy="3063240"/>
          </a:xfrm>
          <a:prstGeom prst="rect">
            <a:avLst/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080760" y="2971800"/>
            <a:ext cx="1143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⑤</a:t>
            </a:r>
            <a:endParaRPr lang="en-US" sz="950" dirty="0"/>
          </a:p>
          <a:p>
            <a:pPr algn="ctr" indent="0" marL="0">
              <a:buNone/>
            </a:pPr>
            <a:r>
              <a:rPr lang="en-US" sz="9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kutusu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7680960" y="17373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①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8065008" y="1737360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çubuğu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8065008" y="201168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Giriş, Arama, Şirket, Ayarlar, Yardım, Profil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7680960" y="25237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②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8065008" y="2523744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bölmesi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8065008" y="2798064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Sık kullanılanlar, Son kullanılanlar, Çalışma alanları, Modüller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7680960" y="33101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③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8065008" y="3310128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Eylem bölmesi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8065008" y="3584448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Sekmeler ve eylem düğmelerinden oluşan şerit</a:t>
            </a:r>
            <a:endParaRPr lang="en-US" sz="1050" dirty="0"/>
          </a:p>
        </p:txBody>
      </p:sp>
      <p:sp>
        <p:nvSpPr>
          <p:cNvPr id="32" name="Text 30"/>
          <p:cNvSpPr/>
          <p:nvPr/>
        </p:nvSpPr>
        <p:spPr>
          <a:xfrm>
            <a:off x="7680960" y="40965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④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8065008" y="4096512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Sayfa (çalışma alanı)</a:t>
            </a:r>
            <a:endParaRPr lang="en-US" sz="1250" dirty="0"/>
          </a:p>
        </p:txBody>
      </p:sp>
      <p:sp>
        <p:nvSpPr>
          <p:cNvPr id="34" name="Text 32"/>
          <p:cNvSpPr/>
          <p:nvPr/>
        </p:nvSpPr>
        <p:spPr>
          <a:xfrm>
            <a:off x="8065008" y="4370832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İçinde çalıştığınız kılavuz veya form</a:t>
            </a:r>
            <a:endParaRPr lang="en-US" sz="1050" dirty="0"/>
          </a:p>
        </p:txBody>
      </p:sp>
      <p:sp>
        <p:nvSpPr>
          <p:cNvPr id="35" name="Text 33"/>
          <p:cNvSpPr/>
          <p:nvPr/>
        </p:nvSpPr>
        <p:spPr>
          <a:xfrm>
            <a:off x="7680960" y="488289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⑤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065008" y="4882896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kutusu / bölmeler</a:t>
            </a:r>
            <a:endParaRPr lang="en-US" sz="1250" dirty="0"/>
          </a:p>
        </p:txBody>
      </p:sp>
      <p:sp>
        <p:nvSpPr>
          <p:cNvPr id="37" name="Text 35"/>
          <p:cNvSpPr/>
          <p:nvPr/>
        </p:nvSpPr>
        <p:spPr>
          <a:xfrm>
            <a:off x="8065008" y="5157216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İlgili bilgiler + açılışta filtre bölmesi</a:t>
            </a:r>
            <a:endParaRPr lang="en-US" sz="1050" dirty="0"/>
          </a:p>
        </p:txBody>
      </p:sp>
      <p:sp>
        <p:nvSpPr>
          <p:cNvPr id="38" name="Text 36"/>
          <p:cNvSpPr/>
          <p:nvPr/>
        </p:nvSpPr>
        <p:spPr>
          <a:xfrm>
            <a:off x="640080" y="5724144"/>
            <a:ext cx="6766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Kavramsal düzen şeması — gerçek ekranı bağlantılı kaynak gösterir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EKRANIN ÜSTÜNDE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çubuğu — her zaman kullanılabilir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41248" y="194767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41248" y="194767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⌂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554480" y="189280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Dynamics 365 / Giriş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1554480" y="222199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Sizi her yerden panoya geri getirir.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34340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44568" y="194767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544568" y="194767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🔍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5257800" y="189280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Arama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5257800" y="222199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Herhangi bir sayfayı, eylemi veya raporu bulun.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804672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247888" y="194767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247888" y="194767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🏢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8961120" y="189280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Şirket seçimi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8961120" y="222199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İçinde çalıştığınız tüzel kişiliği değiştirin.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64008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41248" y="336499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41248" y="33649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🔔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554480" y="331012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İşlem merkezi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1554480" y="363931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Bildirimleriniz ve uyarılarınız.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434340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4544568" y="336499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544568" y="33649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⚙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5257800" y="331012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Ayarlar (dişli)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5257800" y="363931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seçenekleri, kişiselleştirme, yardım araçları.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804672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8247888" y="3364992"/>
            <a:ext cx="566928" cy="566928"/>
          </a:xfrm>
          <a:prstGeom prst="ellipse">
            <a:avLst/>
          </a:prstGeom>
          <a:solidFill>
            <a:srgbClr val="E9F0FC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8247888" y="33649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◔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8961120" y="331012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Yardım ve profil</a:t>
            </a:r>
            <a:endParaRPr lang="en-US" sz="1250" dirty="0"/>
          </a:p>
        </p:txBody>
      </p:sp>
      <p:sp>
        <p:nvSpPr>
          <p:cNvPr id="36" name="Text 34"/>
          <p:cNvSpPr/>
          <p:nvPr/>
        </p:nvSpPr>
        <p:spPr>
          <a:xfrm>
            <a:off x="8961120" y="3639312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Yardım bölmesi ve hesabınız.</a:t>
            </a:r>
            <a:endParaRPr lang="en-US" sz="1050" dirty="0"/>
          </a:p>
        </p:txBody>
      </p:sp>
      <p:sp>
        <p:nvSpPr>
          <p:cNvPr id="37" name="Text 35"/>
          <p:cNvSpPr/>
          <p:nvPr/>
        </p:nvSpPr>
        <p:spPr>
          <a:xfrm>
            <a:off x="640080" y="466344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User interface elements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F&amp;O başlangıç sayfası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hom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Navigation concepts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Nelere dikkat edilmeli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Firma logonuz üstteki başlıkta yer alır.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Ortada çalışma alanı kutucukları görüntülenir.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Sağ üstte arama, ayarlar ve yardım bulunur.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 simgesi (solda) sizi her zaman geri getirir.</a:t>
            </a:r>
            <a:endParaRPr lang="en-US" sz="1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SÖZCÜK DAĞARCIĞI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Temel arayüz öğeleri — adlarını bilin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291840"/>
          </a:xfrm>
          <a:prstGeom prst="roundRect">
            <a:avLst>
              <a:gd name="adj" fmla="val 1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5623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Düzen ve bölmeler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914400" y="2286000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Eylem bölmesi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2560320" y="22860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çubuğunun altındaki düğme/sekme çubuğu.</a:t>
            </a:r>
            <a:endParaRPr lang="en-US" sz="1080" dirty="0"/>
          </a:p>
        </p:txBody>
      </p:sp>
      <p:sp>
        <p:nvSpPr>
          <p:cNvPr id="11" name="Text 9"/>
          <p:cNvSpPr/>
          <p:nvPr/>
        </p:nvSpPr>
        <p:spPr>
          <a:xfrm>
            <a:off x="914400" y="2816352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Sayfa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2560320" y="2816352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Kayıtlarınızın bulunduğu merkezi çalışma alanı.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914400" y="3346704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bölmesi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2560320" y="3346704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Üründeki her sayfaya ulaşmak için sol bölme.</a:t>
            </a:r>
            <a:endParaRPr lang="en-US" sz="1080" dirty="0"/>
          </a:p>
        </p:txBody>
      </p:sp>
      <p:sp>
        <p:nvSpPr>
          <p:cNvPr id="15" name="Text 13"/>
          <p:cNvSpPr/>
          <p:nvPr/>
        </p:nvSpPr>
        <p:spPr>
          <a:xfrm>
            <a:off x="914400" y="3877056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kutusu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2560320" y="3877056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kayda ilişkin ilgili bilgileri içeren sağ bölme.</a:t>
            </a:r>
            <a:endParaRPr lang="en-US" sz="1080" dirty="0"/>
          </a:p>
        </p:txBody>
      </p:sp>
      <p:sp>
        <p:nvSpPr>
          <p:cNvPr id="17" name="Text 15"/>
          <p:cNvSpPr/>
          <p:nvPr/>
        </p:nvSpPr>
        <p:spPr>
          <a:xfrm>
            <a:off x="914400" y="4407408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 bölmesi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2560320" y="4407408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Sonuçları daraltmak için „Filtreleri göster“ ile açılır.</a:t>
            </a:r>
            <a:endParaRPr lang="en-US" sz="1080" dirty="0"/>
          </a:p>
        </p:txBody>
      </p:sp>
      <p:sp>
        <p:nvSpPr>
          <p:cNvPr id="19" name="Shape 17"/>
          <p:cNvSpPr/>
          <p:nvPr/>
        </p:nvSpPr>
        <p:spPr>
          <a:xfrm>
            <a:off x="6355080" y="1691640"/>
            <a:ext cx="5394960" cy="3291840"/>
          </a:xfrm>
          <a:prstGeom prst="roundRect">
            <a:avLst>
              <a:gd name="adj" fmla="val 1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629400" y="185623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İçerik ve geri bildirim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6629400" y="2286000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Sekme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8275320" y="22860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Sayfadaki bir kaydın görünümünü değiştirir.</a:t>
            </a:r>
            <a:endParaRPr lang="en-US" sz="1080" dirty="0"/>
          </a:p>
        </p:txBody>
      </p:sp>
      <p:sp>
        <p:nvSpPr>
          <p:cNvPr id="23" name="Text 21"/>
          <p:cNvSpPr/>
          <p:nvPr/>
        </p:nvSpPr>
        <p:spPr>
          <a:xfrm>
            <a:off x="6629400" y="2816352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sekmesi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8275320" y="2816352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Daraltılabilir bir bölüm; aynı anda birden çoğu mümkündür.</a:t>
            </a:r>
            <a:endParaRPr lang="en-US" sz="1080" dirty="0"/>
          </a:p>
        </p:txBody>
      </p:sp>
      <p:sp>
        <p:nvSpPr>
          <p:cNvPr id="25" name="Text 23"/>
          <p:cNvSpPr/>
          <p:nvPr/>
        </p:nvSpPr>
        <p:spPr>
          <a:xfrm>
            <a:off x="6629400" y="3346704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</a:t>
            </a:r>
            <a:endParaRPr lang="en-US" sz="1150" dirty="0"/>
          </a:p>
        </p:txBody>
      </p:sp>
      <p:sp>
        <p:nvSpPr>
          <p:cNvPr id="26" name="Text 24"/>
          <p:cNvSpPr/>
          <p:nvPr/>
        </p:nvSpPr>
        <p:spPr>
          <a:xfrm>
            <a:off x="8275320" y="3346704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İlgili içeriği gruplayan, adlandırılmış bir alan.</a:t>
            </a:r>
            <a:endParaRPr lang="en-US" sz="1080" dirty="0"/>
          </a:p>
        </p:txBody>
      </p:sp>
      <p:sp>
        <p:nvSpPr>
          <p:cNvPr id="27" name="Text 25"/>
          <p:cNvSpPr/>
          <p:nvPr/>
        </p:nvSpPr>
        <p:spPr>
          <a:xfrm>
            <a:off x="6629400" y="3877056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Kılavuz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8275320" y="3877056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sütunlarıyla birlikte kayıt satırları.</a:t>
            </a:r>
            <a:endParaRPr lang="en-US" sz="1080" dirty="0"/>
          </a:p>
        </p:txBody>
      </p:sp>
      <p:sp>
        <p:nvSpPr>
          <p:cNvPr id="29" name="Text 27"/>
          <p:cNvSpPr/>
          <p:nvPr/>
        </p:nvSpPr>
        <p:spPr>
          <a:xfrm>
            <a:off x="6629400" y="4407408"/>
            <a:ext cx="160020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İleti çubuğu</a:t>
            </a:r>
            <a:endParaRPr lang="en-US" sz="1150" dirty="0"/>
          </a:p>
        </p:txBody>
      </p:sp>
      <p:sp>
        <p:nvSpPr>
          <p:cNvPr id="30" name="Text 28"/>
          <p:cNvSpPr/>
          <p:nvPr/>
        </p:nvSpPr>
        <p:spPr>
          <a:xfrm>
            <a:off x="8275320" y="4407408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08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bölmesinin altında iletilerle görünür.</a:t>
            </a:r>
            <a:endParaRPr lang="en-US" sz="1080" dirty="0"/>
          </a:p>
        </p:txBody>
      </p:sp>
      <p:sp>
        <p:nvSpPr>
          <p:cNvPr id="31" name="Text 29"/>
          <p:cNvSpPr/>
          <p:nvPr/>
        </p:nvSpPr>
        <p:spPr>
          <a:xfrm>
            <a:off x="640080" y="512064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Tam sözlük: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User interface elements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İKI MOD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Görüntüleme modu ile Düzenleme modu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Kullanıcı arayüzüne genel bakış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Görüntüleme modu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960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Sayfalar varsayılan olarak salt okunur açılır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 güvenle gözden geçirme ve inceleme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— hiçbir şey kilitli değildir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Asma kilit simgesine dikkat edin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6355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55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0E8F86"/>
          </a:solidFill>
          <a:ln/>
        </p:spPr>
      </p:sp>
      <p:sp>
        <p:nvSpPr>
          <p:cNvPr id="13" name="Text 11"/>
          <p:cNvSpPr/>
          <p:nvPr/>
        </p:nvSpPr>
        <p:spPr>
          <a:xfrm>
            <a:off x="6629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Düzenleme modu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675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Değişiklik yapmak için Düzenle'yi seçin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Alanlar düzenlenebilir hale gelir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Kaydet (Ctrl+S) değişiklikleri uygular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İptal, değişiklikleri geri alır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640080" y="4983480"/>
            <a:ext cx="109115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İpucu: Bir alana yazamıyorsanız muhtemelen Görüntüleme modundasınız — önce Düzenle'yi seçin.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sayfaya dört yol — Bölme, Modüller, Sık kullanılanlar, Son kullanılanlar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2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SOL BÖLME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bölmesi — ana menünüz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81051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81051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★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280160" y="1755648"/>
            <a:ext cx="5120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Sık kullanılanlar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280160" y="2029968"/>
            <a:ext cx="51206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Tek tıkla erişim için işaretlediğiniz sayfalar.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640080" y="267919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267919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◷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280160" y="2624328"/>
            <a:ext cx="5120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 kullanılanlar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280160" y="2898648"/>
            <a:ext cx="51206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En son ziyaret ettiğiniz sayfalar.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40080" y="354787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54787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▤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280160" y="3493008"/>
            <a:ext cx="5120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1280160" y="3767328"/>
            <a:ext cx="51206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Etkinlik odaklı üretkenlik merkezleriniz.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44165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44165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▦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280160" y="4361688"/>
            <a:ext cx="5120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Modüller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1280160" y="4636008"/>
            <a:ext cx="51206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İşlev alanlarının tam listesi.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6949440" y="1691640"/>
            <a:ext cx="5029200" cy="3657600"/>
          </a:xfrm>
          <a:prstGeom prst="roundRect">
            <a:avLst>
              <a:gd name="adj" fmla="val 2000"/>
            </a:avLst>
          </a:prstGeom>
          <a:solidFill>
            <a:srgbClr val="12203A"/>
          </a:solidFill>
          <a:ln/>
        </p:spPr>
      </p:sp>
      <p:sp>
        <p:nvSpPr>
          <p:cNvPr id="24" name="Text 22"/>
          <p:cNvSpPr/>
          <p:nvPr/>
        </p:nvSpPr>
        <p:spPr>
          <a:xfrm>
            <a:off x="7315200" y="2011680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≡  Genişlet/daralt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7315200" y="2651760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★  Sık kullanılanlar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7315200" y="2624328"/>
            <a:ext cx="4297680" cy="0"/>
          </a:xfrm>
          <a:prstGeom prst="line">
            <a:avLst/>
          </a:prstGeom>
          <a:noFill/>
          <a:ln w="12700">
            <a:solidFill>
              <a:srgbClr val="2C3E63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315200" y="3291840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◷  Son kullanılanlar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7315200" y="3264408"/>
            <a:ext cx="4297680" cy="0"/>
          </a:xfrm>
          <a:prstGeom prst="line">
            <a:avLst/>
          </a:prstGeom>
          <a:noFill/>
          <a:ln w="12700">
            <a:solidFill>
              <a:srgbClr val="2C3E63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315200" y="3931920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▤  Çalışma alanları</a:t>
            </a:r>
            <a:endParaRPr lang="en-US" sz="1400" dirty="0"/>
          </a:p>
        </p:txBody>
      </p:sp>
      <p:sp>
        <p:nvSpPr>
          <p:cNvPr id="30" name="Shape 28"/>
          <p:cNvSpPr/>
          <p:nvPr/>
        </p:nvSpPr>
        <p:spPr>
          <a:xfrm>
            <a:off x="7315200" y="3904488"/>
            <a:ext cx="4297680" cy="0"/>
          </a:xfrm>
          <a:prstGeom prst="line">
            <a:avLst/>
          </a:prstGeom>
          <a:noFill/>
          <a:ln w="12700">
            <a:solidFill>
              <a:srgbClr val="2C3E63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7315200" y="4572000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▦  Modüller</a:t>
            </a:r>
            <a:endParaRPr lang="en-US" sz="1400" dirty="0"/>
          </a:p>
        </p:txBody>
      </p:sp>
      <p:sp>
        <p:nvSpPr>
          <p:cNvPr id="32" name="Shape 30"/>
          <p:cNvSpPr/>
          <p:nvPr/>
        </p:nvSpPr>
        <p:spPr>
          <a:xfrm>
            <a:off x="7315200" y="4544568"/>
            <a:ext cx="4297680" cy="0"/>
          </a:xfrm>
          <a:prstGeom prst="line">
            <a:avLst/>
          </a:prstGeom>
          <a:noFill/>
          <a:ln w="12700">
            <a:solidFill>
              <a:srgbClr val="2C3E63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949440" y="539496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bölmesi — dört daraltılabilir bölüm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Genişletilmiş gezinti bölmesi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navpan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Navigation concepts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Genişletmek için menü simgesine (≡) tıklayın.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Açık tutmak için sabitlemeyi kullanın.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Sık kullanılan eklemek için bir öğeyi yıldızla işaretleyin.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Modüller alfabetik olarak listelenir.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Nasıl açılır</a:t>
            </a:r>
            <a:endParaRPr lang="en-US" sz="15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KLASIK ERP YOLU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Modüller ve alt menü yapıları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760720" cy="2468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modül, bir iş alanını bir araya getirir — Genel muhasebe, Borç hesapları, Satınalma, Stok …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Yapılandırılmış bir alt menüyü açmak için bir modülü açın.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Alt menünün üstündeki Tümünü genişlet / Tümünü daralt seçeneklerini kullanın.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Hangi modülleri görebileceğinizi güvenlik rolünüz belirler.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23760" y="187452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Tipik alt menü grupları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7223760" y="2331720"/>
            <a:ext cx="310896" cy="31089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7223760" y="2331720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7662672" y="230428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Ayarlar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7223760" y="2788920"/>
            <a:ext cx="310896" cy="31089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7223760" y="2788920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662672" y="276148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Yevmiyeler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7223760" y="3246120"/>
            <a:ext cx="310896" cy="31089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7223760" y="3246120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7662672" y="321868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Sorgular ve raporlar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7223760" y="3703320"/>
            <a:ext cx="310896" cy="31089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7223760" y="3703320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7662672" y="367588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Dönemsel görevler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7223760" y="4160520"/>
            <a:ext cx="310896" cy="31089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3" name="Text 21"/>
          <p:cNvSpPr/>
          <p:nvPr/>
        </p:nvSpPr>
        <p:spPr>
          <a:xfrm>
            <a:off x="7223760" y="4160520"/>
            <a:ext cx="310896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7662672" y="413308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Genel / İş listesi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640080" y="4480560"/>
            <a:ext cx="576072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Kurulum ve daha seyrek görevler için modülleri; günlük iş için çalışma alanlarını kullanın.</a:t>
            </a:r>
            <a:endParaRPr lang="en-US" sz="12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ZAMAN KAZANIN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Sık kullanılanlar — sayfalarınıza tek tıkla erişim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Sık kullanılan nasıl eklenir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menü öğesinin üzerine gelin veya bir sayfa açın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914400" y="297180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7180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953512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Yanında bir yıldız simgesi (☆) belirir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914400" y="356616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56616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547872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Yıldıza tıklayın — dolar (★)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914400" y="416052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416052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4142232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 artık Sık kullanılanlar altındadır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6355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629400" y="187452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neden önemli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6629400" y="2331720"/>
            <a:ext cx="484632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gün kullanılan sayfalara tek tıkla ulaşın.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Sık kullanılanları düşündüğünüz gibi yeniden adlandırın.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Onları kişisel bir iş akışı halinde düzenleyin.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Sık kullanılanlar, oturum açmanıza bağlıdır.</a:t>
            </a:r>
            <a:endParaRPr lang="en-US" sz="13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İPIN UCUNU ASLA KAÇIRMAYIN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 kullanılanlar — otomatik geçmiş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 ziyaret ettiğiniz sayfaları hatırlar ve Son kullanılanlar altında listeler.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Liste, çalışırken sürekli güncellenir.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„Az önce oradaydım“ ama yolu hatırlamıyorsanız idealdir.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 kullanılanları (nerede olduğunuz) Sık kullanılanlarla (sık gittiğiniz yer) birleştirin.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242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69480" y="192024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◷  Son kullanılanlar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7406640" y="246888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•  Tüm satıcılar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7406640" y="2889504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•  Satınalma siparişi 000123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7406640" y="3310128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•  Ödeme kaydı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7406640" y="3730752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•  Bakiye listesi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7406640" y="4151376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•  Yayımlanan ürünler</a:t>
            </a:r>
            <a:endParaRPr lang="en-US" sz="12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BAŞLANGIÇ SAYFASI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Pano ve Giriş — çıkış noktanız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Pano, başlangıç sayfanız ve gezinti merkezinizdir.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Ağırlıklı olarak ölçümler içeren çalışma alanı kutucuklarından oluşur.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çubuğundaki Giriş simgesiyle istediğiniz an geri dönün.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Başlangıç sayfanızı Kullanıcı seçeneklerinde ayarlarsınız.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69480" y="2011680"/>
            <a:ext cx="2103120" cy="1051560"/>
          </a:xfrm>
          <a:prstGeom prst="roundRect">
            <a:avLst>
              <a:gd name="adj" fmla="val 5217"/>
            </a:avLst>
          </a:prstGeom>
          <a:solidFill>
            <a:srgbClr val="1E52A8"/>
          </a:solidFill>
          <a:ln/>
        </p:spPr>
      </p:sp>
      <p:sp>
        <p:nvSpPr>
          <p:cNvPr id="10" name="Text 8"/>
          <p:cNvSpPr/>
          <p:nvPr/>
        </p:nvSpPr>
        <p:spPr>
          <a:xfrm>
            <a:off x="7452360" y="2148840"/>
            <a:ext cx="1737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128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7452360" y="2670048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DCE7FA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Satıcılar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9601200" y="2011680"/>
            <a:ext cx="2103120" cy="1051560"/>
          </a:xfrm>
          <a:prstGeom prst="roundRect">
            <a:avLst>
              <a:gd name="adj" fmla="val 5217"/>
            </a:avLst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784080" y="2148840"/>
            <a:ext cx="1737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42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9784080" y="2670048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DCE7FA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Açık satınalma siparişleri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7269480" y="3246120"/>
            <a:ext cx="2103120" cy="1051560"/>
          </a:xfrm>
          <a:prstGeom prst="roundRect">
            <a:avLst>
              <a:gd name="adj" fmla="val 5217"/>
            </a:avLst>
          </a:prstGeom>
          <a:solidFill>
            <a:srgbClr val="1E52A8"/>
          </a:solidFill>
          <a:ln/>
        </p:spPr>
      </p:sp>
      <p:sp>
        <p:nvSpPr>
          <p:cNvPr id="16" name="Text 14"/>
          <p:cNvSpPr/>
          <p:nvPr/>
        </p:nvSpPr>
        <p:spPr>
          <a:xfrm>
            <a:off x="7452360" y="3383280"/>
            <a:ext cx="1737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17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7452360" y="3904488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DCE7FA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Faturalar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9601200" y="3246120"/>
            <a:ext cx="2103120" cy="1051560"/>
          </a:xfrm>
          <a:prstGeom prst="roundRect">
            <a:avLst>
              <a:gd name="adj" fmla="val 5217"/>
            </a:avLst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784080" y="3383280"/>
            <a:ext cx="1737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63</a:t>
            </a:r>
            <a:endParaRPr lang="en-US" sz="2600" dirty="0"/>
          </a:p>
        </p:txBody>
      </p:sp>
      <p:sp>
        <p:nvSpPr>
          <p:cNvPr id="20" name="Text 18"/>
          <p:cNvSpPr/>
          <p:nvPr/>
        </p:nvSpPr>
        <p:spPr>
          <a:xfrm>
            <a:off x="9784080" y="3904488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DCE7FA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Satış siparişleri</a:t>
            </a:r>
            <a:endParaRPr lang="en-US" sz="11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KOPYA KÂĞIDI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Modüle göre sık kullanılan gezinti yolları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20</a:t>
            </a:r>
            <a:endParaRPr lang="en-US" sz="900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2834640"/>
                <a:gridCol w="8076895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Şuraya git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Yol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Yayımlanan ürünler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Ürün bilgi yönetimi &gt; Ürünler &gt; Yayımlanan ürünler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Tüm satıcılar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Borç hesapları &gt; Satıcılar &gt; Tüm satıcılar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Tüm satınalma siparişleri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Satınalma &gt; Satınalma siparişleri &gt; Tüm satınalma siparişleri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Ödeme kaydı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Borç hesapları &gt; Ödemeler &gt; Ödeme kaydı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Ana hesaplar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Genel muhasebe &gt; Hesap planı &gt; Ana hesaplar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Bakiye listesi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Genel muhasebe &gt; Sorgular ve raporlar &gt; Bakiye listesi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 5"/>
          <p:cNvSpPr/>
          <p:nvPr/>
        </p:nvSpPr>
        <p:spPr>
          <a:xfrm>
            <a:off x="640080" y="5303520"/>
            <a:ext cx="1091153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 da bu sayfaların her birine doğrudan atlamak için Arama'yı (sonraki bölüm) kullanın.</a:t>
            </a:r>
            <a:endParaRPr lang="en-US" sz="12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Uygulama: Gezinti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Canlı demo — deneyin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bölmesini genişletin ve sabitleyin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modül açın ve alt menüsünü inceleyin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sayfayı yıldızla sık kullanılan olarak işaretleyin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Giriş simgesiyle başlangıç sayfasına dönün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sp>
        <p:nvSpPr>
          <p:cNvPr id="22" name="Shape 20">
            <a:hlinkClick r:id="rId1" tooltip=""/>
          </p:cNvPr>
          <p:cNvSpPr/>
          <p:nvPr/>
        </p:nvSpPr>
        <p:spPr>
          <a:xfrm>
            <a:off x="7315200" y="2057400"/>
            <a:ext cx="4297680" cy="1371600"/>
          </a:xfrm>
          <a:prstGeom prst="roundRect">
            <a:avLst>
              <a:gd name="adj" fmla="val 5333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23" name="Shape 21">
            <a:hlinkClick r:id="rId2" tooltip=""/>
          </p:cNvPr>
          <p:cNvSpPr/>
          <p:nvPr/>
        </p:nvSpPr>
        <p:spPr>
          <a:xfrm>
            <a:off x="9144000" y="2468880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>
            <a:hlinkClick r:id="rId3" tooltip=""/>
          </p:cNvPr>
          <p:cNvSpPr/>
          <p:nvPr/>
        </p:nvSpPr>
        <p:spPr>
          <a:xfrm>
            <a:off x="9144000" y="246888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u="sng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315200" y="3566160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kaynağı</a:t>
            </a:r>
            <a:endParaRPr lang="en-US" sz="1200" dirty="0"/>
          </a:p>
        </p:txBody>
      </p:sp>
      <p:sp>
        <p:nvSpPr>
          <p:cNvPr id="26" name="Shape 24">
            <a:hlinkClick r:id="rId4" tooltip=""/>
          </p:cNvPr>
          <p:cNvSpPr/>
          <p:nvPr/>
        </p:nvSpPr>
        <p:spPr>
          <a:xfrm>
            <a:off x="7498080" y="3977640"/>
            <a:ext cx="393192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7" name="Text 25">
            <a:hlinkClick r:id="rId5" tooltip=""/>
          </p:cNvPr>
          <p:cNvSpPr/>
          <p:nvPr/>
        </p:nvSpPr>
        <p:spPr>
          <a:xfrm>
            <a:off x="7498080" y="39776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Gezinti kılavuzunu açın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 modülü: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(Microsoft Learn)</a:t>
            </a:r>
            <a:endParaRPr lang="en-US" sz="10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Arama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Menülerde aramaya son — doğrudan hedefe atlayın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3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22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EN HIZLI YOL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araması — her sayfayı anında bulun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çubuğundaki büyüteci seçin.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sayfa, eylem veya rapor adı yazın — sonuçlar siz yazdıkça belirir.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Doğrudan oraya atlamak ve menüleri atlamak için bir sonuç seçin.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sayfanın hangi modülde olduğundan emin değilseniz idealdir.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2926080"/>
          </a:xfrm>
          <a:prstGeom prst="roundRect">
            <a:avLst>
              <a:gd name="adj" fmla="val 187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69480" y="1965960"/>
            <a:ext cx="4389120" cy="502920"/>
          </a:xfrm>
          <a:prstGeom prst="roundRect">
            <a:avLst>
              <a:gd name="adj" fmla="val 18182"/>
            </a:avLst>
          </a:prstGeom>
          <a:solidFill>
            <a:srgbClr val="F4F7FC"/>
          </a:solidFill>
          <a:ln w="15875">
            <a:solidFill>
              <a:srgbClr val="2A6FD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0" y="1965960"/>
            <a:ext cx="4114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🔍  Satınalma siparişi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7269480" y="3054096"/>
            <a:ext cx="438912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52360" y="265176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 Tüm satınalma siparişleri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269480" y="3511296"/>
            <a:ext cx="438912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452360" y="310896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 Satınalma siparişi onayları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7269480" y="3968496"/>
            <a:ext cx="438912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52360" y="356616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 Satınalma siparişi satırları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7269480" y="4425696"/>
            <a:ext cx="438912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52360" y="402336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 Açık satınalma siparişi satırları</a:t>
            </a:r>
            <a:endParaRPr lang="en-US" sz="12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araması sonuçları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search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Navigation concepts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Şunları aramayı deneyin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7498080" y="2286000"/>
            <a:ext cx="4114800" cy="457200"/>
          </a:xfrm>
          <a:prstGeom prst="roundRect">
            <a:avLst>
              <a:gd name="adj" fmla="val 1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680960" y="2286000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„Satıcılar“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7498080" y="2852928"/>
            <a:ext cx="4114800" cy="457200"/>
          </a:xfrm>
          <a:prstGeom prst="roundRect">
            <a:avLst>
              <a:gd name="adj" fmla="val 1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680960" y="28529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„Ödeme kaydı“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7498080" y="3419856"/>
            <a:ext cx="4114800" cy="457200"/>
          </a:xfrm>
          <a:prstGeom prst="roundRect">
            <a:avLst>
              <a:gd name="adj" fmla="val 1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680960" y="3419856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„Bakiye listesi“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7498080" y="3986784"/>
            <a:ext cx="4114800" cy="457200"/>
          </a:xfrm>
          <a:prstGeom prst="roundRect">
            <a:avLst>
              <a:gd name="adj" fmla="val 1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7680960" y="3986784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kullandığınız bir rapor adı</a:t>
            </a:r>
            <a:endParaRPr lang="en-US" sz="12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DAHA IYI SONUÇLAR ALIN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uzman gibi arayın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2880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Ada göre arayın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914400" y="216712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Sayfanın, raporun veya eylemin başlığını yazın.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1792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92240" y="182880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Kısa tutun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6492240" y="216712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Genellikle bir iki sözcük yeterlidir.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4008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14400" y="288036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Eylemlerle düşünün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914400" y="321868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„deftere naklet“, „onayla“, „gir“ gibi fiilleri arayın.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21792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92240" y="288036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Adlandırmaları öğrenin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6492240" y="321868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Sonuç adları, aynı zamanda resmi sayfa adlarıdır.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14400" y="393192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Sık kullanılanlarla birleştirin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914400" y="427024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kez arayın, sonra bir dahaki sefere için yıldızla işaretleyin.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92240" y="393192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 bilinmiyor mu?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6492240" y="4270248"/>
            <a:ext cx="4754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Arama, menüleri karıştırmaktan daha hızlıdır.</a:t>
            </a:r>
            <a:endParaRPr lang="en-US" sz="11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BULMANIN IKI TÜRÜ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Sayfa bulma ile Kayıt bulma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" y="1691640"/>
            <a:ext cx="5394960" cy="868680"/>
          </a:xfrm>
          <a:prstGeom prst="roundRect">
            <a:avLst>
              <a:gd name="adj" fmla="val 6316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801368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Gezinti araması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914400" y="217627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EAF1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Sayfaları, eylemleri ve raporları bulur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960120" y="2788920"/>
            <a:ext cx="475488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çubuğunda bulunur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Sizi bir ekrana götürür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Herhangi bir yere ulaşmak için kullanın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6355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355080" y="1691640"/>
            <a:ext cx="5394960" cy="868680"/>
          </a:xfrm>
          <a:prstGeom prst="roundRect">
            <a:avLst>
              <a:gd name="adj" fmla="val 6316"/>
            </a:avLst>
          </a:prstGeom>
          <a:solidFill>
            <a:srgbClr val="0E8F86"/>
          </a:solidFill>
          <a:ln/>
        </p:spPr>
      </p:sp>
      <p:sp>
        <p:nvSpPr>
          <p:cNvPr id="14" name="Text 12"/>
          <p:cNvSpPr/>
          <p:nvPr/>
        </p:nvSpPr>
        <p:spPr>
          <a:xfrm>
            <a:off x="6629400" y="1801368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listedeki hızlı filtre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629400" y="217627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EAF1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sayfadaki kayıtları bulur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75120" y="2788920"/>
            <a:ext cx="475488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kılavuzun üstünde yer alır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Görüntülenen satırları daraltır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 bulmak için kullanın (sonraki bölüm)</a:t>
            </a:r>
            <a:endParaRPr lang="en-US" sz="13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Uygulama: Arama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Canlı demo — deneyin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çubuğundan aramayı açın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sayfayı ada göre bulun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eylemi arayın (ör. „deftere naklet“)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Sonucu açın ve yıldızla işaretleyin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sp>
        <p:nvSpPr>
          <p:cNvPr id="22" name="Shape 20">
            <a:hlinkClick r:id="rId1" tooltip=""/>
          </p:cNvPr>
          <p:cNvSpPr/>
          <p:nvPr/>
        </p:nvSpPr>
        <p:spPr>
          <a:xfrm>
            <a:off x="7315200" y="2057400"/>
            <a:ext cx="4297680" cy="1371600"/>
          </a:xfrm>
          <a:prstGeom prst="roundRect">
            <a:avLst>
              <a:gd name="adj" fmla="val 5333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23" name="Shape 21">
            <a:hlinkClick r:id="rId2" tooltip=""/>
          </p:cNvPr>
          <p:cNvSpPr/>
          <p:nvPr/>
        </p:nvSpPr>
        <p:spPr>
          <a:xfrm>
            <a:off x="9144000" y="2468880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>
            <a:hlinkClick r:id="rId3" tooltip=""/>
          </p:cNvPr>
          <p:cNvSpPr/>
          <p:nvPr/>
        </p:nvSpPr>
        <p:spPr>
          <a:xfrm>
            <a:off x="9144000" y="246888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u="sng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315200" y="3566160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kaynağı</a:t>
            </a:r>
            <a:endParaRPr lang="en-US" sz="1200" dirty="0"/>
          </a:p>
        </p:txBody>
      </p:sp>
      <p:sp>
        <p:nvSpPr>
          <p:cNvPr id="26" name="Shape 24">
            <a:hlinkClick r:id="rId4" tooltip=""/>
          </p:cNvPr>
          <p:cNvSpPr/>
          <p:nvPr/>
        </p:nvSpPr>
        <p:spPr>
          <a:xfrm>
            <a:off x="7498080" y="3977640"/>
            <a:ext cx="393192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7" name="Text 25">
            <a:hlinkClick r:id="rId5" tooltip=""/>
          </p:cNvPr>
          <p:cNvSpPr/>
          <p:nvPr/>
        </p:nvSpPr>
        <p:spPr>
          <a:xfrm>
            <a:off x="7498080" y="39776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Arama kılavuzunu açın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 modülü: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(Microsoft Learn)</a:t>
            </a:r>
            <a:endParaRPr lang="en-US" sz="10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Günlük işinizi bir tık uzağa getiren rol tabanlı etkinlik merkezleri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4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28</a:t>
            </a:r>
            <a:endParaRPr lang="en-US" sz="9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KOMUTA MERKEZINIZ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 nedir?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Verilerin nerede durduğuna değil, ne yaptığınıza göre tasarlanmış etkinlik odaklı sayfalar.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En acil sorularınızı yanıtlar ve sık yaptığınız görevleri başlatır.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Ne gördüğünüz, kuruluştaki rolünüze bağlıdır.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Onlara panodaki kutucuklar, gezinti bölmesi veya arama yoluyla ulaşın.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23760" y="187452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çalışma alanı size şunları sunar …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7223760" y="237744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7223760" y="23774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7726680" y="235915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KPI'lar ve sayımlar  </a:t>
            </a:r>
            <a:pPr indent="0" marL="0">
              <a:buNone/>
            </a:pPr>
            <a:r>
              <a:rPr lang="en-US" sz="13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bakışta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7223760" y="292608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7223760" y="292608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726680" y="290779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Filtrelenmiş listeler  </a:t>
            </a:r>
            <a:pPr indent="0" marL="0">
              <a:buNone/>
            </a:pPr>
            <a:r>
              <a:rPr lang="en-US" sz="13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işinizin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7223760" y="347472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7223760" y="34747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7726680" y="345643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bağlantılar  </a:t>
            </a:r>
            <a:pPr indent="0" marL="0">
              <a:buNone/>
            </a:pPr>
            <a:r>
              <a:rPr lang="en-US" sz="13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görevlere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7223760" y="402336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7223760" y="40233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7726680" y="400507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Grafikler  </a:t>
            </a:r>
            <a:pPr indent="0" marL="0">
              <a:buNone/>
            </a:pPr>
            <a:r>
              <a:rPr lang="en-US" sz="13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içgörüler için</a:t>
            </a:r>
            <a:endParaRPr lang="en-US" sz="13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ÇALIŞMA ALANININ IÇINDE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çalışma alanının yapısı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30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6766560" cy="3840480"/>
          </a:xfrm>
          <a:prstGeom prst="roundRect">
            <a:avLst>
              <a:gd name="adj" fmla="val 142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8680" y="1920240"/>
            <a:ext cx="6309360" cy="457200"/>
          </a:xfrm>
          <a:prstGeom prst="rect">
            <a:avLst/>
          </a:prstGeom>
          <a:solidFill>
            <a:srgbClr val="12203A"/>
          </a:solidFill>
          <a:ln/>
        </p:spPr>
      </p:sp>
      <p:sp>
        <p:nvSpPr>
          <p:cNvPr id="9" name="Text 7"/>
          <p:cNvSpPr/>
          <p:nvPr/>
        </p:nvSpPr>
        <p:spPr>
          <a:xfrm>
            <a:off x="1005840" y="1920240"/>
            <a:ext cx="6035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Panorama sekmeleri:  Özet  ·  Ayrıntılar  ·  Analiz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960120" y="2560320"/>
            <a:ext cx="1051560" cy="868680"/>
          </a:xfrm>
          <a:prstGeom prst="roundRect">
            <a:avLst>
              <a:gd name="adj" fmla="val 5263"/>
            </a:avLst>
          </a:prstGeom>
          <a:solidFill>
            <a:srgbClr val="1E52A8"/>
          </a:solidFill>
          <a:ln/>
        </p:spPr>
      </p:sp>
      <p:sp>
        <p:nvSpPr>
          <p:cNvPr id="11" name="Text 9"/>
          <p:cNvSpPr/>
          <p:nvPr/>
        </p:nvSpPr>
        <p:spPr>
          <a:xfrm>
            <a:off x="960120" y="2651760"/>
            <a:ext cx="1051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960120" y="3108960"/>
            <a:ext cx="1051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dirty="0">
                <a:solidFill>
                  <a:srgbClr val="DCE7FA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Kutucuklar</a:t>
            </a:r>
            <a:endParaRPr lang="en-US" sz="800" dirty="0"/>
          </a:p>
        </p:txBody>
      </p:sp>
      <p:sp>
        <p:nvSpPr>
          <p:cNvPr id="13" name="Shape 11"/>
          <p:cNvSpPr/>
          <p:nvPr/>
        </p:nvSpPr>
        <p:spPr>
          <a:xfrm>
            <a:off x="2194560" y="2560320"/>
            <a:ext cx="1051560" cy="868680"/>
          </a:xfrm>
          <a:prstGeom prst="roundRect">
            <a:avLst>
              <a:gd name="adj" fmla="val 5263"/>
            </a:avLst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2194560" y="2651760"/>
            <a:ext cx="1051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17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194560" y="3108960"/>
            <a:ext cx="1051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3429000" y="2560320"/>
            <a:ext cx="1051560" cy="868680"/>
          </a:xfrm>
          <a:prstGeom prst="roundRect">
            <a:avLst>
              <a:gd name="adj" fmla="val 5263"/>
            </a:avLst>
          </a:prstGeom>
          <a:solidFill>
            <a:srgbClr val="1E52A8"/>
          </a:solidFill>
          <a:ln/>
        </p:spPr>
      </p:sp>
      <p:sp>
        <p:nvSpPr>
          <p:cNvPr id="17" name="Text 15"/>
          <p:cNvSpPr/>
          <p:nvPr/>
        </p:nvSpPr>
        <p:spPr>
          <a:xfrm>
            <a:off x="3429000" y="2651760"/>
            <a:ext cx="1051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3429000" y="3108960"/>
            <a:ext cx="1051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endParaRPr lang="en-US" sz="800" dirty="0"/>
          </a:p>
        </p:txBody>
      </p:sp>
      <p:sp>
        <p:nvSpPr>
          <p:cNvPr id="19" name="Text 17"/>
          <p:cNvSpPr/>
          <p:nvPr/>
        </p:nvSpPr>
        <p:spPr>
          <a:xfrm>
            <a:off x="960120" y="3520440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① Kutucuklar (sayımlar ve KPI'lar)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960120" y="3886200"/>
            <a:ext cx="384048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097280" y="4206240"/>
            <a:ext cx="356616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1097280" y="4498848"/>
            <a:ext cx="356616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1097280" y="4791456"/>
            <a:ext cx="356616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1097280" y="5084064"/>
            <a:ext cx="356616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051560" y="3931920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② Kayıt listesi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4983480" y="2560320"/>
            <a:ext cx="210312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120640" y="26517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③ Bağlantılar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5120640" y="2971800"/>
            <a:ext cx="20116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Yeni sipariş</a:t>
            </a:r>
            <a:endParaRPr lang="en-US" sz="950" dirty="0"/>
          </a:p>
        </p:txBody>
      </p:sp>
      <p:sp>
        <p:nvSpPr>
          <p:cNvPr id="29" name="Text 27"/>
          <p:cNvSpPr/>
          <p:nvPr/>
        </p:nvSpPr>
        <p:spPr>
          <a:xfrm>
            <a:off x="5120640" y="3227832"/>
            <a:ext cx="20116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Onaylar</a:t>
            </a:r>
            <a:endParaRPr lang="en-US" sz="950" dirty="0"/>
          </a:p>
        </p:txBody>
      </p:sp>
      <p:sp>
        <p:nvSpPr>
          <p:cNvPr id="30" name="Text 28"/>
          <p:cNvSpPr/>
          <p:nvPr/>
        </p:nvSpPr>
        <p:spPr>
          <a:xfrm>
            <a:off x="5120640" y="3483864"/>
            <a:ext cx="20116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▸ Raporlar</a:t>
            </a:r>
            <a:endParaRPr lang="en-US" sz="950" dirty="0"/>
          </a:p>
        </p:txBody>
      </p:sp>
      <p:sp>
        <p:nvSpPr>
          <p:cNvPr id="31" name="Shape 29"/>
          <p:cNvSpPr/>
          <p:nvPr/>
        </p:nvSpPr>
        <p:spPr>
          <a:xfrm>
            <a:off x="4983480" y="3886200"/>
            <a:ext cx="210312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5120640" y="397764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④ Grafik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5166360" y="4754880"/>
            <a:ext cx="274320" cy="45720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4" name="Shape 32"/>
          <p:cNvSpPr/>
          <p:nvPr/>
        </p:nvSpPr>
        <p:spPr>
          <a:xfrm>
            <a:off x="5550408" y="4389120"/>
            <a:ext cx="274320" cy="82296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5" name="Shape 33"/>
          <p:cNvSpPr/>
          <p:nvPr/>
        </p:nvSpPr>
        <p:spPr>
          <a:xfrm>
            <a:off x="5934456" y="4617720"/>
            <a:ext cx="274320" cy="59436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6" name="Shape 34"/>
          <p:cNvSpPr/>
          <p:nvPr/>
        </p:nvSpPr>
        <p:spPr>
          <a:xfrm>
            <a:off x="6318504" y="4206240"/>
            <a:ext cx="274320" cy="100584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7" name="Shape 35"/>
          <p:cNvSpPr/>
          <p:nvPr/>
        </p:nvSpPr>
        <p:spPr>
          <a:xfrm>
            <a:off x="6702552" y="4480560"/>
            <a:ext cx="274320" cy="73152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8" name="Text 36"/>
          <p:cNvSpPr/>
          <p:nvPr/>
        </p:nvSpPr>
        <p:spPr>
          <a:xfrm>
            <a:off x="7680960" y="182880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①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065008" y="1828800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Kutucuklar</a:t>
            </a:r>
            <a:endParaRPr lang="en-US" sz="1250" dirty="0"/>
          </a:p>
        </p:txBody>
      </p:sp>
      <p:sp>
        <p:nvSpPr>
          <p:cNvPr id="40" name="Text 38"/>
          <p:cNvSpPr/>
          <p:nvPr/>
        </p:nvSpPr>
        <p:spPr>
          <a:xfrm>
            <a:off x="8065008" y="2103120"/>
            <a:ext cx="32918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İşe bağlantı veren canlı sayımlar ve KPI'lar</a:t>
            </a:r>
            <a:endParaRPr lang="en-US" sz="1050" dirty="0"/>
          </a:p>
        </p:txBody>
      </p:sp>
      <p:sp>
        <p:nvSpPr>
          <p:cNvPr id="41" name="Text 39"/>
          <p:cNvSpPr/>
          <p:nvPr/>
        </p:nvSpPr>
        <p:spPr>
          <a:xfrm>
            <a:off x="7680960" y="276148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②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8065008" y="2761488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Listeler</a:t>
            </a:r>
            <a:endParaRPr lang="en-US" sz="1250" dirty="0"/>
          </a:p>
        </p:txBody>
      </p:sp>
      <p:sp>
        <p:nvSpPr>
          <p:cNvPr id="43" name="Text 41"/>
          <p:cNvSpPr/>
          <p:nvPr/>
        </p:nvSpPr>
        <p:spPr>
          <a:xfrm>
            <a:off x="8065008" y="3035808"/>
            <a:ext cx="32918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Üzerinde çalışacağınız filtrelenmiş kayıtlarınız</a:t>
            </a:r>
            <a:endParaRPr lang="en-US" sz="1050" dirty="0"/>
          </a:p>
        </p:txBody>
      </p:sp>
      <p:sp>
        <p:nvSpPr>
          <p:cNvPr id="44" name="Text 42"/>
          <p:cNvSpPr/>
          <p:nvPr/>
        </p:nvSpPr>
        <p:spPr>
          <a:xfrm>
            <a:off x="7680960" y="369417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③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8065008" y="3694176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Bağlantılar</a:t>
            </a:r>
            <a:endParaRPr lang="en-US" sz="1250" dirty="0"/>
          </a:p>
        </p:txBody>
      </p:sp>
      <p:sp>
        <p:nvSpPr>
          <p:cNvPr id="46" name="Text 44"/>
          <p:cNvSpPr/>
          <p:nvPr/>
        </p:nvSpPr>
        <p:spPr>
          <a:xfrm>
            <a:off x="8065008" y="3968496"/>
            <a:ext cx="32918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Sık yapılan görevlere kısayollar</a:t>
            </a:r>
            <a:endParaRPr lang="en-US" sz="1050" dirty="0"/>
          </a:p>
        </p:txBody>
      </p:sp>
      <p:sp>
        <p:nvSpPr>
          <p:cNvPr id="47" name="Text 45"/>
          <p:cNvSpPr/>
          <p:nvPr/>
        </p:nvSpPr>
        <p:spPr>
          <a:xfrm>
            <a:off x="7680960" y="462686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④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8065008" y="4626864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Grafikler</a:t>
            </a:r>
            <a:endParaRPr lang="en-US" sz="1250" dirty="0"/>
          </a:p>
        </p:txBody>
      </p:sp>
      <p:sp>
        <p:nvSpPr>
          <p:cNvPr id="49" name="Text 47"/>
          <p:cNvSpPr/>
          <p:nvPr/>
        </p:nvSpPr>
        <p:spPr>
          <a:xfrm>
            <a:off x="8065008" y="4901184"/>
            <a:ext cx="329184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Bağlam olarak görsel özetler</a:t>
            </a:r>
            <a:endParaRPr lang="en-US" sz="10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 başında bir çalışma alanı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workspac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Navigation concepts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Şunlara dikkat edin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Üstteki panorama sekmeleri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İşe bağlantı veren sayım kutucukları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Üzerinde çalışılacak kayıt listeleri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bağlantılar ve bir grafik</a:t>
            </a:r>
            <a:endParaRPr lang="en-US" sz="13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HANGISINI KULLANMALIYIM?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 ile Modüller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32</a:t>
            </a:r>
            <a:endParaRPr lang="en-US" sz="900" dirty="0"/>
          </a:p>
        </p:txBody>
      </p:sp>
      <p:graphicFrame>
        <p:nvGraphicFramePr>
          <p:cNvPr id="3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2651760"/>
                <a:gridCol w="4129888"/>
                <a:gridCol w="4129888"/>
              </a:tblGrid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200" dirty="0"/>
                    </a:p>
                  </a:txBody>
                  <a:tcPr marL="91440" marR="91440" marT="45720" marB="45720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Çalışma alanları</a:t>
                      </a:r>
                      <a:endParaRPr lang="en-US" sz="13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A6FD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Modüller</a:t>
                      </a:r>
                      <a:endParaRPr lang="en-US" sz="13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E52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Şuna göre düzenlenir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Etkinlik / görev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0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İş alanı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Şunun için en iyisi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Günlük, yinelenen iş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Kurulum ve ara sıra yapılan görevler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Gösterir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Kutucuklar, listeler, KPI'lar, bağlantılar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0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Tüm sayfaların tam menüsü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Şuna benzer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Kişisel bir pano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Klasik bir ERP menü ağacı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 durumda buradan başlayın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Görev odaklıysanız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0FC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Keşfediyor veya yapılandırıyorsanız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ÖRNEKLER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Karşılaşacağınız yaygın çalışma alanları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8680" y="192024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68680" y="19202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463040" y="187452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Satıcı faturalama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429000" y="169164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657600" y="192024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3657600" y="19202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251960" y="187452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Kredi ve tahsilat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17920" y="169164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446520" y="192024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46520" y="19202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7040880" y="187452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Maliyet yönetimi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006840" y="169164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9235440" y="192024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21" name="Text 19"/>
          <p:cNvSpPr/>
          <p:nvPr/>
        </p:nvSpPr>
        <p:spPr>
          <a:xfrm>
            <a:off x="9235440" y="19202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9829800" y="187452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Satınalma siparişi hazırlama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640080" y="292608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68680" y="315468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25" name="Text 23"/>
          <p:cNvSpPr/>
          <p:nvPr/>
        </p:nvSpPr>
        <p:spPr>
          <a:xfrm>
            <a:off x="868680" y="31546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1463040" y="310896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Banka yönetimi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3429000" y="292608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3657600" y="315468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29" name="Text 27"/>
          <p:cNvSpPr/>
          <p:nvPr/>
        </p:nvSpPr>
        <p:spPr>
          <a:xfrm>
            <a:off x="3657600" y="31546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4251960" y="310896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Satış siparişi işleme</a:t>
            </a:r>
            <a:endParaRPr lang="en-US" sz="1200" dirty="0"/>
          </a:p>
        </p:txBody>
      </p:sp>
      <p:sp>
        <p:nvSpPr>
          <p:cNvPr id="31" name="Shape 29"/>
          <p:cNvSpPr/>
          <p:nvPr/>
        </p:nvSpPr>
        <p:spPr>
          <a:xfrm>
            <a:off x="6217920" y="292608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6446520" y="315468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33" name="Text 31"/>
          <p:cNvSpPr/>
          <p:nvPr/>
        </p:nvSpPr>
        <p:spPr>
          <a:xfrm>
            <a:off x="6446520" y="31546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34" name="Text 32"/>
          <p:cNvSpPr/>
          <p:nvPr/>
        </p:nvSpPr>
        <p:spPr>
          <a:xfrm>
            <a:off x="7040880" y="310896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Nakit yönetimi</a:t>
            </a:r>
            <a:endParaRPr lang="en-US" sz="1200" dirty="0"/>
          </a:p>
        </p:txBody>
      </p:sp>
      <p:sp>
        <p:nvSpPr>
          <p:cNvPr id="35" name="Shape 33"/>
          <p:cNvSpPr/>
          <p:nvPr/>
        </p:nvSpPr>
        <p:spPr>
          <a:xfrm>
            <a:off x="9006840" y="2926080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9235440" y="3154680"/>
            <a:ext cx="502920" cy="502920"/>
          </a:xfrm>
          <a:prstGeom prst="roundRect">
            <a:avLst>
              <a:gd name="adj" fmla="val 10909"/>
            </a:avLst>
          </a:prstGeom>
          <a:solidFill>
            <a:srgbClr val="2A6FDB"/>
          </a:solidFill>
          <a:ln/>
        </p:spPr>
      </p:sp>
      <p:sp>
        <p:nvSpPr>
          <p:cNvPr id="37" name="Text 35"/>
          <p:cNvSpPr/>
          <p:nvPr/>
        </p:nvSpPr>
        <p:spPr>
          <a:xfrm>
            <a:off x="9235440" y="31546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▤</a:t>
            </a:r>
            <a:endParaRPr lang="en-US" sz="1400" dirty="0"/>
          </a:p>
        </p:txBody>
      </p:sp>
      <p:sp>
        <p:nvSpPr>
          <p:cNvPr id="38" name="Text 36"/>
          <p:cNvSpPr/>
          <p:nvPr/>
        </p:nvSpPr>
        <p:spPr>
          <a:xfrm>
            <a:off x="9829800" y="3108960"/>
            <a:ext cx="1691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Depo işi</a:t>
            </a:r>
            <a:endParaRPr lang="en-US" sz="1200" dirty="0"/>
          </a:p>
        </p:txBody>
      </p:sp>
      <p:sp>
        <p:nvSpPr>
          <p:cNvPr id="39" name="Text 37"/>
          <p:cNvSpPr/>
          <p:nvPr/>
        </p:nvSpPr>
        <p:spPr>
          <a:xfrm>
            <a:off x="640080" y="4389120"/>
            <a:ext cx="109115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Kullanabileceğiniz çalışma alanları güvenlik rolünüze bağlıdır — sizinkiler farklı olabilir.</a:t>
            </a:r>
            <a:endParaRPr lang="en-US" sz="12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ONU KENDINIZE GÖRE YAPIN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çalışma alanını düzenleme ve kişiselleştirme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 kişiselleştirilebilir — formlardaki araçların aynısı burada da çalışır.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Kutucukları, listeleri ve bağlantıları ekleyin veya gizleyin ve bölümleri sürükleyerek yeniden düzenleyin.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öğeye sağ tıklayın → Kişiselleştir ya da Kişiselleştirme araç çubuğunu açın.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Değişiklikler kişiseldir; yöneticiler bir düzeni bütün bir rol için yayımlayabilir.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23760" y="1874520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Şunları kişiselleştirebilirsiniz …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7223760" y="237744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7223760" y="23774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7726680" y="235915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Kutucuklar  </a:t>
            </a:r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gösterilecek sayımlar ve KPI'lar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223760" y="292608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7223760" y="292608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726680" y="290779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Listeler  </a:t>
            </a:r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hangi kayıtların görüneceği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7223760" y="347472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7223760" y="34747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7726680" y="345643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Bağlantılar  </a:t>
            </a:r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görevlere kısayollar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7223760" y="402336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7223760" y="40233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•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7726680" y="4005072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Bölümler  </a:t>
            </a:r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Sıra ve görünürlük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640080" y="484632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Build workspaces</a:t>
            </a:r>
            <a:endParaRPr lang="en-US" sz="10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KENDINIZINKINI OLUŞTURUN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Kendi çalışma alanı içeriğinizi oluşturma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5880" y="1691640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liste sayfası açın ve tam olarak ilgilendiğiniz şeye göre filtreleyin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40080" y="225856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325880" y="2258568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bölmesinde Seçenekler sekmesini açın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40080" y="282549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325880" y="2825496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alanına ekle'yi ve hedef çalışma alanını seçin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40080" y="33924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25880" y="3392424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Görünümü seçin: Kutucuk, Liste veya Bağlantı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640080" y="39593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325880" y="3959352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Filtrelenmiş görünümünüz artık bu çalışma alanındadır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7223760" y="2057400"/>
            <a:ext cx="4754880" cy="2286000"/>
          </a:xfrm>
          <a:prstGeom prst="roundRect">
            <a:avLst>
              <a:gd name="adj" fmla="val 2400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543800" y="228600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Kutucuk · Liste · Bağlantı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7543800" y="2743200"/>
            <a:ext cx="411480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 — tıklanabilir bir sayım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— çalışma alanındaki satırlarınız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Bağlantı — sayfaya bir kısayol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640080" y="5257800"/>
            <a:ext cx="10911535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Tamamen yeni çalışma alanlarını geliştiriciler oluşturur — kendi içeriğinizi Kişiselleştirme + Çalışma alanına ekle ile oluşturursunuz.</a:t>
            </a:r>
            <a:endParaRPr lang="en-US" sz="11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Uygulama: Çalışma alanları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Canlı demo — deneyin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kutucuk aracılığıyla bir çalışma alanı açın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KPI kutucuğunu okuyun ve içine tıklayın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hızlı bağlantı aracılığıyla bir görev başlatın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Panorama sekmeleri arasında geçiş yapın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sp>
        <p:nvSpPr>
          <p:cNvPr id="22" name="Shape 20">
            <a:hlinkClick r:id="rId1" tooltip=""/>
          </p:cNvPr>
          <p:cNvSpPr/>
          <p:nvPr/>
        </p:nvSpPr>
        <p:spPr>
          <a:xfrm>
            <a:off x="7315200" y="2057400"/>
            <a:ext cx="4297680" cy="1371600"/>
          </a:xfrm>
          <a:prstGeom prst="roundRect">
            <a:avLst>
              <a:gd name="adj" fmla="val 5333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23" name="Shape 21">
            <a:hlinkClick r:id="rId2" tooltip=""/>
          </p:cNvPr>
          <p:cNvSpPr/>
          <p:nvPr/>
        </p:nvSpPr>
        <p:spPr>
          <a:xfrm>
            <a:off x="9144000" y="2468880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>
            <a:hlinkClick r:id="rId3" tooltip=""/>
          </p:cNvPr>
          <p:cNvSpPr/>
          <p:nvPr/>
        </p:nvSpPr>
        <p:spPr>
          <a:xfrm>
            <a:off x="9144000" y="246888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u="sng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315200" y="3566160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kaynağı</a:t>
            </a:r>
            <a:endParaRPr lang="en-US" sz="1200" dirty="0"/>
          </a:p>
        </p:txBody>
      </p:sp>
      <p:sp>
        <p:nvSpPr>
          <p:cNvPr id="26" name="Shape 24">
            <a:hlinkClick r:id="rId4" tooltip=""/>
          </p:cNvPr>
          <p:cNvSpPr/>
          <p:nvPr/>
        </p:nvSpPr>
        <p:spPr>
          <a:xfrm>
            <a:off x="7498080" y="3977640"/>
            <a:ext cx="393192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7" name="Text 25">
            <a:hlinkClick r:id="rId5" tooltip=""/>
          </p:cNvPr>
          <p:cNvSpPr/>
          <p:nvPr/>
        </p:nvSpPr>
        <p:spPr>
          <a:xfrm>
            <a:off x="7498080" y="39776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Çalışma alanı kılavuzunu açın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 modülü: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(Microsoft Learn)</a:t>
            </a:r>
            <a:endParaRPr lang="en-US" sz="10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sayfaları ve formlar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İşin gerçekleştiği yer — Kılavuzlar, eylem bölmeleri, bilgi sekmeleri ve bilgi kutuları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5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37</a:t>
            </a:r>
            <a:endParaRPr lang="en-US" sz="9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 ATI SAYFA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sayfaları ve kılavuz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liste sayfası, bir kılavuzda birçok kaydı gösterir — kayıt satırları, veri sütunları.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Üstte, kullanılabilir düğmeleri içeren bir eylem bölmesi bulunur.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Kılavuzun üstündeki bir hızlı filtre, görüneni daraltır.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Ayrıntılar için bir satır seçin veya onu bir ayrıntı formunda açın.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23760" y="1965960"/>
            <a:ext cx="4480560" cy="365760"/>
          </a:xfrm>
          <a:prstGeom prst="rect">
            <a:avLst/>
          </a:prstGeom>
          <a:solidFill>
            <a:srgbClr val="9FC0F0"/>
          </a:solidFill>
          <a:ln/>
        </p:spPr>
      </p:sp>
      <p:sp>
        <p:nvSpPr>
          <p:cNvPr id="10" name="Text 8"/>
          <p:cNvSpPr/>
          <p:nvPr/>
        </p:nvSpPr>
        <p:spPr>
          <a:xfrm>
            <a:off x="7360920" y="1965960"/>
            <a:ext cx="4206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   Düzenle   Sil   Seçenekler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7223760" y="2468880"/>
            <a:ext cx="2377440" cy="320040"/>
          </a:xfrm>
          <a:prstGeom prst="roundRect">
            <a:avLst>
              <a:gd name="adj" fmla="val 228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60920" y="2468880"/>
            <a:ext cx="2194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🔍 Filtrele</a:t>
            </a:r>
            <a:endParaRPr lang="en-US" sz="950" dirty="0"/>
          </a:p>
        </p:txBody>
      </p:sp>
      <p:sp>
        <p:nvSpPr>
          <p:cNvPr id="13" name="Shape 11"/>
          <p:cNvSpPr/>
          <p:nvPr/>
        </p:nvSpPr>
        <p:spPr>
          <a:xfrm>
            <a:off x="7223760" y="2926080"/>
            <a:ext cx="4480560" cy="320040"/>
          </a:xfrm>
          <a:prstGeom prst="rect">
            <a:avLst/>
          </a:prstGeom>
          <a:solidFill>
            <a:srgbClr val="12203A"/>
          </a:solidFill>
          <a:ln/>
        </p:spPr>
      </p:sp>
      <p:sp>
        <p:nvSpPr>
          <p:cNvPr id="14" name="Text 12"/>
          <p:cNvSpPr/>
          <p:nvPr/>
        </p:nvSpPr>
        <p:spPr>
          <a:xfrm>
            <a:off x="7360920" y="2926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Hesap     Ad          Durum    Tutar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7223760" y="3246120"/>
            <a:ext cx="4480560" cy="329184"/>
          </a:xfrm>
          <a:prstGeom prst="rect">
            <a:avLst/>
          </a:prstGeom>
          <a:solidFill>
            <a:srgbClr val="F4F7FC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60920" y="3246120"/>
            <a:ext cx="420624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US-001   Contoso     Açık      1.240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7223760" y="3575304"/>
            <a:ext cx="4480560" cy="329184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60920" y="3575304"/>
            <a:ext cx="420624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US-002   Fabrikam    Açık      3.905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7223760" y="3904488"/>
            <a:ext cx="4480560" cy="329184"/>
          </a:xfrm>
          <a:prstGeom prst="rect">
            <a:avLst/>
          </a:prstGeom>
          <a:solidFill>
            <a:srgbClr val="F4F7FC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60920" y="3904488"/>
            <a:ext cx="420624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US-003   Adventure   Beklet      620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7223760" y="4233672"/>
            <a:ext cx="4480560" cy="329184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360920" y="4233672"/>
            <a:ext cx="420624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US-004   Northwind   Açık      8.110</a:t>
            </a:r>
            <a:endParaRPr lang="en-US" sz="9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liste sayfası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39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listpag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Simple list &amp; details form pattern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Şunlara dikkat edin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Üstte eylem bölmesi sekmeleri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Kılavuzun üstünde hızlı filtre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Satırları seçmek için onay kutusu sütunu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Sağda bir bilgi kutusu</a:t>
            </a:r>
            <a:endParaRPr lang="en-US" sz="13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DÜĞME ÇUBUĞU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Eylem bölmesi ve sekmeleri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çubuğunun altındaki şerit, bu sayfanın eylemlerini içerir.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Düğmeler sekmeler halinde gruplanır (ör. Genel, Fatura, Yönet).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Standart düğmeler: Yeni, Sil, Düzenle, Kaydet, artı sayfaya özel eylemler.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sekme seçmek, ilgili eylemleri görüntüler.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23760" y="2011680"/>
            <a:ext cx="4480560" cy="3657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60920" y="2011680"/>
            <a:ext cx="1097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Genel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8503920" y="2011680"/>
            <a:ext cx="1097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Fatura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646920" y="2011680"/>
            <a:ext cx="1097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Yönet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10789920" y="2011680"/>
            <a:ext cx="1097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Seçenekler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7360920" y="2377440"/>
            <a:ext cx="914400" cy="0"/>
          </a:xfrm>
          <a:prstGeom prst="line">
            <a:avLst/>
          </a:prstGeom>
          <a:noFill/>
          <a:ln w="25400">
            <a:solidFill>
              <a:srgbClr val="2A6FDB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315200" y="2606040"/>
            <a:ext cx="1005840" cy="8229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0" y="2697480"/>
            <a:ext cx="1005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＋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7315200" y="3063240"/>
            <a:ext cx="1005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8485632" y="2606040"/>
            <a:ext cx="1005840" cy="8229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85632" y="2697480"/>
            <a:ext cx="1005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🗑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8485632" y="3063240"/>
            <a:ext cx="1005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Sil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9656064" y="2606040"/>
            <a:ext cx="1005840" cy="8229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656064" y="2697480"/>
            <a:ext cx="1005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✎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9656064" y="3063240"/>
            <a:ext cx="1005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Düzenle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10826496" y="2606040"/>
            <a:ext cx="1005840" cy="8229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0826496" y="2697480"/>
            <a:ext cx="1005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💾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10826496" y="3063240"/>
            <a:ext cx="1005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Kaydet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7223760" y="3611880"/>
            <a:ext cx="4480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Sekmeler, birbiriyle ilgili eylemleri gruplar</a:t>
            </a:r>
            <a:endParaRPr lang="en-US" sz="105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GÜÇLÜ KILAVUZLAR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kılavuzda yapabilecekleriniz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6868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Kılavuzda düzenleyin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86868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Değerleri, bir form açmadan doğrudan değiştirin.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34340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57200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Sıralayın ve yeniden düzenleyin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457200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Sıralamak için başlığa tıklayın; sütunları yeniden düzenlemek için sürükleyin.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8046720" y="169164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27532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Sütuna göre gruplayın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827532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Verilerinizi özetlemek için satırları gruplayın.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4008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6868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Toplamlar ve hesaplama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86868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Sütun toplamlarını görün; hücrelere hesaplamalar girin.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434340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57200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Sütunları sabitleyin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457200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Önemli sütunları kaydırırken görünür tutun.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8046720" y="3108960"/>
            <a:ext cx="342900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27532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Excel'de aç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827532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Kılavuzu tek tıkla Excel'e aktarın.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640080" y="466344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Grid capabilities</a:t>
            </a:r>
            <a:endParaRPr lang="en-US" sz="105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AYRINTI GÖRÜNÜMÜ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Ayrıntı formları ve bilgi sekmeleri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3108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Ayrıntı formunu görmek için bir kaydı açın.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başlık, anahtar alanları gösterir; gövde, bilgi sekmelerine ayrılmıştır.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Bilgi sekmeleri daraltılabilir bölümlerdir — yalnızca ihtiyacınız olanı açın.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Özet değerler, daraltılmış durumda bile bilgi sekmesi çubuğunda görünür.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Birçok form bir başlık/satır kalıbını izler (ör. bir sipariş ve satırları).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23760" y="1965960"/>
            <a:ext cx="4480560" cy="502920"/>
          </a:xfrm>
          <a:prstGeom prst="rect">
            <a:avLst/>
          </a:prstGeom>
          <a:solidFill>
            <a:srgbClr val="12203A"/>
          </a:solidFill>
          <a:ln/>
        </p:spPr>
      </p:sp>
      <p:sp>
        <p:nvSpPr>
          <p:cNvPr id="10" name="Text 8"/>
          <p:cNvSpPr/>
          <p:nvPr/>
        </p:nvSpPr>
        <p:spPr>
          <a:xfrm>
            <a:off x="7360920" y="1965960"/>
            <a:ext cx="4206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Satıcı  US-001  ·  Contoso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7223760" y="2606040"/>
            <a:ext cx="4480560" cy="457200"/>
          </a:xfrm>
          <a:prstGeom prst="rect">
            <a:avLst/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60920" y="2606040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Genel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1338560" y="2606040"/>
            <a:ext cx="274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▲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7360920" y="2916936"/>
            <a:ext cx="3657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Ad, Grup, Para birimi…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7223760" y="3136392"/>
            <a:ext cx="4480560" cy="457200"/>
          </a:xfrm>
          <a:prstGeom prst="rect">
            <a:avLst/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60920" y="3136392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Adresler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11338560" y="3136392"/>
            <a:ext cx="274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▼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7223760" y="3666744"/>
            <a:ext cx="4480560" cy="457200"/>
          </a:xfrm>
          <a:prstGeom prst="rect">
            <a:avLst/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360920" y="3666744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İletişim bilgileri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11338560" y="3666744"/>
            <a:ext cx="274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▼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7223760" y="4197096"/>
            <a:ext cx="4480560" cy="457200"/>
          </a:xfrm>
          <a:prstGeom prst="rect">
            <a:avLst/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360920" y="4197096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Fatura ve teslimat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11338560" y="4197096"/>
            <a:ext cx="274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▼</a:t>
            </a:r>
            <a:endParaRPr lang="en-US" sz="10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sekmeleri içeren bir ayrıntı formu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detailsform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Simple list &amp; details form pattern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Şunlara dikkat çekin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Anahtar alanları içeren başlık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Daraltılabilir bilgi sekmesi bölümleri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çubukta özet değerler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Genişlet/daralt okları</a:t>
            </a:r>
            <a:endParaRPr lang="en-US" sz="13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SAĞ TARAFTAKI BAĞLAM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kutuları — ilgili bilgiler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Sağdaki bilgi kutusu bölmesi, seçili kayda ilişkin ek bilgileri gösterir.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Örnekler: ilgili işlemler, bakiyeler, kişiler veya ekler.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Kılavuzda farklı satırlar seçtiğinizde güncellenir.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Kılavuza daha fazla yer açmak için onu daraltın.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2424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69480" y="1920240"/>
            <a:ext cx="4389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kutusu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7269480" y="2907792"/>
            <a:ext cx="4389120" cy="0"/>
          </a:xfrm>
          <a:prstGeom prst="line">
            <a:avLst/>
          </a:prstGeom>
          <a:noFill/>
          <a:ln w="12700">
            <a:solidFill>
              <a:srgbClr val="9FC0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315200" y="2468880"/>
            <a:ext cx="2743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Bakiye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9966960" y="24688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12.480 €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269480" y="3410712"/>
            <a:ext cx="4389120" cy="0"/>
          </a:xfrm>
          <a:prstGeom prst="line">
            <a:avLst/>
          </a:prstGeom>
          <a:noFill/>
          <a:ln w="12700">
            <a:solidFill>
              <a:srgbClr val="9FC0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15200" y="2971800"/>
            <a:ext cx="2743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Açık faturalar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966960" y="297180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7269480" y="3913632"/>
            <a:ext cx="4389120" cy="0"/>
          </a:xfrm>
          <a:prstGeom prst="line">
            <a:avLst/>
          </a:prstGeom>
          <a:noFill/>
          <a:ln w="12700">
            <a:solidFill>
              <a:srgbClr val="9FC0F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315200" y="3474720"/>
            <a:ext cx="2743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 ödeme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9966960" y="347472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01. Jul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7269480" y="4416552"/>
            <a:ext cx="4389120" cy="0"/>
          </a:xfrm>
          <a:prstGeom prst="line">
            <a:avLst/>
          </a:prstGeom>
          <a:noFill/>
          <a:ln w="12700">
            <a:solidFill>
              <a:srgbClr val="9FC0F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0" y="3977640"/>
            <a:ext cx="2743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Zamanında %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9966960" y="397764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96 %</a:t>
            </a:r>
            <a:endParaRPr lang="en-US" sz="125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KAYITLAR ARASINDA GEÇIŞ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Kayıt gezintisi ve sayfalama bölgesi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ayrıntı formunda sonraki/önceki kayda geçebilirsiniz.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Bu, kayıtlar arasında listeye dönmekten kurtarır.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Kılavuzlar büyük veri kümelerini otomatik olarak kaydırıp sayfalar.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İlk/son satıra atlamak için Ctrl+Home / Ctrl+End kullanın.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949440" y="2240280"/>
            <a:ext cx="5029200" cy="1920240"/>
          </a:xfrm>
          <a:prstGeom prst="roundRect">
            <a:avLst>
              <a:gd name="adj" fmla="val 285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406640" y="2651760"/>
            <a:ext cx="731520" cy="731520"/>
          </a:xfrm>
          <a:prstGeom prst="roundRect">
            <a:avLst>
              <a:gd name="adj" fmla="val 12500"/>
            </a:avLst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7406640" y="2624328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‹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8229600" y="2651760"/>
            <a:ext cx="25603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128 kayıttan 3.'sü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10789920" y="2651760"/>
            <a:ext cx="731520" cy="731520"/>
          </a:xfrm>
          <a:prstGeom prst="roundRect">
            <a:avLst>
              <a:gd name="adj" fmla="val 12500"/>
            </a:avLst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10789920" y="2624328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›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6949440" y="425196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Formdan ayrılmadan kayıtları tek tek gezin</a:t>
            </a:r>
            <a:endParaRPr lang="en-US" sz="11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GERI BILDIRIM VE GÜVENLIK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Kaydetme, iletiler ve bildirimler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8680" y="1920240"/>
            <a:ext cx="548640" cy="54864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68680" y="192024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💾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60020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Kaydetme ve iptal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1600200" y="2240280"/>
            <a:ext cx="42062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Ctrl+S kaydeder; İptal değişiklikleri geri alır. Kaydedilmemiş değişiklik göstergesine dikkat edin.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46520" y="1920240"/>
            <a:ext cx="548640" cy="54864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46520" y="192024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ℹ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17804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İleti çubuğu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7178040" y="2240280"/>
            <a:ext cx="42062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bölmesinin altında bilgi, uyarı veya hatalarla görünür.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68680" y="3474720"/>
            <a:ext cx="548640" cy="54864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4747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🔔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60020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İşlem merkezi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1600200" y="3794760"/>
            <a:ext cx="42062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Zil, bildirimlerinizi ve uyarılarınızı toplar.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46520" y="3474720"/>
            <a:ext cx="548640" cy="54864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46520" y="34747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!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17804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İleti kutusu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7178040" y="3794760"/>
            <a:ext cx="420624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Devam etmeden önce yanıtlamanız gereken kalıcı bir pencere.</a:t>
            </a:r>
            <a:endParaRPr lang="en-US" sz="115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FORMLAR NASIL KURULUR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Form kalıpları — karşılaşacağınız sayfa türleri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6868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sayfası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86868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kayıt türünün salt okunur kılavuzu — ör. Tüm müşteriler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343400" y="169164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57200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Ayrıntı formu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457200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Ayrıntılı bir kayıt — başlık + bilgi sekmeleri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8046720" y="169164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275320" y="185623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Basit liste ve ayrıntılar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8275320" y="222199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Başvuru verileri — bir liste ve ayrıntıları bir arada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40080" y="310896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6868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İçindekiler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86868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Sekmelere göre düzenlenmiş ayarlar ve parametreler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4343400" y="310896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57200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İletişim kutusu / Açılır iletişim kutusu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457200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eylemler ve kayıt oluşturma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8046720" y="3108960"/>
            <a:ext cx="3474720" cy="1234440"/>
          </a:xfrm>
          <a:prstGeom prst="roundRect">
            <a:avLst>
              <a:gd name="adj" fmla="val 4444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275320" y="3273552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Sihirbaz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8275320" y="3639312"/>
            <a:ext cx="3063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Adım adım yönlendirilen bir görev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640080" y="466344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Form styles and patterns</a:t>
            </a:r>
            <a:endParaRPr lang="en-US" sz="105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İLKE OLARAK TUTARLILIK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Formlar nasıl tasarlanır — ve nasıl uyarlarsınız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48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Tutarlılık için tasarlanmış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960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Geliştiriciler standart kalıpları uygular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Bilgi sekmeleri ayrıntıları kademeli gösterir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 ilgili düğmeleri gruplar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yerde aynı bileşenler → öğrenilebilir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355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55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0E8F86"/>
          </a:solidFill>
          <a:ln/>
        </p:spPr>
      </p:sp>
      <p:sp>
        <p:nvSpPr>
          <p:cNvPr id="13" name="Text 11"/>
          <p:cNvSpPr/>
          <p:nvPr/>
        </p:nvSpPr>
        <p:spPr>
          <a:xfrm>
            <a:off x="6629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Görünümünüzü nasıl uyarlarsınız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675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Kişiselleştir: Alanları ekle / gizle / taşı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Birden çok adlandırılmış görünüm kaydedin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 başına bir standart görünüm ayarlayın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Sayfaları sık kullanılanlara ekleyin — kod yok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40080" y="4983480"/>
            <a:ext cx="109115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 form veya kalıp oluşturmak geliştiricilerin işidir; günlük hayatta kendi deneyiminizi kişiselleştirme ve görünümlerle şekillendirirsiniz.</a:t>
            </a:r>
            <a:endParaRPr lang="en-US" sz="12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Uygulama: Liste sayfaları ve formlar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Liste sayfaları ve formlar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49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Canlı demo — deneyin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liste sayfası açın ve bir satır seçin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Sağdaki bilgi kutusunu okuyun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Kaydı açın ve bir bilgi sekmesini genişletin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alanı düzenleyin ve kaydedin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sp>
        <p:nvSpPr>
          <p:cNvPr id="22" name="Shape 20">
            <a:hlinkClick r:id="rId1" tooltip=""/>
          </p:cNvPr>
          <p:cNvSpPr/>
          <p:nvPr/>
        </p:nvSpPr>
        <p:spPr>
          <a:xfrm>
            <a:off x="7315200" y="2057400"/>
            <a:ext cx="4297680" cy="1371600"/>
          </a:xfrm>
          <a:prstGeom prst="roundRect">
            <a:avLst>
              <a:gd name="adj" fmla="val 5333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23" name="Shape 21">
            <a:hlinkClick r:id="rId2" tooltip=""/>
          </p:cNvPr>
          <p:cNvSpPr/>
          <p:nvPr/>
        </p:nvSpPr>
        <p:spPr>
          <a:xfrm>
            <a:off x="9144000" y="2468880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>
            <a:hlinkClick r:id="rId3" tooltip=""/>
          </p:cNvPr>
          <p:cNvSpPr/>
          <p:nvPr/>
        </p:nvSpPr>
        <p:spPr>
          <a:xfrm>
            <a:off x="9144000" y="246888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u="sng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315200" y="3566160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kaynağı</a:t>
            </a:r>
            <a:endParaRPr lang="en-US" sz="1200" dirty="0"/>
          </a:p>
        </p:txBody>
      </p:sp>
      <p:sp>
        <p:nvSpPr>
          <p:cNvPr id="26" name="Shape 24">
            <a:hlinkClick r:id="rId4" tooltip=""/>
          </p:cNvPr>
          <p:cNvSpPr/>
          <p:nvPr/>
        </p:nvSpPr>
        <p:spPr>
          <a:xfrm>
            <a:off x="7498080" y="3977640"/>
            <a:ext cx="393192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7" name="Text 25">
            <a:hlinkClick r:id="rId5" tooltip=""/>
          </p:cNvPr>
          <p:cNvSpPr/>
          <p:nvPr/>
        </p:nvSpPr>
        <p:spPr>
          <a:xfrm>
            <a:off x="7498080" y="39776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 kalıpları kılavuzunu açın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 modülü: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(Microsoft Learn)</a:t>
            </a:r>
            <a:endParaRPr lang="en-US" sz="105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Filtreleme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İhtiyacınız olan tam kayıtları bulun — hızlıca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6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50</a:t>
            </a:r>
            <a:endParaRPr lang="en-US" sz="9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İKI ARAÇ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sayfayı filtrelemenin iki yolu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" y="1691640"/>
            <a:ext cx="5394960" cy="868680"/>
          </a:xfrm>
          <a:prstGeom prst="roundRect">
            <a:avLst>
              <a:gd name="adj" fmla="val 6316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801368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Hızlı filtre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914400" y="217627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EAF1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Hızlı, tek sütun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960120" y="2788920"/>
            <a:ext cx="475488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Doğrudan kılavuzun üstünde yer alır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Sütun seçin, değer girin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bir arama için en iyisi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6355080" y="1691640"/>
            <a:ext cx="5394960" cy="3200400"/>
          </a:xfrm>
          <a:prstGeom prst="roundRect">
            <a:avLst>
              <a:gd name="adj" fmla="val 1714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355080" y="1691640"/>
            <a:ext cx="5394960" cy="868680"/>
          </a:xfrm>
          <a:prstGeom prst="roundRect">
            <a:avLst>
              <a:gd name="adj" fmla="val 6316"/>
            </a:avLst>
          </a:prstGeom>
          <a:solidFill>
            <a:srgbClr val="0E8F86"/>
          </a:solidFill>
          <a:ln/>
        </p:spPr>
      </p:sp>
      <p:sp>
        <p:nvSpPr>
          <p:cNvPr id="14" name="Text 12"/>
          <p:cNvSpPr/>
          <p:nvPr/>
        </p:nvSpPr>
        <p:spPr>
          <a:xfrm>
            <a:off x="6629400" y="1801368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 bölmesi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629400" y="2176272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EAF1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Güçlü, birden çok koşul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75120" y="2788920"/>
            <a:ext cx="475488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„Filtreleri göster“ ile açın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Birden çok alan koşulu ekleyin</a:t>
            </a:r>
            <a:endParaRPr lang="en-US" sz="13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Kesin, kaydedilmiş filtreler için en iyisi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640080" y="507492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Filtering options</a:t>
            </a:r>
            <a:endParaRPr lang="en-US" sz="1050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ADIM ADIM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Doğrudan bir sütunda filtreleyin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5880" y="1691640"/>
            <a:ext cx="5486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Filtrelemek istediğiniz sütun başlığına tıklayın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40080" y="225856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325880" y="2258568"/>
            <a:ext cx="5486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operatör seçin (eşittir, içerir, büyüktür …)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640080" y="282549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325880" y="2825496"/>
            <a:ext cx="5486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Karşılaştırılacak değerleri girin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640080" y="33924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25880" y="3392424"/>
            <a:ext cx="5486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Uygula'yı seçin — kılavuz eşleşmelere daralır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640080" y="39593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325880" y="3959352"/>
            <a:ext cx="5486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Filtreleri birleştirmek için diğer sütunlarda yineleyin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7132320" y="1691640"/>
            <a:ext cx="484632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06640" y="1920240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Hesap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7406640" y="2331720"/>
            <a:ext cx="4297680" cy="411480"/>
          </a:xfrm>
          <a:prstGeom prst="roundRect">
            <a:avLst>
              <a:gd name="adj" fmla="val 17778"/>
            </a:avLst>
          </a:prstGeom>
          <a:solidFill>
            <a:srgbClr val="FFFFFF"/>
          </a:solidFill>
          <a:ln w="15875">
            <a:solidFill>
              <a:srgbClr val="2A6FDB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543800" y="2331720"/>
            <a:ext cx="1828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eşittir  ▾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7406640" y="2834640"/>
            <a:ext cx="4297680" cy="411480"/>
          </a:xfrm>
          <a:prstGeom prst="roundRect">
            <a:avLst>
              <a:gd name="adj" fmla="val 17778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543800" y="2834640"/>
            <a:ext cx="2743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US-001</a:t>
            </a:r>
            <a:endParaRPr lang="en-US" sz="1100" dirty="0"/>
          </a:p>
        </p:txBody>
      </p:sp>
      <p:sp>
        <p:nvSpPr>
          <p:cNvPr id="28" name="Shape 26">
            <a:hlinkClick r:id="rId1" tooltip=""/>
          </p:cNvPr>
          <p:cNvSpPr/>
          <p:nvPr/>
        </p:nvSpPr>
        <p:spPr>
          <a:xfrm>
            <a:off x="7406640" y="3429000"/>
            <a:ext cx="146304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9" name="Text 27">
            <a:hlinkClick r:id="rId2" tooltip=""/>
          </p:cNvPr>
          <p:cNvSpPr/>
          <p:nvPr/>
        </p:nvSpPr>
        <p:spPr>
          <a:xfrm>
            <a:off x="7406640" y="3429000"/>
            <a:ext cx="1463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Uygula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7132320" y="4069080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Sütun başlığı filtresi</a:t>
            </a:r>
            <a:endParaRPr lang="en-US" sz="105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 bölmesi ve sütun filtresi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filte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Filtering options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İki giriş noktası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„Filtreleri göster“ bölmeyi açar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Filtrelemek için bir sütun başlığına tıklayın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Birden çok koşul ekleyin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Sıfırlamak için Filtreleri temizle</a:t>
            </a:r>
            <a:endParaRPr lang="en-US" sz="13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TAM BAŞVURU (1 / 2)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Her filtre operatörü ve sorgu söz dizimi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54</a:t>
            </a:r>
            <a:endParaRPr lang="en-US" sz="900" dirty="0"/>
          </a:p>
        </p:txBody>
      </p:sp>
      <p:graphicFrame>
        <p:nvGraphicFramePr>
          <p:cNvPr id="5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743200"/>
                <a:gridCol w="4510735"/>
              </a:tblGrid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Operatör (açılır menüde)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Uygulanan sorgu söz dizimi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Örnek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Tam olarak eşittir / Eşittir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Değer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Status  "Açık"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Değildir / Eşit değildir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!Değer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Durum  !Açık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Şunlardan biridir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a,b,c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Grup  10,20,30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Şunlardan hiçbiri değildir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!a, !b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Grup  !10, !20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İçerir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*Değer*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Ad  *perakende*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İçermez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!*Değer*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Ad  !*test*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İle başlar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Değer*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Hesap  US*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Sonra / Büyüktür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&gt;Değer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Tarih  &gt;1.1.2026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Büyük veya eşit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Değer..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Tutar  1000..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Önce / Küçüktür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&lt;Değer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Tarih  &lt;1.1.2026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Küçük veya eşit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..Değer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Tutar  ..1000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Arasında</a:t>
                      </a:r>
                      <a:endParaRPr lang="en-US" sz="115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a..b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Tutar  100..500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 5"/>
          <p:cNvSpPr/>
          <p:nvPr/>
        </p:nvSpPr>
        <p:spPr>
          <a:xfrm>
            <a:off x="640080" y="5916168"/>
            <a:ext cx="10911535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operatör seçin, sorgu sembolü sizin için uygulanır — onu yazmanız gerekmez. Filtre bölmesinde, kılavuz sütun filtresinde ve gelişmiş filtrede çalışır.</a:t>
            </a:r>
            <a:endParaRPr lang="en-US" sz="1100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TAM BAŞVURU (2 / 2)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Ham sorgu sembollerini doğrudan girin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55</a:t>
            </a:r>
            <a:endParaRPr lang="en-US" sz="900" dirty="0"/>
          </a:p>
        </p:txBody>
      </p:sp>
      <p:graphicFrame>
        <p:nvGraphicFramePr>
          <p:cNvPr id="5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691640"/>
          <a:ext cx="10911535" cy="914400"/>
        </p:xfrm>
        <a:graphic>
          <a:graphicData uri="http://schemas.openxmlformats.org/drawingml/2006/table">
            <a:tbl>
              <a:tblPr/>
              <a:tblGrid>
                <a:gridCol w="2743200"/>
                <a:gridCol w="3931920"/>
                <a:gridCol w="4236415"/>
              </a:tblGrid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Sembol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İşlevi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Segoe UI Semibold" pitchFamily="34" charset="0"/>
                          <a:ea typeface="Segoe UI Semibold" pitchFamily="34" charset="-122"/>
                          <a:cs typeface="Segoe UI Semibold" pitchFamily="34" charset="-120"/>
                        </a:rPr>
                        <a:t>Örnek</a:t>
                      </a:r>
                      <a:endParaRPr lang="en-US" sz="1200" dirty="0">
                        <a:latin typeface="Segoe UI Semibold" charset="0"/>
                        <a:ea typeface="Segoe UI Semibold" charset="0"/>
                        <a:cs typeface="Segoe UI Semibold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52A8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(Açık metin)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İle başlar — yazarken varsayılan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A  →  A ile başlar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" "  (Anführungszeichen)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Tam eşleşme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"A"  →  genau A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*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Joker — sıfır veya daha fazla karakter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*A* , A* , *A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..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Aralık — alt..üst, tek taraflı açık olabilir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1..100 , ..100 , 100..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&lt;   &gt;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Küçüktür / büyüktür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&lt;50 , &gt;500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!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Değil — koşulu tersine çevirir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!Açık , !*test*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,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VEYA — listedeki herhangi bir değerle eşleşir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A,B,C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""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Sütunda boş değer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Name  ""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83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E52A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matches</a:t>
                      </a:r>
                      <a:endParaRPr lang="en-US" sz="115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Ham sorgu sembollerinin girilmesini sağlar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Segoe UI" pitchFamily="34" charset="0"/>
                          <a:ea typeface="Segoe UI" pitchFamily="34" charset="-122"/>
                          <a:cs typeface="Segoe UI" pitchFamily="34" charset="-120"/>
                        </a:rPr>
                        <a:t>matches  A*</a:t>
                      </a:r>
                      <a:endParaRPr lang="en-US" sz="1150" dirty="0">
                        <a:latin typeface="Segoe UI" charset="0"/>
                        <a:ea typeface="Segoe UI" charset="0"/>
                        <a:cs typeface="Segoe UI" charset="0"/>
                      </a:endParaRPr>
                    </a:p>
                  </a:txBody>
                  <a:tcPr marL="91440" marR="91440" marT="45720" marB="45720" anchor="ctr">
                    <a:lnL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C"/>
                    </a:solidFill>
                  </a:tcPr>
                </a:tc>
              </a:tr>
            </a:tbl>
          </a:graphicData>
        </a:graphic>
      </p:graphicFrame>
      <p:sp>
        <p:nvSpPr>
          <p:cNvPr id="8" name="Text 5"/>
          <p:cNvSpPr/>
          <p:nvPr/>
        </p:nvSpPr>
        <p:spPr>
          <a:xfrm>
            <a:off x="640080" y="5303520"/>
            <a:ext cx="10911535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Notlar:  </a:t>
            </a:r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„matches“ operatöründe ham semboller çalışır; diğer operatörler sembolleri açık metin olarak işler.  ""  yalnızca boş bir dizeyle eşleşir (NULL veya 0 değil).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40080" y="5916168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Filtering options</a:t>
            </a:r>
            <a:endParaRPr lang="en-US" sz="105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İYI ALIŞKANLIKLAR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 ipuçları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Sütunları birleştirin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91440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Hızlıca daraltmak için birden çok sütuna filtre uygulayın.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1792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9224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Sonra temizleyin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649224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Daha sonra kayıtları gözden kaçırmamak için filtreleri kaldırın.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4008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1440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Filtreledikten sonra sıralayın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91440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Aykırı değerleri fark etmek için daraltılmış listeyi sıralayın.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21792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9224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 olarak kaydedin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649224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Yararlı bir filtreyi kaydedilmiş bir görünüme dönüştürün (sonraki bölüm).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1440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Performansa dikkat edin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91440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Devasa tablolarda çok geniş filtreler yavaş olabilir.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9224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Filtreler sayfa başına geçerlidir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649224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sayfa kendi filtre durumunu korur.</a:t>
            </a:r>
            <a:endParaRPr lang="en-US" sz="1150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Uygulama: Filtreleme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Canlı demo — deneyin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kılavuzun üstünde hızlı filtreyi kullanın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sütunu bir operatörle filtreleyin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İki sütun filtresini birleştirin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Tüm filtreleri temizleyin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sp>
        <p:nvSpPr>
          <p:cNvPr id="22" name="Shape 20">
            <a:hlinkClick r:id="rId1" tooltip=""/>
          </p:cNvPr>
          <p:cNvSpPr/>
          <p:nvPr/>
        </p:nvSpPr>
        <p:spPr>
          <a:xfrm>
            <a:off x="7315200" y="2057400"/>
            <a:ext cx="4297680" cy="1371600"/>
          </a:xfrm>
          <a:prstGeom prst="roundRect">
            <a:avLst>
              <a:gd name="adj" fmla="val 5333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23" name="Shape 21">
            <a:hlinkClick r:id="rId2" tooltip=""/>
          </p:cNvPr>
          <p:cNvSpPr/>
          <p:nvPr/>
        </p:nvSpPr>
        <p:spPr>
          <a:xfrm>
            <a:off x="9144000" y="2468880"/>
            <a:ext cx="640080" cy="64008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>
            <a:hlinkClick r:id="rId3" tooltip=""/>
          </p:cNvPr>
          <p:cNvSpPr/>
          <p:nvPr/>
        </p:nvSpPr>
        <p:spPr>
          <a:xfrm>
            <a:off x="9144000" y="246888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u="sng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315200" y="3566160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kaynağı</a:t>
            </a:r>
            <a:endParaRPr lang="en-US" sz="1200" dirty="0"/>
          </a:p>
        </p:txBody>
      </p:sp>
      <p:sp>
        <p:nvSpPr>
          <p:cNvPr id="26" name="Shape 24">
            <a:hlinkClick r:id="rId4" tooltip=""/>
          </p:cNvPr>
          <p:cNvSpPr/>
          <p:nvPr/>
        </p:nvSpPr>
        <p:spPr>
          <a:xfrm>
            <a:off x="7498080" y="3977640"/>
            <a:ext cx="3931920" cy="457200"/>
          </a:xfrm>
          <a:prstGeom prst="roundRect">
            <a:avLst>
              <a:gd name="adj" fmla="val 50000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27" name="Text 25">
            <a:hlinkClick r:id="rId5" tooltip=""/>
          </p:cNvPr>
          <p:cNvSpPr/>
          <p:nvPr/>
        </p:nvSpPr>
        <p:spPr>
          <a:xfrm>
            <a:off x="7498080" y="39776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u="sng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Filtre kılavuzunu açın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Uygulama modülü: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(Microsoft Learn)</a:t>
            </a:r>
            <a:endParaRPr lang="en-US" sz="1050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8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Görünümler ve kişiselleştirme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Arayüzü çalışma şeklinize uyarlayın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7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58</a:t>
            </a:r>
            <a:endParaRPr lang="en-US" sz="900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BIRDEN ÇOK DÜZEN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Kaydedilmiş görünümler — çok sayıda görünüm, tek sayfa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görünüm; filtrelerinizi, sıralamanızı ve sütun düzeninizi tek bir ad altında bir araya getirir.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 başına birden çok adlandırılmış görünüm tutabilir ve anında geçiş yapabilirsiniz.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görünüm belirli bir göreve göre ayarlanır (ör. „Açık kalemlerim“).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Kaydedilmiş görünümler, yalnızca tek bir düzene izin veren basit kişiselleştirmenin ötesine geçer.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69480" y="192024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  ▾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7223760" y="2468880"/>
            <a:ext cx="4480560" cy="457200"/>
          </a:xfrm>
          <a:prstGeom prst="rect">
            <a:avLst/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360920" y="246888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★ Açık kalemlerim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0424160" y="2468880"/>
            <a:ext cx="1280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Standart</a:t>
            </a:r>
            <a:endParaRPr lang="en-US" sz="950" dirty="0"/>
          </a:p>
        </p:txBody>
      </p:sp>
      <p:sp>
        <p:nvSpPr>
          <p:cNvPr id="13" name="Shape 11"/>
          <p:cNvSpPr/>
          <p:nvPr/>
        </p:nvSpPr>
        <p:spPr>
          <a:xfrm>
            <a:off x="7223760" y="2971800"/>
            <a:ext cx="448056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60920" y="29718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 hafta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7223760" y="3474720"/>
            <a:ext cx="448056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60920" y="347472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Yüksek değer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7223760" y="3977640"/>
            <a:ext cx="448056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60920" y="397764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Beklemede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40080" y="480060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Saved views</a:t>
            </a:r>
            <a:endParaRPr lang="en-US" sz="1050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Kaydedilmiş görünümler arasında geçiş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60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savedview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Saved views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Şunlara dikkat edin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Sayfa başlığının yanındaki görünüm seçici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yıldız, standart görünümü belirtir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„Kaydet“ ve „Farklı kaydet“ seçenekleri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Kişisel görünümler ile paylaşılan görünümler</a:t>
            </a:r>
            <a:endParaRPr lang="en-US" sz="13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GÖRÜNÜMLERINIZE HÂKIM OLUN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Standart görünümler ve yönetimi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2900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68680" y="187452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Oluşturun ve geçiş yapın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914400" y="2377440"/>
            <a:ext cx="29260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Beğendiğiniz bir filtre/düzen kurun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Açık bir adla kaydedin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Seçici aracılığıyla görünümler arasında geçiş yapın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343400" y="1691640"/>
            <a:ext cx="3429000" cy="3108960"/>
          </a:xfrm>
          <a:prstGeom prst="roundRect">
            <a:avLst>
              <a:gd name="adj" fmla="val 1765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572000" y="187452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Standart olarak ayarlayın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4617720" y="2377440"/>
            <a:ext cx="29260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En sık açtığınız görünümü işaretleyin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sonraki sefere otomatik olarak yüklenir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İşiniz değiştikçe onu değiştirin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8046720" y="1691640"/>
            <a:ext cx="342900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275320" y="187452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Yönetin ve paylaşın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8321040" y="2377440"/>
            <a:ext cx="29260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Kişisel görünümleri yeniden adlandırın veya silin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Yöneticiler görünümleri roller için yayımlayabilir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Ekipleri tutarlı tutar</a:t>
            </a:r>
            <a:endParaRPr lang="en-US" sz="12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ONU KENDINIZE GÖRE YAPIN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sayfayı kişiselleştirme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3108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sayfayı uyarlamak için bir alana sağ tıklayın (veya Kişiselleştirme araç çubuğu).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İhtiyacınız olan / olmayan alanları ve sütunları ekleyin veya gizleyin.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Alanları taşıyın ya da birini bir bilgi sekmesinde özet alanı olarak işaretleyin.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alanı zorunlu yapın veya sekme sırasında atlayın.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Değişiklikler kişiseldir — yalnızca sizin oturumunuzu etkiler.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2926080"/>
          </a:xfrm>
          <a:prstGeom prst="roundRect">
            <a:avLst>
              <a:gd name="adj" fmla="val 187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23760" y="187452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Kişiselleştirme araç çubuğu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7223760" y="233172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223760" y="242316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▣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7223760" y="283464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Seç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8778240" y="233172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778240" y="242316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＋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8778240" y="283464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Ekle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10332720" y="233172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332720" y="242316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⦻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10332720" y="283464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Gizle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223760" y="338328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223760" y="347472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↕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7223760" y="388620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Taşı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8778240" y="338328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778240" y="347472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⤼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8778240" y="388620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Atla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10332720" y="3383280"/>
            <a:ext cx="1417320" cy="868680"/>
          </a:xfrm>
          <a:prstGeom prst="roundRect">
            <a:avLst>
              <a:gd name="adj" fmla="val 6316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10332720" y="3474720"/>
            <a:ext cx="1417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≡</a:t>
            </a:r>
            <a:endParaRPr lang="en-US" sz="1700" dirty="0"/>
          </a:p>
        </p:txBody>
      </p:sp>
      <p:sp>
        <p:nvSpPr>
          <p:cNvPr id="27" name="Text 25"/>
          <p:cNvSpPr/>
          <p:nvPr/>
        </p:nvSpPr>
        <p:spPr>
          <a:xfrm>
            <a:off x="10332720" y="3886200"/>
            <a:ext cx="1417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Özet</a:t>
            </a:r>
            <a:endParaRPr lang="en-US" sz="1100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Kişiselleştirme araç çubuğu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personaliz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User interface elements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Deneyin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alana sağ tıklayın → Kişiselleştir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Hiç kullanılmayan bir sütunu gizleyin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zaman gereken bir alanı ekleyin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Fikrinizi değiştirirseniz sıfırlayın</a:t>
            </a:r>
            <a:endParaRPr lang="en-US" sz="1300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YENIDEN KULLANIN VE DAĞITIN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Kişiselleştirmeleri yönetme, dışarı aktarma ve paylaşma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9611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9611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64592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Yönet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64592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sayfaya ilişkin tüm kişiselleştirmelerinizi tek bir yerde görün.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7395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7395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22376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Sil / sıfırla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22376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sayfayı istediğiniz an özgün düzenine sıfırlayın.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9611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9611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64592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Dışarı ve içeri aktarma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64592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Kişiselleştirmenizi kaydedin ve başka yerde yeniden kullanın.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7395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7395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22376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Yönetici uygulaması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722376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Yöneticiler bir düzeni bütün bir rol için dağıtabilir.</a:t>
            </a:r>
            <a:endParaRPr lang="en-US" sz="1200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GENEL AYARLAR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Kullanıcı seçenekleri — tercihlerinizi belirleyin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3108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Ayarlar (dişli) menüsünü açın → Kullanıcı seçenekleri.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Renk temanızı, dilinizi ve saat diliminizi ayarlayın.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Varsayılan şirketinizi (tüzel kişilik) ve başlangıç sayfanızı seçin.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Kutucuk/kılavuz boyutunu ve bildirim tercihlerini ayarlayın.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 değişiklikler yalnızca hesabınızı etkiler.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23760" y="1965960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Tema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9418320" y="1965960"/>
            <a:ext cx="2286000" cy="41148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555480" y="1965960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Mavi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7223760" y="2514600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Dil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9418320" y="2514600"/>
            <a:ext cx="2286000" cy="41148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555480" y="2514600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tr-TR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7223760" y="3063240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Saat dilimi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418320" y="3063240"/>
            <a:ext cx="2286000" cy="41148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555480" y="3063240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(GMT+3) İstanbul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7223760" y="3611880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Varsayılan şirket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418320" y="3611880"/>
            <a:ext cx="2286000" cy="41148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555480" y="3611880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USMF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7223760" y="4160520"/>
            <a:ext cx="2377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Başlangıç sayfası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9418320" y="4160520"/>
            <a:ext cx="2286000" cy="41148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555480" y="4160520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Varsayılan pano</a:t>
            </a:r>
            <a:endParaRPr lang="en-US" sz="1100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CANLI IZLEYIN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Kullanıcı seçenekleri sayfası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Görünümler ve kişiselleştirme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08076" y="1659636"/>
            <a:ext cx="6373368" cy="4005072"/>
          </a:xfrm>
          <a:prstGeom prst="rect">
            <a:avLst/>
          </a:prstGeom>
          <a:solidFill>
            <a:srgbClr val="C7CFDA"/>
          </a:solidFill>
          <a:ln/>
        </p:spPr>
      </p:sp>
      <p:pic>
        <p:nvPicPr>
          <p:cNvPr id="8" name="Image 0" descr="working/screens-tr/useroption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691640"/>
            <a:ext cx="6309360" cy="394106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" y="567842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Temsili D365 F&amp;O ekranı  ·  Kaynak: </a:t>
            </a:r>
            <a:pPr algn="ctr" indent="0" marL="0">
              <a:buNone/>
            </a:pPr>
            <a:r>
              <a:rPr lang="en-US" sz="9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Navigation concepts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749808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Keşfedilecek sekmeler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498080" y="2240280"/>
            <a:ext cx="429768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Görsel — Tema ve boyut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Tercihler — Dil, saat dilimi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Hesap — Şirket ve başlangıç sayfası</a:t>
            </a:r>
            <a:endParaRPr lang="en-US" sz="13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 akışı — Delegasyon</a:t>
            </a:r>
            <a:endParaRPr lang="en-US" sz="1300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7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Güvenlik ve erişim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Rol tabanlı güvenlik, neyi görüp yapabileceğinizi belirler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8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67</a:t>
            </a:r>
            <a:endParaRPr lang="en-US" sz="900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ERIŞIM MODELI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Ekranınız neden böyle görünüyor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 rol tabanlı güvenlik kullanır — erişim, tek tek kişilere değil rollere verilir.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İşinize uygun bir veya daha fazla güvenlik rolüne atanırsınız.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Rolünüz hangi modülleri, sayfaları, eylemleri ve verileri görebileceğinizi belirler.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Rol yoksa erişim de yoktur — bir roller atanana kadar yepyeni bir kullanıcı hiçbir şey görmez.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949440" y="2148840"/>
            <a:ext cx="5029200" cy="2194560"/>
          </a:xfrm>
          <a:prstGeom prst="roundRect">
            <a:avLst>
              <a:gd name="adj" fmla="val 25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69480" y="2926080"/>
            <a:ext cx="1371600" cy="685800"/>
          </a:xfrm>
          <a:prstGeom prst="roundRect">
            <a:avLst>
              <a:gd name="adj" fmla="val 10667"/>
            </a:avLst>
          </a:prstGeom>
          <a:solidFill>
            <a:srgbClr val="5C6672"/>
          </a:solidFill>
          <a:ln/>
        </p:spPr>
      </p:sp>
      <p:sp>
        <p:nvSpPr>
          <p:cNvPr id="10" name="Text 8"/>
          <p:cNvSpPr/>
          <p:nvPr/>
        </p:nvSpPr>
        <p:spPr>
          <a:xfrm>
            <a:off x="7269480" y="2926080"/>
            <a:ext cx="1371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Kullanıcı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641080" y="2926080"/>
            <a:ext cx="228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→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8869680" y="2926080"/>
            <a:ext cx="1371600" cy="685800"/>
          </a:xfrm>
          <a:prstGeom prst="roundRect">
            <a:avLst>
              <a:gd name="adj" fmla="val 10667"/>
            </a:avLst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8869680" y="2926080"/>
            <a:ext cx="1371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Güvenlik rolü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0241280" y="2926080"/>
            <a:ext cx="228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→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10469880" y="2926080"/>
            <a:ext cx="1371600" cy="685800"/>
          </a:xfrm>
          <a:prstGeom prst="roundRect">
            <a:avLst>
              <a:gd name="adj" fmla="val 10667"/>
            </a:avLst>
          </a:prstGeom>
          <a:solidFill>
            <a:srgbClr val="1E52A8"/>
          </a:solidFill>
          <a:ln/>
        </p:spPr>
      </p:sp>
      <p:sp>
        <p:nvSpPr>
          <p:cNvPr id="16" name="Text 14"/>
          <p:cNvSpPr/>
          <p:nvPr/>
        </p:nvSpPr>
        <p:spPr>
          <a:xfrm>
            <a:off x="10469880" y="2926080"/>
            <a:ext cx="1371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Erişim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6949440" y="379476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Erişim her zaman bir rol üzerinden gerçekleşir</a:t>
            </a:r>
            <a:endParaRPr lang="en-US" sz="1100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NASIL KURULUR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Güvenlik hiyerarşisi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1091153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Erişim dört katmanda kurulur — size roller atanır; gerisini yöneticiler tanımlar.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1828800" y="2194560"/>
            <a:ext cx="8534095" cy="658368"/>
          </a:xfrm>
          <a:prstGeom prst="roundRect">
            <a:avLst>
              <a:gd name="adj" fmla="val 8333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828800" y="2194560"/>
            <a:ext cx="2103120" cy="658368"/>
          </a:xfrm>
          <a:prstGeom prst="roundRect">
            <a:avLst>
              <a:gd name="adj" fmla="val 8333"/>
            </a:avLst>
          </a:prstGeom>
          <a:solidFill>
            <a:srgbClr val="1E52A8"/>
          </a:solidFill>
          <a:ln/>
        </p:spPr>
      </p:sp>
      <p:sp>
        <p:nvSpPr>
          <p:cNvPr id="10" name="Text 8"/>
          <p:cNvSpPr/>
          <p:nvPr/>
        </p:nvSpPr>
        <p:spPr>
          <a:xfrm>
            <a:off x="1828800" y="2194560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Rol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4114800" y="2194560"/>
            <a:ext cx="606521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görev alanı — ör. Borç hesapları görevlisi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5958688" y="2798064"/>
            <a:ext cx="27432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▾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1828800" y="3017520"/>
            <a:ext cx="8534095" cy="658368"/>
          </a:xfrm>
          <a:prstGeom prst="roundRect">
            <a:avLst>
              <a:gd name="adj" fmla="val 8333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828800" y="3017520"/>
            <a:ext cx="2103120" cy="658368"/>
          </a:xfrm>
          <a:prstGeom prst="roundRect">
            <a:avLst>
              <a:gd name="adj" fmla="val 8333"/>
            </a:avLst>
          </a:prstGeom>
          <a:solidFill>
            <a:srgbClr val="2A6FDB"/>
          </a:solidFill>
          <a:ln/>
        </p:spPr>
      </p:sp>
      <p:sp>
        <p:nvSpPr>
          <p:cNvPr id="15" name="Text 13"/>
          <p:cNvSpPr/>
          <p:nvPr/>
        </p:nvSpPr>
        <p:spPr>
          <a:xfrm>
            <a:off x="1828800" y="3017520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Görev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4114800" y="3017520"/>
            <a:ext cx="606521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İlgili etkinliklerden oluşan bir grup — ör. Satıcı faturalarını yönetme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5958688" y="3621024"/>
            <a:ext cx="27432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▾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1828800" y="3840480"/>
            <a:ext cx="8534095" cy="658368"/>
          </a:xfrm>
          <a:prstGeom prst="roundRect">
            <a:avLst>
              <a:gd name="adj" fmla="val 8333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1828800" y="3840480"/>
            <a:ext cx="2103120" cy="658368"/>
          </a:xfrm>
          <a:prstGeom prst="roundRect">
            <a:avLst>
              <a:gd name="adj" fmla="val 8333"/>
            </a:avLst>
          </a:prstGeom>
          <a:solidFill>
            <a:srgbClr val="0E8F86"/>
          </a:solidFill>
          <a:ln/>
        </p:spPr>
      </p:sp>
      <p:sp>
        <p:nvSpPr>
          <p:cNvPr id="20" name="Text 18"/>
          <p:cNvSpPr/>
          <p:nvPr/>
        </p:nvSpPr>
        <p:spPr>
          <a:xfrm>
            <a:off x="1828800" y="3840480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Ayrıcalık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4114800" y="3840480"/>
            <a:ext cx="606521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etkinlik için erişim — ör. Faturaları onaylama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5958688" y="4443984"/>
            <a:ext cx="27432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▾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1828800" y="4663440"/>
            <a:ext cx="8534095" cy="658368"/>
          </a:xfrm>
          <a:prstGeom prst="roundRect">
            <a:avLst>
              <a:gd name="adj" fmla="val 8333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1828800" y="4663440"/>
            <a:ext cx="2103120" cy="658368"/>
          </a:xfrm>
          <a:prstGeom prst="roundRect">
            <a:avLst>
              <a:gd name="adj" fmla="val 8333"/>
            </a:avLst>
          </a:prstGeom>
          <a:solidFill>
            <a:srgbClr val="5C6672"/>
          </a:solidFill>
          <a:ln/>
        </p:spPr>
      </p:sp>
      <p:sp>
        <p:nvSpPr>
          <p:cNvPr id="25" name="Text 23"/>
          <p:cNvSpPr/>
          <p:nvPr/>
        </p:nvSpPr>
        <p:spPr>
          <a:xfrm>
            <a:off x="1828800" y="4663440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İzin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4114800" y="4663440"/>
            <a:ext cx="606521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Tek bir giriş noktasına veya nesneye erişim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640080" y="557784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Role-based security</a:t>
            </a:r>
            <a:endParaRPr lang="en-US" sz="1050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ERIŞIMIN KAPSAMI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Rolünüzün denetlediği şeyler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70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8680" y="192024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68680" y="192024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▦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600200" y="192024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Modüller ve sayfalar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600200" y="228600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Sizin için hangi işlev alanlarının ve ekranların görüneceği.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46520" y="192024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46520" y="192024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▶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7178040" y="192024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Eylemler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178040" y="228600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Hangi düğmeleri kullanabileceğiniz — oluşturma, deftere nakletme, onaylama, silme.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68680" y="347472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47472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▤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1600200" y="3474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Veriler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600200" y="384048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Hangi şirketleri ve kayıtları görebileceğiniz.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46520" y="347472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46520" y="347472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≡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7178040" y="3474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Alanlar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7178040" y="384048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Hassas alanlar gösterilebilir, gizlenebilir veya salt okunur olabilir.</a:t>
            </a:r>
            <a:endParaRPr lang="en-US" sz="1200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YÖNETIŞIM KORKULUKLARI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Görev ayrımı ve en az ayrıcalık ilkesi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914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Görev ayrımı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960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Tek bir kişinin riskli bir sürecin tamamını denetlemesini önler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Örnek: bir satıcı oluşturmak VE ona ödeme yapmak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Kurallar çelişen görevleri işaretler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Dolandırıcılığa ve hatalara karşı korur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355080" y="1691640"/>
            <a:ext cx="5394960" cy="3108960"/>
          </a:xfrm>
          <a:prstGeom prst="roundRect">
            <a:avLst>
              <a:gd name="adj" fmla="val 176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55080" y="1691640"/>
            <a:ext cx="5394960" cy="640080"/>
          </a:xfrm>
          <a:prstGeom prst="roundRect">
            <a:avLst>
              <a:gd name="adj" fmla="val 8571"/>
            </a:avLst>
          </a:prstGeom>
          <a:solidFill>
            <a:srgbClr val="0E8F86"/>
          </a:solidFill>
          <a:ln/>
        </p:spPr>
      </p:sp>
      <p:sp>
        <p:nvSpPr>
          <p:cNvPr id="13" name="Text 11"/>
          <p:cNvSpPr/>
          <p:nvPr/>
        </p:nvSpPr>
        <p:spPr>
          <a:xfrm>
            <a:off x="6629400" y="1691640"/>
            <a:ext cx="4846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En az ayrıcalık ilkesi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675120" y="2560320"/>
            <a:ext cx="475488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Kişilere yalnızca ihtiyaç duydukları erişimi verin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„Her ihtimale karşı“ fazladan hiçbir şey yok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Daha küçük saldırı yüzeyi, daha kolay denetimler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ekibince düzenli olarak gözden geçirilir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640080" y="4983480"/>
            <a:ext cx="109115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Bunlar yöneticileriniz tarafından kurulur ve izlenir — anlamak iyidir, ancak son kullanıcıların yapılandıracağı bir şey değildir.</a:t>
            </a:r>
            <a:endParaRPr lang="en-US" sz="1200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SAYFANIN ÖTESINDE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güvenliği ve gizlilik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81051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81051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▤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280160" y="1755648"/>
            <a:ext cx="102412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Şirket kapsamı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280160" y="2029968"/>
            <a:ext cx="10241280" cy="6217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Genellikle yalnızca size atanan şirketlerin verilerini görürsünüz.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640080" y="27066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27066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▦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280160" y="2651760"/>
            <a:ext cx="102412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Satır düzeyinde güvenlik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280160" y="2926080"/>
            <a:ext cx="10241280" cy="6217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İlkeler, bir sayfada hangi kayıtları göreceğinizi kısıtlayabilir (Extensible Data Security).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40080" y="360273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60273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◧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280160" y="3547872"/>
            <a:ext cx="102412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Alan düzeyinde denetim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1280160" y="3822192"/>
            <a:ext cx="10241280" cy="6217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Hassas alanlar kısıtlanabilir, maskelenebilir veya salt okunur yapılabilir.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449884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449884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◐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280160" y="4443984"/>
            <a:ext cx="102412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Kişisel veriler ve gizlilik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1280160" y="4718304"/>
            <a:ext cx="10241280" cy="6217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F&amp;O, uyumluluk için kişisel verilerin sorumlu biçimde ele alınmasını destekler (ör. GDPR).</a:t>
            </a:r>
            <a:endParaRPr lang="en-US" sz="1150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GÜNLÜK HAYATTA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Oturum açma ve güvende kalma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94360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Microsoft Entra ID üzerinden kuruluş hesabınızla oturum açın.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Çok faktörlü kimlik doğrulama (MFA) gerekebilir — kimlik doğrulama uygulamanızı hazır bulundurun.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Hesabınızı asla paylaşmayın — etkinlikler size atfedilir ve denetlenebilir.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Şirketleri, oturumu kapatarak değil, tüzel kişilik seçiciyle değiştirin.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7040880" y="1965960"/>
            <a:ext cx="4937760" cy="2286000"/>
          </a:xfrm>
          <a:prstGeom prst="roundRect">
            <a:avLst>
              <a:gd name="adj" fmla="val 4000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360920" y="219456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İhtiyacınız olan bir sayfayı göremiyor musunuz?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7360920" y="2651760"/>
            <a:ext cx="429768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Neredeyse her zaman eksik bir roldür — bir hata değil.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Erişim için yöneticinizden isteyin.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İşi hızlandırmak için tam sayfa adını not edin.</a:t>
            </a:r>
            <a:endParaRPr lang="en-US" sz="1250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DAHA FAZLA BILGI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Güvenlik — daha derine inin (FastTrack)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Güvenlik ve erişim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Deneyin — nasıl yapılır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 kullanıcılar: Yukarıdaki kavramlar günlük işinizi kapsar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Erişiminiz olmayan bir sayfayı açın ve iletiyi okuyun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Yöneticiler: Görev ayrımı kurallarını inceleyin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Yöneticiler: rol ve konum tabanlı güvenliği keşfedin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pic>
        <p:nvPicPr>
          <p:cNvPr id="3" name="Media 0"/>
          <p:cNvPicPr/>
          <p:nvPr>
            <a:videoFile r:link="rId1"/>
          </p:nvPr>
        </p:nvPicPr>
        <p:blipFill>
          <a:blip r:embed="rId2"/>
          <a:stretch>
            <a:fillRect/>
          </a:stretch>
        </p:blipFill>
        <p:spPr>
          <a:xfrm>
            <a:off x="7315200" y="2057400"/>
            <a:ext cx="4297680" cy="1965960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7315200" y="4087368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videosu — bu slaytta oynatılır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Role-based security</a:t>
            </a:r>
            <a:endParaRPr lang="en-US" sz="1050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5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yönetimi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Verilerin nasıl girip çıktığı — Varlıklar, içeri ve dışarı aktarma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9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75</a:t>
            </a:r>
            <a:endParaRPr lang="en-US" sz="900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TEMELLER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Verileriniz nasıl düzenlenir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 şirketlerde (tüzel kişilikler) bulunur — seçili bir şirkette çalışırsınız.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 veriler: yeniden kullandığınız kişiler ve şeyler — müşteriler, satıcılar, ürünler.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İşlem verileri: olaylar — siparişler, faturalar, ödemeler, yevmiye kayıtları.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Başvuru ve kurulum verileri: her şeyi çalıştıran kodlar ve parametreler.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82880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949440" y="182880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1E52A8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0" y="193852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Ana veriler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7315200" y="226771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Müşteriler · Satıcılar · Ürünler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949440" y="278892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949440" y="278892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7315200" y="289864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İşlem verileri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7315200" y="322783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Siparişler · Faturalar · Ödemeler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949440" y="374904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949440" y="374904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18" name="Text 16"/>
          <p:cNvSpPr/>
          <p:nvPr/>
        </p:nvSpPr>
        <p:spPr>
          <a:xfrm>
            <a:off x="7315200" y="385876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Başvuru / kurulum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7315200" y="418795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Gruplar · Parametreler · Kodlar</a:t>
            </a:r>
            <a:endParaRPr lang="en-US" sz="1150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MERKEZ ÜSSÜ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yönetimi çalışma alanı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 içeri aktarmak, dışarı aktarmak ve kopyalamak için tek bir yer — Veri yönetimi çalışma alanı.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Nasıl bulunur: Çalışma alanları &gt; Veri yönetimi (veya Sistem yönetimi &gt; Çalışma alanları).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İçeri aktar ve Dışarı aktar kutucukları bir veri projesi başlatır.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İlk kez kullanan yöneticiler, veri varlıklarının tam listesini yüklemek için Yenile'ye tıklar.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23760" y="196596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60920" y="196596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İçeri aktarma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9555480" y="196596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2A6FDB"/>
          </a:solidFill>
          <a:ln w="12700">
            <a:solidFill>
              <a:srgbClr val="2A6FD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692640" y="196596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Dışarı aktarma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223760" y="283464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60920" y="283464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Şablonlar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9555480" y="283464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692640" y="283464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varlıkları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7223760" y="370332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60920" y="370332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Sipariş geçmişi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9555480" y="3703320"/>
            <a:ext cx="2148840" cy="713232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692640" y="3703320"/>
            <a:ext cx="192024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Çerçeve parametreleri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640080" y="484632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Data management overview</a:t>
            </a:r>
            <a:endParaRPr lang="en-US" sz="1050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YAPI TAŞLARI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varlıkları — verilere kullanıcı dostu bir bakış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veri varlığı, bir veya daha fazla tablo üzerinde basitleştirilmiş, iş dostu bir görünümdür.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Örnekler: Müşteriler, Satıcılar, Yayımlanan ürünler — her biri tek bir varlıktır.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varlık, gerçekte birçok tabloya dağılmış verileri bir araya getirebilir.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F&amp;O 1.700'den fazla standart varlık sunar; geliştiriciler kendilerininkini ekleyebilir.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321040" y="1965960"/>
            <a:ext cx="2286000" cy="640080"/>
          </a:xfrm>
          <a:prstGeom prst="roundRect">
            <a:avLst>
              <a:gd name="adj" fmla="val 11429"/>
            </a:avLst>
          </a:prstGeom>
          <a:solidFill>
            <a:srgbClr val="1E52A8"/>
          </a:solidFill>
          <a:ln/>
        </p:spPr>
      </p:sp>
      <p:sp>
        <p:nvSpPr>
          <p:cNvPr id="10" name="Text 8"/>
          <p:cNvSpPr/>
          <p:nvPr/>
        </p:nvSpPr>
        <p:spPr>
          <a:xfrm>
            <a:off x="8321040" y="1965960"/>
            <a:ext cx="2286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Müşteri varlığı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949440" y="2624328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denormalize bir görünüm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7269480" y="3246120"/>
            <a:ext cx="1463040" cy="64008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0" y="3246120"/>
            <a:ext cx="1371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Müşteri tablosu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7269480" y="2971800"/>
            <a:ext cx="14630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▲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8842248" y="3246120"/>
            <a:ext cx="1463040" cy="64008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887968" y="3246120"/>
            <a:ext cx="1371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Adres tablosu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8842248" y="2971800"/>
            <a:ext cx="14630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▲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10415016" y="3246120"/>
            <a:ext cx="1463040" cy="64008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0460736" y="3246120"/>
            <a:ext cx="1371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Kişi tablosu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10415016" y="2971800"/>
            <a:ext cx="14630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▲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640080" y="484632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Data entities overview</a:t>
            </a:r>
            <a:endParaRPr lang="en-US" sz="1050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ADIM ADIM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Verileri içeri aktarma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79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5880" y="1691640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 &gt; İçeri aktar'ı açın ve bir projeye ad verin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40080" y="225856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325880" y="2258568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İhtiyacınız olan varlığı ekleyin (ör. Müşteriler) ve dosya biçimini seçin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40080" y="282549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325880" y="2825496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Dosyanızı yükleyin — F&amp;O sütunları otomatik eşler; eşlemeyi denetleyin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40080" y="33924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25880" y="3392424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 bir hazırlama tablosuna yüklenir ve orada doğrulanır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640080" y="39593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325880" y="3959352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Doğrulanmış verileri hedefe aktarmak için içeri aktarmayı çalıştırın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640080" y="452628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3" name="Text 21"/>
          <p:cNvSpPr/>
          <p:nvPr/>
        </p:nvSpPr>
        <p:spPr>
          <a:xfrm>
            <a:off x="640080" y="452628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1325880" y="4526280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Yürütme özetini denetleyin; hazırlama hatalarını giderin ve yeniden çalıştırın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7223760" y="2057400"/>
            <a:ext cx="4754880" cy="2286000"/>
          </a:xfrm>
          <a:prstGeom prst="roundRect">
            <a:avLst>
              <a:gd name="adj" fmla="val 24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589520" y="2286000"/>
            <a:ext cx="4023360" cy="457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589520" y="228600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Kaynak dosya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9464040" y="2724912"/>
            <a:ext cx="27432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▼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7589520" y="2944368"/>
            <a:ext cx="4023360" cy="457200"/>
          </a:xfrm>
          <a:prstGeom prst="roundRect">
            <a:avLst>
              <a:gd name="adj" fmla="val 12000"/>
            </a:avLst>
          </a:prstGeom>
          <a:solidFill>
            <a:srgbClr val="2A6FDB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589520" y="294436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Hazırlama tablosu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9464040" y="3383280"/>
            <a:ext cx="27432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▼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7589520" y="3602736"/>
            <a:ext cx="4023360" cy="457200"/>
          </a:xfrm>
          <a:prstGeom prst="roundRect">
            <a:avLst>
              <a:gd name="adj" fmla="val 12000"/>
            </a:avLst>
          </a:prstGeom>
          <a:solidFill>
            <a:srgbClr val="1E52A8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7589520" y="3602736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Hedef tablolar</a:t>
            </a:r>
            <a:endParaRPr lang="en-US" sz="1150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ADIM ADIM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Verileri dışarı aktarma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80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5880" y="1691640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 &gt; Dışarı aktar'ı açın ve bir projeye ad verin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40080" y="225856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325880" y="2258568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veya daha fazla varlık ekleyin ve bir biçim seçin (Excel, CSV, XML)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40080" y="282549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325880" y="2825496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İsteğe bağlı olarak, yalnızca gerekeni dışarı aktarmak için filtre ekleyin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40080" y="33924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25880" y="3392424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Dışarı aktarmayı çalıştırın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640080" y="39593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325880" y="3959352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Dosyayı indirin — veya birden çok varlık için bir veri paketi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7223760" y="2148840"/>
            <a:ext cx="4754880" cy="2103120"/>
          </a:xfrm>
          <a:prstGeom prst="roundRect">
            <a:avLst>
              <a:gd name="adj" fmla="val 2609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543800" y="2331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Şunlar için idealdir …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7543800" y="2743200"/>
            <a:ext cx="411480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Raporlama ve analiz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Büyük bir değişiklikten önce yedekler</a:t>
            </a:r>
            <a:endParaRPr lang="en-US" sz="125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Yeniden kullanılabilir şablonlar oluşturma</a:t>
            </a:r>
            <a:endParaRPr lang="en-US" sz="1250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GÜNDELIK DEĞIŞIKLIKLER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Excel'de verilerle çalışma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Excel eklentisi ve Excel'de aç, aynı veri varlıklarını kullanır.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Excel'de bir kılavuz açın, değerleri düzenleyin ve değişiklikleri F&amp;O'ya geri yayımlayın.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Tam bir içeri aktarma projesi olmadan hızlı toplu değişiklikler için idealdir.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Yayımladıktan sonra sonuçları her zaman F&amp;O'da örnekleyerek denetleyin.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27432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223760" y="1965960"/>
            <a:ext cx="4480560" cy="365760"/>
          </a:xfrm>
          <a:prstGeom prst="rect">
            <a:avLst/>
          </a:prstGeom>
          <a:solidFill>
            <a:srgbClr val="1D6F42"/>
          </a:solidFill>
          <a:ln/>
        </p:spPr>
      </p:sp>
      <p:sp>
        <p:nvSpPr>
          <p:cNvPr id="10" name="Text 8"/>
          <p:cNvSpPr/>
          <p:nvPr/>
        </p:nvSpPr>
        <p:spPr>
          <a:xfrm>
            <a:off x="7360920" y="1965960"/>
            <a:ext cx="4206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Excel  ·  Müşteriler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7223760" y="2377440"/>
            <a:ext cx="4480560" cy="292608"/>
          </a:xfrm>
          <a:prstGeom prst="rect">
            <a:avLst/>
          </a:prstGeom>
          <a:solidFill>
            <a:srgbClr val="F4F7FC"/>
          </a:solidFill>
          <a:ln/>
        </p:spPr>
      </p:sp>
      <p:sp>
        <p:nvSpPr>
          <p:cNvPr id="12" name="Text 10"/>
          <p:cNvSpPr/>
          <p:nvPr/>
        </p:nvSpPr>
        <p:spPr>
          <a:xfrm>
            <a:off x="7360920" y="2377440"/>
            <a:ext cx="42062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Hesap     Ad          Grup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7223760" y="2670048"/>
            <a:ext cx="4480560" cy="301752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60920" y="2670048"/>
            <a:ext cx="420624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US-001   Contoso      10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7223760" y="2971800"/>
            <a:ext cx="4480560" cy="301752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60920" y="2971800"/>
            <a:ext cx="420624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US-002   Fabrikam     20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7223760" y="3273552"/>
            <a:ext cx="4480560" cy="301752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60920" y="3273552"/>
            <a:ext cx="420624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US-003   Adventure    10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7223760" y="3575304"/>
            <a:ext cx="4480560" cy="301752"/>
          </a:xfrm>
          <a:prstGeom prst="rect">
            <a:avLst/>
          </a:prstGeom>
          <a:solidFill>
            <a:srgbClr val="FFFFFF"/>
          </a:solidFill>
          <a:ln w="635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60920" y="3575304"/>
            <a:ext cx="420624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US-004   Northwind    30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6949440" y="402336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Excel'de düzenleyin, sonra geri yayımlayın</a:t>
            </a:r>
            <a:endParaRPr lang="en-US" sz="1000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ÖLÇEKLENDIRME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Şablonlar, paketler ve tümleştirmeler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9611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9611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64592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Şablonlar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64592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Birlikte yüklenmesi gereken ilgili varlıkları doğru sırada bir araya getirir.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7395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7395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22376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paketleri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22376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Verileri veya yapılandırmayı ortamlar arasında taşımak için bir ZIP + bildirim.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9611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9611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64592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Yinelenen tümleştirmeler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64592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Otomatik dosya veya kuyruk tabanlı içeri/dışarı aktarmaları zamanlayın.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7395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7395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22376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Gelişmiş işlem hatları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722376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Dual-write ve Data Lake / Synapse — genellikle BT tarafından kurulur.</a:t>
            </a:r>
            <a:endParaRPr lang="en-US" sz="1200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GÜVENLI ILERLEYIN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kalitesi ve güvenliği ipuçları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Başlıkları alanlara eşleyin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91440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Sütun adları, varlığın alanlarıyla eşleşmelidir.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1792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9224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Hazırlamayı kullanın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649224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Üretim verilerine dokunmadan önce hataları yakalayın ve giderin.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4008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1440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Büyük dosyaları toplu işleyin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91440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Büyük yüklemeleri (ör. 10.000 satır) hız ve yalıtım için bölün.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21792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9224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Kaynağı yedekleyin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649224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İçeri aktarmadan önce dosyanızın bir kopyasını kaydedin.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1440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Yinelenenlere dikkat edin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91440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Yinelenenleri önlemek için eşlemeyi dikkatle denetleyin.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9224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Sonra doğrulayın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649224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Her yüklemeden sonra sonuçları F&amp;O'da örnekleyerek denetleyin.</a:t>
            </a:r>
            <a:endParaRPr lang="en-US" sz="1150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DAHA FAZLA BILGI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Veri yönetimi — daha derine inin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Deneyin — nasıl yapılır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Veri yönetimi çalışma alanını açın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Küçük bir varlığı (ör. Müşteri grupları) Excel'e aktarın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Alan eşlemesini denetleyin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Onu geri içeri aktarın ve yürütme özetini denetleyin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pic>
        <p:nvPicPr>
          <p:cNvPr id="3" name="Media 0"/>
          <p:cNvPicPr/>
          <p:nvPr>
            <a:videoFile r:link="rId1"/>
          </p:nvPr>
        </p:nvPicPr>
        <p:blipFill>
          <a:blip r:embed="rId2"/>
          <a:stretch>
            <a:fillRect/>
          </a:stretch>
        </p:blipFill>
        <p:spPr>
          <a:xfrm>
            <a:off x="7315200" y="2057400"/>
            <a:ext cx="4297680" cy="1965960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7315200" y="4087368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videosu — bu slaytta oynatılır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Data management overview</a:t>
            </a:r>
            <a:endParaRPr lang="en-US" sz="1050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5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Analiz ve katıştırılmış BI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alanlarınıza tümleştirilmiş etkileşimli Power BI raporları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10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Analiz ve katıştırılmış BI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85</a:t>
            </a:r>
            <a:endParaRPr lang="en-US" sz="900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BAĞLAM IÇINDE IÇGÖRÜLER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Çalışma alanlarında Power BI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Analiz ve katıştırılmış BI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Analitik çalışma alanları, kuşbakışı bir görünüm için etkileşimli Power BI raporlarını katıştırır.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Filtrelemek ve keşfetmek için bir görsele tıklayın veya dokunun — neden ve sonuç anında görünür.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Bunları bir çalışma alanının Analiz sekmesinde bulursunuz (panorama sekmelerinden biri).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Operasyonel çalışma alanlarını, neredeyse gerçek zamanlı analitik içgörülerle tamamlarlar.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691640"/>
            <a:ext cx="5029200" cy="3017520"/>
          </a:xfrm>
          <a:prstGeom prst="roundRect">
            <a:avLst>
              <a:gd name="adj" fmla="val 181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269480" y="1892808"/>
            <a:ext cx="1188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Genel bakış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549640" y="1892808"/>
            <a:ext cx="1188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Analiz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8549640" y="2221992"/>
            <a:ext cx="960120" cy="0"/>
          </a:xfrm>
          <a:prstGeom prst="line">
            <a:avLst/>
          </a:prstGeom>
          <a:noFill/>
          <a:ln w="25400">
            <a:solidFill>
              <a:srgbClr val="2A6FDB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7406640" y="2514600"/>
            <a:ext cx="1371600" cy="1371600"/>
          </a:xfrm>
          <a:prstGeom prst="ellipse">
            <a:avLst/>
          </a:prstGeom>
          <a:solidFill>
            <a:srgbClr val="9FC0F0"/>
          </a:solidFill>
          <a:ln/>
        </p:spPr>
      </p:sp>
      <p:sp>
        <p:nvSpPr>
          <p:cNvPr id="13" name="Shape 11"/>
          <p:cNvSpPr/>
          <p:nvPr/>
        </p:nvSpPr>
        <p:spPr>
          <a:xfrm>
            <a:off x="7726680" y="2834640"/>
            <a:ext cx="731520" cy="73152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9326880" y="2971800"/>
            <a:ext cx="310896" cy="914400"/>
          </a:xfrm>
          <a:prstGeom prst="rect">
            <a:avLst/>
          </a:prstGeom>
          <a:solidFill>
            <a:srgbClr val="1E52A8"/>
          </a:solidFill>
          <a:ln/>
        </p:spPr>
      </p:sp>
      <p:sp>
        <p:nvSpPr>
          <p:cNvPr id="15" name="Shape 13"/>
          <p:cNvSpPr/>
          <p:nvPr/>
        </p:nvSpPr>
        <p:spPr>
          <a:xfrm>
            <a:off x="9784080" y="2514600"/>
            <a:ext cx="310896" cy="137160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16" name="Shape 14"/>
          <p:cNvSpPr/>
          <p:nvPr/>
        </p:nvSpPr>
        <p:spPr>
          <a:xfrm>
            <a:off x="10241280" y="2880360"/>
            <a:ext cx="310896" cy="1005840"/>
          </a:xfrm>
          <a:prstGeom prst="rect">
            <a:avLst/>
          </a:prstGeom>
          <a:solidFill>
            <a:srgbClr val="1E52A8"/>
          </a:solidFill>
          <a:ln/>
        </p:spPr>
      </p:sp>
      <p:sp>
        <p:nvSpPr>
          <p:cNvPr id="17" name="Shape 15"/>
          <p:cNvSpPr/>
          <p:nvPr/>
        </p:nvSpPr>
        <p:spPr>
          <a:xfrm>
            <a:off x="10698480" y="2240280"/>
            <a:ext cx="310896" cy="1645920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18" name="Shape 16"/>
          <p:cNvSpPr/>
          <p:nvPr/>
        </p:nvSpPr>
        <p:spPr>
          <a:xfrm>
            <a:off x="11155680" y="2697480"/>
            <a:ext cx="310896" cy="1188720"/>
          </a:xfrm>
          <a:prstGeom prst="rect">
            <a:avLst/>
          </a:prstGeom>
          <a:solidFill>
            <a:srgbClr val="1E52A8"/>
          </a:solidFill>
          <a:ln/>
        </p:spPr>
      </p:sp>
      <p:sp>
        <p:nvSpPr>
          <p:cNvPr id="19" name="Text 17"/>
          <p:cNvSpPr/>
          <p:nvPr/>
        </p:nvSpPr>
        <p:spPr>
          <a:xfrm>
            <a:off x="6949440" y="402336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Etkileşimli Power BI görselleri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640080" y="484632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Analytical workspaces</a:t>
            </a:r>
            <a:endParaRPr lang="en-US" sz="1050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İLERI DÜZEY KULLANICI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Katıştırılmış bir raporu düzenleme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Analiz ve katıştırılmış BI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5880" y="1691640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alanını açın ve Analiz sekmesini seçin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640080" y="2258568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325880" y="2258568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 &gt; Seçenekler sekmesi &gt; Power BI &gt; Analizi düzenle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640080" y="2825496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325880" y="2825496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Power BI web tasarımcısı düzenleme modunda açılır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40080" y="3392424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325880" y="3392424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Görsel ekleyin veya kaldırın, türleri değiştirin, tuvali biçimlendirin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40080" y="3959352"/>
            <a:ext cx="457200" cy="45720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325880" y="3959352"/>
            <a:ext cx="5577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Yayımlamak için Kaydet'i — ya da sıfırlamak için Analizi geri yükle'yi seçin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7223760" y="1691640"/>
            <a:ext cx="4754880" cy="3108960"/>
          </a:xfrm>
          <a:prstGeom prst="roundRect">
            <a:avLst>
              <a:gd name="adj" fmla="val 1765"/>
            </a:avLst>
          </a:prstGeom>
          <a:solidFill>
            <a:srgbClr val="E9F0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0" y="187452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Bilmekte fayda var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7498080" y="2331720"/>
            <a:ext cx="420624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Sistem raporu düzenleyicisi rolünü gerektirir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Değişiklikler ortamdaki TÜM kullanıcılar için geçerlidir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Yalnızca tuvali değiştirirsiniz — veri kümesini değil</a:t>
            </a:r>
            <a:endParaRPr lang="en-US" sz="12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Uyarlamalar yükseltmeler boyunca korunur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640080" y="525780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Customize embedded reports</a:t>
            </a:r>
            <a:endParaRPr lang="en-US" sz="1050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Katıştırılmış raporları düzenleme — izleyin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Analiz ve katıştırılmış BI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88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Deneyin — nasıl yapılır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Analitik bir çalışma alanının Analiz sekmesini açın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Seçenekler sekmesinde Analizi düzenle'yi seçin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Tuvalde bir görsel ekleyin veya yeniden biçimlendirin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Değişikliğinizi yayımlamak için Kaydet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pic>
        <p:nvPicPr>
          <p:cNvPr id="3" name="Media 0"/>
          <p:cNvPicPr/>
          <p:nvPr>
            <a:videoFile r:link="rId1"/>
          </p:nvPr>
        </p:nvPicPr>
        <p:blipFill>
          <a:blip r:embed="rId2"/>
          <a:stretch>
            <a:fillRect/>
          </a:stretch>
        </p:blipFill>
        <p:spPr>
          <a:xfrm>
            <a:off x="7315200" y="2057400"/>
            <a:ext cx="4297680" cy="1965960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7315200" y="4087368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videosu — bu slaytta oynatılır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Customize embedded reports</a:t>
            </a:r>
            <a:endParaRPr lang="en-US" sz="1050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9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11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Sizin için önemli olan veriler değiştiğinde otomatik olarak bilgilendirilin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11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89</a:t>
            </a:r>
            <a:endParaRPr lang="en-US" sz="900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BILGI SAHIBI KALIN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 nedir?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5852160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Uyarılar, sistemde belirli olaylar gerçekleştiğinde sizi bilgilendirir.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Örneğin şunları izleyin: bir sipariş oluşturulur veya silinir, bir fiyat değişir, bir teslimat gecikir, bir son tarih gelir.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Kendi uyarı kurallarınızı oluşturursunuz — geliştiriciye gerek yok.</a:t>
            </a:r>
            <a:endParaRPr lang="en-US" sz="1400" dirty="0"/>
          </a:p>
          <a:p>
            <a:pPr marL="203200" indent="-203200">
              <a:lnSpc>
                <a:spcPct val="102000"/>
              </a:lnSpc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Bildirimler İşlem merkezine (zil) düşer ve size e-posta ile de ulaşabilir.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949440" y="182880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949440" y="182880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1E52A8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0" y="193852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Oluşturma / Silme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7315200" y="226771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kayıt eklenir veya kaldırılır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949440" y="278892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949440" y="278892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7315200" y="289864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Güncelleme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7315200" y="322783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alanın değeri değişir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949440" y="374904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949440" y="3749040"/>
            <a:ext cx="18288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18" name="Text 16"/>
          <p:cNvSpPr/>
          <p:nvPr/>
        </p:nvSpPr>
        <p:spPr>
          <a:xfrm>
            <a:off x="7315200" y="385876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Son tarih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7315200" y="4187952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tarih gelir veya geçer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640080" y="484632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Alerts overview</a:t>
            </a:r>
            <a:endParaRPr lang="en-US" sz="1050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ADIM ADIM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 uyarı kuralı oluşturma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169164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280160" y="169164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İzlemek istediğiniz sayfayı veya kaydı açın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640080" y="219456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1" name="Text 9"/>
          <p:cNvSpPr/>
          <p:nvPr/>
        </p:nvSpPr>
        <p:spPr>
          <a:xfrm>
            <a:off x="640080" y="219456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280160" y="219456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Eylem bölmesi &gt; Seçenekler sekmesi &gt; Paylaş &gt; Özel uyarı oluştur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640080" y="269748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0080" y="269748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280160" y="269748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 koşulu: alan + olay seçin (tetikleyici)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40080" y="320040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320040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280160" y="320040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 kapsamı: bu kayıt veya tüm kayıtlar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40080" y="370332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70332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280160" y="370332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 süresi: bir sona erme tarihi belirleyin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640080" y="4206240"/>
            <a:ext cx="402336" cy="402336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3" name="Text 21"/>
          <p:cNvSpPr/>
          <p:nvPr/>
        </p:nvSpPr>
        <p:spPr>
          <a:xfrm>
            <a:off x="640080" y="4206240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1280160" y="4206240"/>
            <a:ext cx="5760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 içeriği: konu, ileti, açılır pencere / e-posta, alıcılar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7315200" y="1691640"/>
            <a:ext cx="4663440" cy="3108960"/>
          </a:xfrm>
          <a:prstGeom prst="roundRect">
            <a:avLst>
              <a:gd name="adj" fmla="val 176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589520" y="18745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Dört bilgi sekmesi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7589520" y="2377440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 durumda uyar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9784080" y="2377440"/>
            <a:ext cx="1920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tetikleyici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7589520" y="2944368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Şunun için uyar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9784080" y="2944368"/>
            <a:ext cx="1920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hangi kayıtlar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7589520" y="3511296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 tarihe kadar uyar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9784080" y="3511296"/>
            <a:ext cx="1920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Sona erme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7589520" y="4078224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Şununla uyar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9784080" y="4078224"/>
            <a:ext cx="1920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İleti ve kim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640080" y="5257800"/>
            <a:ext cx="8686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Create alert rules</a:t>
            </a:r>
            <a:endParaRPr lang="en-US" sz="1050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ÇALIŞIR DURUMDA TUTUN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Uyarıları yönetme ve neyin çalıştırdığı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9611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89611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64592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Uyarılarımı yönet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64592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Seçenekler &gt; Paylaş &gt; Uyarı kurallarını yönet — kuralları düzenleyin, devre dışı bırakın veya silin.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73952" y="207568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4" name="Text 12"/>
          <p:cNvSpPr/>
          <p:nvPr/>
        </p:nvSpPr>
        <p:spPr>
          <a:xfrm>
            <a:off x="6473952" y="207568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223760" y="189280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İşlem merkezi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223760" y="225856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Uyarılar, doğrudan kayda bir bağlantıyla zilin altında görünür.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9611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89611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64592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Toplu işlerin çalışması gerekir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64592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Yöneticiler değişiklik tabanlı ve son tarih uyarılarını zamanlar (Sistem yönetimi &gt; Dönemsel görevler &gt; Uyarılar).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73952" y="3630168"/>
            <a:ext cx="548640" cy="54864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4" name="Text 22"/>
          <p:cNvSpPr/>
          <p:nvPr/>
        </p:nvSpPr>
        <p:spPr>
          <a:xfrm>
            <a:off x="6473952" y="3630168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223760" y="3447288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E-posta kurulumu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7223760" y="3813048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Uyarıların size e-posta ile gönderilmesi için E-posta / SMTP yapılandırılmış olmalıdır.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640080" y="507492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indent="0" marL="0">
              <a:buNone/>
            </a:pPr>
            <a:r>
              <a:rPr lang="en-US" sz="10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Alerts overview</a:t>
            </a:r>
            <a:endParaRPr lang="en-US" sz="1050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DEMO VE VIDEO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Uyarılar — izleyin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Uyarılar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852160" cy="3383280"/>
          </a:xfrm>
          <a:prstGeom prst="roundRect">
            <a:avLst>
              <a:gd name="adj" fmla="val 1622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7452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Deneyin — nasıl yapılır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2377440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3774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463040" y="2359152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liste sayfası açın ve önemli olana göre filtreleyin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914400" y="2907792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914400" y="290779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463040" y="2889504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Seçenekler sekmesi &gt; Paylaş &gt; Özel uyarı oluştur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914400" y="3438144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6" name="Text 14"/>
          <p:cNvSpPr/>
          <p:nvPr/>
        </p:nvSpPr>
        <p:spPr>
          <a:xfrm>
            <a:off x="914400" y="3438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463040" y="3419856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Alanı, olayı ve alıcıları seçin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914400" y="3968496"/>
            <a:ext cx="384048" cy="384048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9" name="Text 17"/>
          <p:cNvSpPr/>
          <p:nvPr/>
        </p:nvSpPr>
        <p:spPr>
          <a:xfrm>
            <a:off x="914400" y="39684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463040" y="3950208"/>
            <a:ext cx="4754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İşlem merkezindeki bildirime dikkat edin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6949440" y="1691640"/>
            <a:ext cx="5029200" cy="3383280"/>
          </a:xfrm>
          <a:prstGeom prst="roundRect">
            <a:avLst>
              <a:gd name="adj" fmla="val 2162"/>
            </a:avLst>
          </a:prstGeom>
          <a:solidFill>
            <a:srgbClr val="12203A"/>
          </a:solidFill>
          <a:ln/>
        </p:spPr>
      </p:sp>
      <p:pic>
        <p:nvPicPr>
          <p:cNvPr id="3" name="Media 0"/>
          <p:cNvPicPr/>
          <p:nvPr>
            <a:videoFile r:link="rId1"/>
          </p:nvPr>
        </p:nvPicPr>
        <p:blipFill>
          <a:blip r:embed="rId2"/>
          <a:stretch>
            <a:fillRect/>
          </a:stretch>
        </p:blipFill>
        <p:spPr>
          <a:xfrm>
            <a:off x="7315200" y="2057400"/>
            <a:ext cx="4297680" cy="1965960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7315200" y="4087368"/>
            <a:ext cx="4297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videosu — bu slaytta oynatılır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315200" y="457200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Kaynak:  </a:t>
            </a:r>
            <a:pPr algn="ctr" indent="0" marL="0">
              <a:buNone/>
            </a:pPr>
            <a:r>
              <a:rPr lang="en-US" sz="1050" u="sng" dirty="0">
                <a:solidFill>
                  <a:srgbClr val="9FC0F0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Alerts overview</a:t>
            </a:r>
            <a:endParaRPr lang="en-US" sz="1050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4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2148840"/>
            <a:ext cx="1371600" cy="1371600"/>
          </a:xfrm>
          <a:prstGeom prst="roundRect">
            <a:avLst>
              <a:gd name="adj" fmla="val 8000"/>
            </a:avLst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14884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12</a:t>
            </a:r>
            <a:endParaRPr lang="en-US" sz="6000" dirty="0"/>
          </a:p>
        </p:txBody>
      </p:sp>
      <p:sp>
        <p:nvSpPr>
          <p:cNvPr id="4" name="Text 2"/>
          <p:cNvSpPr/>
          <p:nvPr/>
        </p:nvSpPr>
        <p:spPr>
          <a:xfrm>
            <a:off x="2423160" y="2331720"/>
            <a:ext cx="935705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Üretkenlik, ipuçları ve kaynaklar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2450592" y="3337560"/>
            <a:ext cx="93570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Klavye kısayolları, Excel ve nereden öğrenmeye devam edeceğiniz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64008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3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BÖLÜM 12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94</a:t>
            </a:r>
            <a:endParaRPr lang="en-US" sz="900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DAHA HIZLI ÇALIŞIN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Klavye kısayolları (ABD düzeni)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22960" y="187452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9" name="Text 7"/>
          <p:cNvSpPr/>
          <p:nvPr/>
        </p:nvSpPr>
        <p:spPr>
          <a:xfrm>
            <a:off x="82296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Ctrl + 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246888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Kaydet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34340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526280" y="187452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13" name="Text 11"/>
          <p:cNvSpPr/>
          <p:nvPr/>
        </p:nvSpPr>
        <p:spPr>
          <a:xfrm>
            <a:off x="452628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F5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617220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Yenile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8046720" y="169164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229600" y="187452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17" name="Text 15"/>
          <p:cNvSpPr/>
          <p:nvPr/>
        </p:nvSpPr>
        <p:spPr>
          <a:xfrm>
            <a:off x="822960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Alt + N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9875520" y="187452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Yeni kayıt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265176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22960" y="283464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21" name="Text 19"/>
          <p:cNvSpPr/>
          <p:nvPr/>
        </p:nvSpPr>
        <p:spPr>
          <a:xfrm>
            <a:off x="82296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Esc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246888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Kapat / geri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343400" y="265176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4526280" y="283464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25" name="Text 23"/>
          <p:cNvSpPr/>
          <p:nvPr/>
        </p:nvSpPr>
        <p:spPr>
          <a:xfrm>
            <a:off x="452628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Ctrl + G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617220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Geçerli sütunu filtrele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8046720" y="265176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8229600" y="283464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29" name="Text 27"/>
          <p:cNvSpPr/>
          <p:nvPr/>
        </p:nvSpPr>
        <p:spPr>
          <a:xfrm>
            <a:off x="822960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Alt + ↓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9875520" y="283464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Arama listesini aç</a:t>
            </a:r>
            <a:endParaRPr lang="en-US" sz="1150" dirty="0"/>
          </a:p>
        </p:txBody>
      </p:sp>
      <p:sp>
        <p:nvSpPr>
          <p:cNvPr id="31" name="Shape 29"/>
          <p:cNvSpPr/>
          <p:nvPr/>
        </p:nvSpPr>
        <p:spPr>
          <a:xfrm>
            <a:off x="640080" y="361188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822960" y="379476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33" name="Text 31"/>
          <p:cNvSpPr/>
          <p:nvPr/>
        </p:nvSpPr>
        <p:spPr>
          <a:xfrm>
            <a:off x="82296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Alt + F1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246888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Çalışma alanını büyüt</a:t>
            </a:r>
            <a:endParaRPr lang="en-US" sz="1150" dirty="0"/>
          </a:p>
        </p:txBody>
      </p:sp>
      <p:sp>
        <p:nvSpPr>
          <p:cNvPr id="35" name="Shape 33"/>
          <p:cNvSpPr/>
          <p:nvPr/>
        </p:nvSpPr>
        <p:spPr>
          <a:xfrm>
            <a:off x="4343400" y="361188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4526280" y="379476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37" name="Text 35"/>
          <p:cNvSpPr/>
          <p:nvPr/>
        </p:nvSpPr>
        <p:spPr>
          <a:xfrm>
            <a:off x="452628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Ctrl+Shift+F1</a:t>
            </a:r>
            <a:endParaRPr lang="en-US" sz="1100" dirty="0"/>
          </a:p>
        </p:txBody>
      </p:sp>
      <p:sp>
        <p:nvSpPr>
          <p:cNvPr id="38" name="Text 36"/>
          <p:cNvSpPr/>
          <p:nvPr/>
        </p:nvSpPr>
        <p:spPr>
          <a:xfrm>
            <a:off x="617220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Gezinti bölmesini aç/kapat</a:t>
            </a:r>
            <a:endParaRPr lang="en-US" sz="1150" dirty="0"/>
          </a:p>
        </p:txBody>
      </p:sp>
      <p:sp>
        <p:nvSpPr>
          <p:cNvPr id="39" name="Shape 37"/>
          <p:cNvSpPr/>
          <p:nvPr/>
        </p:nvSpPr>
        <p:spPr>
          <a:xfrm>
            <a:off x="8046720" y="3611880"/>
            <a:ext cx="3474720" cy="777240"/>
          </a:xfrm>
          <a:prstGeom prst="roundRect">
            <a:avLst>
              <a:gd name="adj" fmla="val 7059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8229600" y="3794760"/>
            <a:ext cx="1554480" cy="411480"/>
          </a:xfrm>
          <a:prstGeom prst="roundRect">
            <a:avLst>
              <a:gd name="adj" fmla="val 13333"/>
            </a:avLst>
          </a:prstGeom>
          <a:solidFill>
            <a:srgbClr val="12203A"/>
          </a:solidFill>
          <a:ln/>
        </p:spPr>
      </p:sp>
      <p:sp>
        <p:nvSpPr>
          <p:cNvPr id="41" name="Text 39"/>
          <p:cNvSpPr/>
          <p:nvPr/>
        </p:nvSpPr>
        <p:spPr>
          <a:xfrm>
            <a:off x="822960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Ctrl+Home / End</a:t>
            </a:r>
            <a:endParaRPr lang="en-US" sz="1100" dirty="0"/>
          </a:p>
        </p:txBody>
      </p:sp>
      <p:sp>
        <p:nvSpPr>
          <p:cNvPr id="42" name="Text 40"/>
          <p:cNvSpPr/>
          <p:nvPr/>
        </p:nvSpPr>
        <p:spPr>
          <a:xfrm>
            <a:off x="9875520" y="3794760"/>
            <a:ext cx="1554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İlk / son satır</a:t>
            </a:r>
            <a:endParaRPr lang="en-US" sz="1150" dirty="0"/>
          </a:p>
        </p:txBody>
      </p:sp>
      <p:sp>
        <p:nvSpPr>
          <p:cNvPr id="43" name="Text 41"/>
          <p:cNvSpPr/>
          <p:nvPr/>
        </p:nvSpPr>
        <p:spPr>
          <a:xfrm>
            <a:off x="640080" y="4800600"/>
            <a:ext cx="10911535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b="1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sayfanın klavye kısayollarını keşfedin: </a:t>
            </a:r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denetime sağ tıklayın → Klavye kısayollarını göster.   Tam liste: </a:t>
            </a:r>
            <a:pPr indent="0" marL="0">
              <a:lnSpc>
                <a:spcPct val="105000"/>
              </a:lnSpc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Learn — Keyboard shortcuts</a:t>
            </a:r>
            <a:endParaRPr lang="en-US" sz="1150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BIRLIKTE DAHA IYI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Office ve belge araçları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96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868680" y="192024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9" name="Text 7"/>
          <p:cNvSpPr/>
          <p:nvPr/>
        </p:nvSpPr>
        <p:spPr>
          <a:xfrm>
            <a:off x="868680" y="192024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X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600200" y="192024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Excel'de aç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600200" y="228600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kılavuzu Excel'e gönderin, düzenleyin ve değişiklikleri geri yayımlayın.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217920" y="169164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46520" y="192024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14" name="Text 12"/>
          <p:cNvSpPr/>
          <p:nvPr/>
        </p:nvSpPr>
        <p:spPr>
          <a:xfrm>
            <a:off x="6446520" y="192024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↧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7178040" y="192024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Excel'e aktar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178040" y="228600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Geçerli listeyi raporlar için tek tıkla dışarı aktarma.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4008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68680" y="347472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47472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📎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600200" y="3474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Ekler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600200" y="384048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Kayıtlara not, dosya ve bağlantı ekleyin (ataç).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217920" y="3246120"/>
            <a:ext cx="5303520" cy="1325880"/>
          </a:xfrm>
          <a:prstGeom prst="roundRect">
            <a:avLst>
              <a:gd name="adj" fmla="val 4138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6446520" y="3474720"/>
            <a:ext cx="548640" cy="822960"/>
          </a:xfrm>
          <a:prstGeom prst="roundRect">
            <a:avLst>
              <a:gd name="adj" fmla="val 10000"/>
            </a:avLst>
          </a:prstGeom>
          <a:solidFill>
            <a:srgbClr val="0E8F86"/>
          </a:solidFill>
          <a:ln/>
        </p:spPr>
      </p:sp>
      <p:sp>
        <p:nvSpPr>
          <p:cNvPr id="24" name="Text 22"/>
          <p:cNvSpPr/>
          <p:nvPr/>
        </p:nvSpPr>
        <p:spPr>
          <a:xfrm>
            <a:off x="6446520" y="3474720"/>
            <a:ext cx="548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🖨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7178040" y="3474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Yazdırma ve raporlar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7178040" y="3840480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Raporları çalıştırın ve belgeleri eylem bölmesinden yazdırın.</a:t>
            </a:r>
            <a:endParaRPr lang="en-US" sz="1200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HER ZAMAN ELINIZIN ALTINDA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Yeni kullanıcılar için en iyi 10 ipucu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97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49808" y="1810512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9" name="Text 7"/>
          <p:cNvSpPr/>
          <p:nvPr/>
        </p:nvSpPr>
        <p:spPr>
          <a:xfrm>
            <a:off x="749808" y="18105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280160" y="1691640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Ekran yapısını bir kez öğrenin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217920" y="1691640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27648" y="1810512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3" name="Text 11"/>
          <p:cNvSpPr/>
          <p:nvPr/>
        </p:nvSpPr>
        <p:spPr>
          <a:xfrm>
            <a:off x="6327648" y="18105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6858000" y="1691640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Menülerde aramak yerine Arama'yı kullanın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40080" y="2404872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49808" y="2523744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17" name="Text 15"/>
          <p:cNvSpPr/>
          <p:nvPr/>
        </p:nvSpPr>
        <p:spPr>
          <a:xfrm>
            <a:off x="749808" y="25237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3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280160" y="2404872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Günlük sayfaları sık kullanılan olarak işaretleyin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217920" y="2404872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6327648" y="2523744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1" name="Text 19"/>
          <p:cNvSpPr/>
          <p:nvPr/>
        </p:nvSpPr>
        <p:spPr>
          <a:xfrm>
            <a:off x="6327648" y="25237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4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858000" y="2404872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Güne bir çalışma alanında başlayın</a:t>
            </a:r>
            <a:endParaRPr lang="en-US" sz="1250" dirty="0"/>
          </a:p>
        </p:txBody>
      </p:sp>
      <p:sp>
        <p:nvSpPr>
          <p:cNvPr id="23" name="Shape 21"/>
          <p:cNvSpPr/>
          <p:nvPr/>
        </p:nvSpPr>
        <p:spPr>
          <a:xfrm>
            <a:off x="640080" y="3118104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749808" y="3236976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5" name="Text 23"/>
          <p:cNvSpPr/>
          <p:nvPr/>
        </p:nvSpPr>
        <p:spPr>
          <a:xfrm>
            <a:off x="749808" y="323697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5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1280160" y="3118104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Hızlı filtreyi iyi öğrenin</a:t>
            </a:r>
            <a:endParaRPr lang="en-US" sz="1250" dirty="0"/>
          </a:p>
        </p:txBody>
      </p:sp>
      <p:sp>
        <p:nvSpPr>
          <p:cNvPr id="27" name="Shape 25"/>
          <p:cNvSpPr/>
          <p:nvPr/>
        </p:nvSpPr>
        <p:spPr>
          <a:xfrm>
            <a:off x="6217920" y="3118104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6327648" y="3236976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29" name="Text 27"/>
          <p:cNvSpPr/>
          <p:nvPr/>
        </p:nvSpPr>
        <p:spPr>
          <a:xfrm>
            <a:off x="6327648" y="323697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6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6858000" y="3118104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Aralık .. ve joker * kullanımını öğrenin</a:t>
            </a:r>
            <a:endParaRPr lang="en-US" sz="1250" dirty="0"/>
          </a:p>
        </p:txBody>
      </p:sp>
      <p:sp>
        <p:nvSpPr>
          <p:cNvPr id="31" name="Shape 29"/>
          <p:cNvSpPr/>
          <p:nvPr/>
        </p:nvSpPr>
        <p:spPr>
          <a:xfrm>
            <a:off x="640080" y="3831336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749808" y="3950208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33" name="Text 31"/>
          <p:cNvSpPr/>
          <p:nvPr/>
        </p:nvSpPr>
        <p:spPr>
          <a:xfrm>
            <a:off x="749808" y="395020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7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1280160" y="3831336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Yararlı filtreleri görünüm olarak kaydedin</a:t>
            </a:r>
            <a:endParaRPr lang="en-US" sz="1250" dirty="0"/>
          </a:p>
        </p:txBody>
      </p:sp>
      <p:sp>
        <p:nvSpPr>
          <p:cNvPr id="35" name="Shape 33"/>
          <p:cNvSpPr/>
          <p:nvPr/>
        </p:nvSpPr>
        <p:spPr>
          <a:xfrm>
            <a:off x="6217920" y="3831336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6327648" y="3950208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37" name="Text 35"/>
          <p:cNvSpPr/>
          <p:nvPr/>
        </p:nvSpPr>
        <p:spPr>
          <a:xfrm>
            <a:off x="6327648" y="395020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8</a:t>
            </a:r>
            <a:endParaRPr lang="en-US" sz="1200" dirty="0"/>
          </a:p>
        </p:txBody>
      </p:sp>
      <p:sp>
        <p:nvSpPr>
          <p:cNvPr id="38" name="Text 36"/>
          <p:cNvSpPr/>
          <p:nvPr/>
        </p:nvSpPr>
        <p:spPr>
          <a:xfrm>
            <a:off x="6858000" y="3831336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Anlamlı bir standart görünüm ayarlayın</a:t>
            </a:r>
            <a:endParaRPr lang="en-US" sz="1250" dirty="0"/>
          </a:p>
        </p:txBody>
      </p:sp>
      <p:sp>
        <p:nvSpPr>
          <p:cNvPr id="39" name="Shape 37"/>
          <p:cNvSpPr/>
          <p:nvPr/>
        </p:nvSpPr>
        <p:spPr>
          <a:xfrm>
            <a:off x="640080" y="4544568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749808" y="466344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41" name="Text 39"/>
          <p:cNvSpPr/>
          <p:nvPr/>
        </p:nvSpPr>
        <p:spPr>
          <a:xfrm>
            <a:off x="749808" y="46634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</a:t>
            </a:r>
            <a:endParaRPr lang="en-US" sz="1200" dirty="0"/>
          </a:p>
        </p:txBody>
      </p:sp>
      <p:sp>
        <p:nvSpPr>
          <p:cNvPr id="42" name="Text 40"/>
          <p:cNvSpPr/>
          <p:nvPr/>
        </p:nvSpPr>
        <p:spPr>
          <a:xfrm>
            <a:off x="1280160" y="4544568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Gereksizleri kişiselleştirmeyle gizleyin</a:t>
            </a:r>
            <a:endParaRPr lang="en-US" sz="1250" dirty="0"/>
          </a:p>
        </p:txBody>
      </p:sp>
      <p:sp>
        <p:nvSpPr>
          <p:cNvPr id="43" name="Shape 41"/>
          <p:cNvSpPr/>
          <p:nvPr/>
        </p:nvSpPr>
        <p:spPr>
          <a:xfrm>
            <a:off x="6217920" y="4544568"/>
            <a:ext cx="5349240" cy="603504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44" name="Shape 42"/>
          <p:cNvSpPr/>
          <p:nvPr/>
        </p:nvSpPr>
        <p:spPr>
          <a:xfrm>
            <a:off x="6327648" y="4663440"/>
            <a:ext cx="365760" cy="365760"/>
          </a:xfrm>
          <a:prstGeom prst="ellipse">
            <a:avLst/>
          </a:prstGeom>
          <a:solidFill>
            <a:srgbClr val="2A6FDB"/>
          </a:solidFill>
          <a:ln/>
        </p:spPr>
      </p:sp>
      <p:sp>
        <p:nvSpPr>
          <p:cNvPr id="45" name="Text 43"/>
          <p:cNvSpPr/>
          <p:nvPr/>
        </p:nvSpPr>
        <p:spPr>
          <a:xfrm>
            <a:off x="6327648" y="46634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</a:t>
            </a:r>
            <a:endParaRPr lang="en-US" sz="1200" dirty="0"/>
          </a:p>
        </p:txBody>
      </p:sp>
      <p:sp>
        <p:nvSpPr>
          <p:cNvPr id="46" name="Text 44"/>
          <p:cNvSpPr/>
          <p:nvPr/>
        </p:nvSpPr>
        <p:spPr>
          <a:xfrm>
            <a:off x="6858000" y="4544568"/>
            <a:ext cx="457200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Sağ tıklama → Klavye kısayollarını göster</a:t>
            </a:r>
            <a:endParaRPr lang="en-US" sz="1250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Bugün için uygulamalı alıştırmalar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98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64008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1 · Gezinme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91440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3 modül açın, 5 sık kullanılan işaretleyin, Son kullanılanlar ile geri dönün.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17920" y="169164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92240" y="181965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2 · Arama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6492240" y="214884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Yalnızca ada göre 5 sayfa ve 2 eylem bulun.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4008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1440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3 · Çalışma alanları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91440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rol çalışma alanı açın ve bir bağlantı aracılığıyla bir görev başlatın.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217920" y="274320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92240" y="287121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4 · Filtreleme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6492240" y="320040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listeyi operatörlerle iki sütuna göre filtreleyin.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008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1440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5 · Görünümler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91440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İki görünüm kaydedin ve birini standart olarak ayarlayın.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217920" y="3794760"/>
            <a:ext cx="5303520" cy="914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92240" y="3922776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Alıştırma 6 · Kişiselleştirme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6492240" y="4251960"/>
            <a:ext cx="47548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Bir sütunu gizleyin, bir alan ekleyin, sonra sıfırlayın.</a:t>
            </a:r>
            <a:endParaRPr lang="en-US" sz="1150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ÖĞRENMEYE DEVAM EDIN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kaynakları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99</a:t>
            </a:r>
            <a:endParaRPr lang="en-US" sz="900" dirty="0"/>
          </a:p>
        </p:txBody>
      </p:sp>
      <p:sp>
        <p:nvSpPr>
          <p:cNvPr id="7" name="Shape 5">
            <a:hlinkClick r:id="rId1" tooltip=""/>
          </p:cNvPr>
          <p:cNvSpPr/>
          <p:nvPr/>
        </p:nvSpPr>
        <p:spPr>
          <a:xfrm>
            <a:off x="640080" y="1691640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1691640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9" name="Text 7">
            <a:hlinkClick r:id="rId2" tooltip=""/>
          </p:cNvPr>
          <p:cNvSpPr/>
          <p:nvPr/>
        </p:nvSpPr>
        <p:spPr>
          <a:xfrm>
            <a:off x="1234440" y="1691640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— Eğitim modülü (52 dk.)</a:t>
            </a:r>
            <a:endParaRPr lang="en-US" sz="1150" dirty="0"/>
          </a:p>
        </p:txBody>
      </p:sp>
      <p:sp>
        <p:nvSpPr>
          <p:cNvPr id="10" name="Shape 8">
            <a:hlinkClick r:id="rId3" tooltip=""/>
          </p:cNvPr>
          <p:cNvSpPr/>
          <p:nvPr/>
        </p:nvSpPr>
        <p:spPr>
          <a:xfrm>
            <a:off x="6217920" y="1691640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355080" y="1691640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12" name="Text 10">
            <a:hlinkClick r:id="rId4" tooltip=""/>
          </p:cNvPr>
          <p:cNvSpPr/>
          <p:nvPr/>
        </p:nvSpPr>
        <p:spPr>
          <a:xfrm>
            <a:off x="6812280" y="1691640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Get started with F&amp;O apps — Öğrenme yolu</a:t>
            </a:r>
            <a:endParaRPr lang="en-US" sz="1150" dirty="0"/>
          </a:p>
        </p:txBody>
      </p:sp>
      <p:sp>
        <p:nvSpPr>
          <p:cNvPr id="13" name="Shape 11">
            <a:hlinkClick r:id="rId5" tooltip=""/>
          </p:cNvPr>
          <p:cNvSpPr/>
          <p:nvPr/>
        </p:nvSpPr>
        <p:spPr>
          <a:xfrm>
            <a:off x="640080" y="2441448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240" y="2441448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15" name="Text 13">
            <a:hlinkClick r:id="rId6" tooltip=""/>
          </p:cNvPr>
          <p:cNvSpPr/>
          <p:nvPr/>
        </p:nvSpPr>
        <p:spPr>
          <a:xfrm>
            <a:off x="1234440" y="2441448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tarafından oluşturulan yönerge videoları (F&amp;O)</a:t>
            </a:r>
            <a:endParaRPr lang="en-US" sz="1150" dirty="0"/>
          </a:p>
        </p:txBody>
      </p:sp>
      <p:sp>
        <p:nvSpPr>
          <p:cNvPr id="16" name="Shape 14">
            <a:hlinkClick r:id="rId7" tooltip=""/>
          </p:cNvPr>
          <p:cNvSpPr/>
          <p:nvPr/>
        </p:nvSpPr>
        <p:spPr>
          <a:xfrm>
            <a:off x="6217920" y="2441448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355080" y="2441448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18" name="Text 16">
            <a:hlinkClick r:id="rId8" tooltip=""/>
          </p:cNvPr>
          <p:cNvSpPr/>
          <p:nvPr/>
        </p:nvSpPr>
        <p:spPr>
          <a:xfrm>
            <a:off x="6812280" y="2441448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Dynamics 365 — YouTube kanalı</a:t>
            </a:r>
            <a:endParaRPr lang="en-US" sz="1150" dirty="0"/>
          </a:p>
        </p:txBody>
      </p:sp>
      <p:sp>
        <p:nvSpPr>
          <p:cNvPr id="19" name="Shape 17">
            <a:hlinkClick r:id="rId9" tooltip=""/>
          </p:cNvPr>
          <p:cNvSpPr/>
          <p:nvPr/>
        </p:nvSpPr>
        <p:spPr>
          <a:xfrm>
            <a:off x="640080" y="3191256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3191256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21" name="Text 19">
            <a:hlinkClick r:id="rId10" tooltip=""/>
          </p:cNvPr>
          <p:cNvSpPr/>
          <p:nvPr/>
        </p:nvSpPr>
        <p:spPr>
          <a:xfrm>
            <a:off x="1234440" y="3191256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 interface elements — Belgeler</a:t>
            </a:r>
            <a:endParaRPr lang="en-US" sz="1150" dirty="0"/>
          </a:p>
        </p:txBody>
      </p:sp>
      <p:sp>
        <p:nvSpPr>
          <p:cNvPr id="22" name="Shape 20">
            <a:hlinkClick r:id="rId11" tooltip=""/>
          </p:cNvPr>
          <p:cNvSpPr/>
          <p:nvPr/>
        </p:nvSpPr>
        <p:spPr>
          <a:xfrm>
            <a:off x="6217920" y="3191256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355080" y="3191256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24" name="Text 22">
            <a:hlinkClick r:id="rId12" tooltip=""/>
          </p:cNvPr>
          <p:cNvSpPr/>
          <p:nvPr/>
        </p:nvSpPr>
        <p:spPr>
          <a:xfrm>
            <a:off x="6812280" y="3191256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Navigation concepts — Belgeler</a:t>
            </a:r>
            <a:endParaRPr lang="en-US" sz="1150" dirty="0"/>
          </a:p>
        </p:txBody>
      </p:sp>
      <p:sp>
        <p:nvSpPr>
          <p:cNvPr id="25" name="Shape 23">
            <a:hlinkClick r:id="rId13" tooltip=""/>
          </p:cNvPr>
          <p:cNvSpPr/>
          <p:nvPr/>
        </p:nvSpPr>
        <p:spPr>
          <a:xfrm>
            <a:off x="640080" y="3941064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77240" y="3941064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27" name="Text 25">
            <a:hlinkClick r:id="rId14" tooltip=""/>
          </p:cNvPr>
          <p:cNvSpPr/>
          <p:nvPr/>
        </p:nvSpPr>
        <p:spPr>
          <a:xfrm>
            <a:off x="1234440" y="3941064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Saved views — Belgeler</a:t>
            </a:r>
            <a:endParaRPr lang="en-US" sz="1150" dirty="0"/>
          </a:p>
        </p:txBody>
      </p:sp>
      <p:sp>
        <p:nvSpPr>
          <p:cNvPr id="28" name="Shape 26">
            <a:hlinkClick r:id="rId15" tooltip=""/>
          </p:cNvPr>
          <p:cNvSpPr/>
          <p:nvPr/>
        </p:nvSpPr>
        <p:spPr>
          <a:xfrm>
            <a:off x="6217920" y="3941064"/>
            <a:ext cx="5349240" cy="640080"/>
          </a:xfrm>
          <a:prstGeom prst="roundRect">
            <a:avLst>
              <a:gd name="adj" fmla="val 8571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355080" y="3941064"/>
            <a:ext cx="457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🔗</a:t>
            </a:r>
            <a:endParaRPr lang="en-US" sz="1300" dirty="0"/>
          </a:p>
        </p:txBody>
      </p:sp>
      <p:sp>
        <p:nvSpPr>
          <p:cNvPr id="30" name="Text 28">
            <a:hlinkClick r:id="rId16" tooltip=""/>
          </p:cNvPr>
          <p:cNvSpPr/>
          <p:nvPr/>
        </p:nvSpPr>
        <p:spPr>
          <a:xfrm>
            <a:off x="6812280" y="3941064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Keyboard shortcuts — Belgeler</a:t>
            </a:r>
            <a:endParaRPr lang="en-US" sz="1150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EKRAN GÖRÜNTÜLERINIZ IÇIN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Özgün ekranları nereden alırsınız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40080" y="1691640"/>
            <a:ext cx="10911535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1B243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Bu sunumdaki her ekran yer tutucusu, gerçek arayüzü gösteren resmi bir Microsoft sayfasına bağlanır. Kendi ortamınızdan ekran görüntüleri alın veya şu Microsoft Learn kaynaklarını kullanın: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40080" y="2560320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14400" y="2560320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Giriş, Gezinti bölmesi, Arama, Çalışma alanları, Kullanıcı seçenekleri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7680960" y="2560320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640080" y="3127248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14400" y="3127248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Arayüz öğeleri ve Kişiselleştirme araç çubuğu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7680960" y="3127248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40080" y="3694176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14400" y="3694176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Liste sayfaları ve ayrıntı formları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7680960" y="3694176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640080" y="4261104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4400" y="4261104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Kılavuz özellikleri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7680960" y="4261104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4828032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14400" y="4828032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Filtreleme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7680960" y="4828032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640080" y="5394960"/>
            <a:ext cx="10911535" cy="475488"/>
          </a:xfrm>
          <a:prstGeom prst="roundRect">
            <a:avLst>
              <a:gd name="adj" fmla="val 9615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14400" y="5394960"/>
            <a:ext cx="65836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Kaydedilmiş görünümler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680960" y="5394960"/>
            <a:ext cx="359633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150" u="sng" dirty="0">
                <a:solidFill>
                  <a:srgbClr val="2A6FDB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Kaynağı aç ↗</a:t>
            </a:r>
            <a:endParaRPr lang="en-US" sz="1150" dirty="0"/>
          </a:p>
        </p:txBody>
      </p:sp>
      <p:sp>
        <p:nvSpPr>
          <p:cNvPr id="26" name="Text 24"/>
          <p:cNvSpPr/>
          <p:nvPr/>
        </p:nvSpPr>
        <p:spPr>
          <a:xfrm>
            <a:off x="640080" y="5943600"/>
            <a:ext cx="1091153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İpucu: En temiz, en doğru ekran görüntüleri kendi D365 ortamınızdan gelir.</a:t>
            </a:r>
            <a:endParaRPr lang="en-US" sz="1150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KAYNAKLAR VE BAŞVURULAR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Kullanılan tüm bağlantılar — Belgeler ve eğitim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101</a:t>
            </a:r>
            <a:endParaRPr lang="en-US" sz="900" dirty="0"/>
          </a:p>
        </p:txBody>
      </p:sp>
      <p:sp>
        <p:nvSpPr>
          <p:cNvPr id="7" name="Shape 5">
            <a:hlinkClick r:id="rId1" tooltip=""/>
          </p:cNvPr>
          <p:cNvSpPr/>
          <p:nvPr/>
        </p:nvSpPr>
        <p:spPr>
          <a:xfrm>
            <a:off x="640080" y="1691640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8" name="Text 6">
            <a:hlinkClick r:id="rId2" tooltip=""/>
          </p:cNvPr>
          <p:cNvSpPr/>
          <p:nvPr/>
        </p:nvSpPr>
        <p:spPr>
          <a:xfrm>
            <a:off x="731520" y="16916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9" name="Text 7">
            <a:hlinkClick r:id="rId3" tooltip=""/>
          </p:cNvPr>
          <p:cNvSpPr/>
          <p:nvPr/>
        </p:nvSpPr>
        <p:spPr>
          <a:xfrm>
            <a:off x="1097280" y="169164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 interface elements</a:t>
            </a:r>
            <a:endParaRPr lang="en-US" sz="1000" dirty="0"/>
          </a:p>
        </p:txBody>
      </p:sp>
      <p:sp>
        <p:nvSpPr>
          <p:cNvPr id="10" name="Shape 8">
            <a:hlinkClick r:id="rId4" tooltip=""/>
          </p:cNvPr>
          <p:cNvSpPr/>
          <p:nvPr/>
        </p:nvSpPr>
        <p:spPr>
          <a:xfrm>
            <a:off x="6217920" y="1691640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11" name="Text 9">
            <a:hlinkClick r:id="rId5" tooltip=""/>
          </p:cNvPr>
          <p:cNvSpPr/>
          <p:nvPr/>
        </p:nvSpPr>
        <p:spPr>
          <a:xfrm>
            <a:off x="6309360" y="16916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12" name="Text 10">
            <a:hlinkClick r:id="rId6" tooltip=""/>
          </p:cNvPr>
          <p:cNvSpPr/>
          <p:nvPr/>
        </p:nvSpPr>
        <p:spPr>
          <a:xfrm>
            <a:off x="6675120" y="169164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Navigation concepts</a:t>
            </a:r>
            <a:endParaRPr lang="en-US" sz="1000" dirty="0"/>
          </a:p>
        </p:txBody>
      </p:sp>
      <p:sp>
        <p:nvSpPr>
          <p:cNvPr id="13" name="Shape 11">
            <a:hlinkClick r:id="rId7" tooltip=""/>
          </p:cNvPr>
          <p:cNvSpPr/>
          <p:nvPr/>
        </p:nvSpPr>
        <p:spPr>
          <a:xfrm>
            <a:off x="640080" y="2112264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14" name="Text 12">
            <a:hlinkClick r:id="rId8" tooltip=""/>
          </p:cNvPr>
          <p:cNvSpPr/>
          <p:nvPr/>
        </p:nvSpPr>
        <p:spPr>
          <a:xfrm>
            <a:off x="731520" y="211226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15" name="Text 13">
            <a:hlinkClick r:id="rId9" tooltip=""/>
          </p:cNvPr>
          <p:cNvSpPr/>
          <p:nvPr/>
        </p:nvSpPr>
        <p:spPr>
          <a:xfrm>
            <a:off x="1097280" y="2112264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Filtering options</a:t>
            </a:r>
            <a:endParaRPr lang="en-US" sz="1000" dirty="0"/>
          </a:p>
        </p:txBody>
      </p:sp>
      <p:sp>
        <p:nvSpPr>
          <p:cNvPr id="16" name="Shape 14">
            <a:hlinkClick r:id="rId10" tooltip=""/>
          </p:cNvPr>
          <p:cNvSpPr/>
          <p:nvPr/>
        </p:nvSpPr>
        <p:spPr>
          <a:xfrm>
            <a:off x="6217920" y="2112264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17" name="Text 15">
            <a:hlinkClick r:id="rId11" tooltip=""/>
          </p:cNvPr>
          <p:cNvSpPr/>
          <p:nvPr/>
        </p:nvSpPr>
        <p:spPr>
          <a:xfrm>
            <a:off x="6309360" y="211226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18" name="Text 16">
            <a:hlinkClick r:id="rId12" tooltip=""/>
          </p:cNvPr>
          <p:cNvSpPr/>
          <p:nvPr/>
        </p:nvSpPr>
        <p:spPr>
          <a:xfrm>
            <a:off x="6675120" y="2112264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Grid capabilities</a:t>
            </a:r>
            <a:endParaRPr lang="en-US" sz="1000" dirty="0"/>
          </a:p>
        </p:txBody>
      </p:sp>
      <p:sp>
        <p:nvSpPr>
          <p:cNvPr id="19" name="Shape 17">
            <a:hlinkClick r:id="rId13" tooltip=""/>
          </p:cNvPr>
          <p:cNvSpPr/>
          <p:nvPr/>
        </p:nvSpPr>
        <p:spPr>
          <a:xfrm>
            <a:off x="640080" y="2532888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20" name="Text 18">
            <a:hlinkClick r:id="rId14" tooltip=""/>
          </p:cNvPr>
          <p:cNvSpPr/>
          <p:nvPr/>
        </p:nvSpPr>
        <p:spPr>
          <a:xfrm>
            <a:off x="731520" y="253288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21" name="Text 19">
            <a:hlinkClick r:id="rId15" tooltip=""/>
          </p:cNvPr>
          <p:cNvSpPr/>
          <p:nvPr/>
        </p:nvSpPr>
        <p:spPr>
          <a:xfrm>
            <a:off x="1097280" y="2532888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Saved views</a:t>
            </a:r>
            <a:endParaRPr lang="en-US" sz="1000" dirty="0"/>
          </a:p>
        </p:txBody>
      </p:sp>
      <p:sp>
        <p:nvSpPr>
          <p:cNvPr id="22" name="Shape 20">
            <a:hlinkClick r:id="rId16" tooltip=""/>
          </p:cNvPr>
          <p:cNvSpPr/>
          <p:nvPr/>
        </p:nvSpPr>
        <p:spPr>
          <a:xfrm>
            <a:off x="6217920" y="2532888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23" name="Text 21">
            <a:hlinkClick r:id="rId17" tooltip=""/>
          </p:cNvPr>
          <p:cNvSpPr/>
          <p:nvPr/>
        </p:nvSpPr>
        <p:spPr>
          <a:xfrm>
            <a:off x="6309360" y="253288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24" name="Text 22">
            <a:hlinkClick r:id="rId18" tooltip=""/>
          </p:cNvPr>
          <p:cNvSpPr/>
          <p:nvPr/>
        </p:nvSpPr>
        <p:spPr>
          <a:xfrm>
            <a:off x="6675120" y="2532888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Simple list &amp; details form pattern</a:t>
            </a:r>
            <a:endParaRPr lang="en-US" sz="1000" dirty="0"/>
          </a:p>
        </p:txBody>
      </p:sp>
      <p:sp>
        <p:nvSpPr>
          <p:cNvPr id="25" name="Shape 23">
            <a:hlinkClick r:id="rId19" tooltip=""/>
          </p:cNvPr>
          <p:cNvSpPr/>
          <p:nvPr/>
        </p:nvSpPr>
        <p:spPr>
          <a:xfrm>
            <a:off x="640080" y="2953512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26" name="Text 24">
            <a:hlinkClick r:id="rId20" tooltip=""/>
          </p:cNvPr>
          <p:cNvSpPr/>
          <p:nvPr/>
        </p:nvSpPr>
        <p:spPr>
          <a:xfrm>
            <a:off x="731520" y="29535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27" name="Text 25">
            <a:hlinkClick r:id="rId21" tooltip=""/>
          </p:cNvPr>
          <p:cNvSpPr/>
          <p:nvPr/>
        </p:nvSpPr>
        <p:spPr>
          <a:xfrm>
            <a:off x="1097280" y="2953512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 styles and patterns</a:t>
            </a:r>
            <a:endParaRPr lang="en-US" sz="1000" dirty="0"/>
          </a:p>
        </p:txBody>
      </p:sp>
      <p:sp>
        <p:nvSpPr>
          <p:cNvPr id="28" name="Shape 26">
            <a:hlinkClick r:id="rId22" tooltip=""/>
          </p:cNvPr>
          <p:cNvSpPr/>
          <p:nvPr/>
        </p:nvSpPr>
        <p:spPr>
          <a:xfrm>
            <a:off x="6217920" y="2953512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29" name="Text 27">
            <a:hlinkClick r:id="rId23" tooltip=""/>
          </p:cNvPr>
          <p:cNvSpPr/>
          <p:nvPr/>
        </p:nvSpPr>
        <p:spPr>
          <a:xfrm>
            <a:off x="6309360" y="295351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30" name="Text 28">
            <a:hlinkClick r:id="rId24" tooltip=""/>
          </p:cNvPr>
          <p:cNvSpPr/>
          <p:nvPr/>
        </p:nvSpPr>
        <p:spPr>
          <a:xfrm>
            <a:off x="6675120" y="2953512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Build operational workspaces</a:t>
            </a:r>
            <a:endParaRPr lang="en-US" sz="1000" dirty="0"/>
          </a:p>
        </p:txBody>
      </p:sp>
      <p:sp>
        <p:nvSpPr>
          <p:cNvPr id="31" name="Shape 29">
            <a:hlinkClick r:id="rId25" tooltip=""/>
          </p:cNvPr>
          <p:cNvSpPr/>
          <p:nvPr/>
        </p:nvSpPr>
        <p:spPr>
          <a:xfrm>
            <a:off x="640080" y="3374136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32" name="Text 30">
            <a:hlinkClick r:id="rId26" tooltip=""/>
          </p:cNvPr>
          <p:cNvSpPr/>
          <p:nvPr/>
        </p:nvSpPr>
        <p:spPr>
          <a:xfrm>
            <a:off x="731520" y="33741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33" name="Text 31">
            <a:hlinkClick r:id="rId27" tooltip=""/>
          </p:cNvPr>
          <p:cNvSpPr/>
          <p:nvPr/>
        </p:nvSpPr>
        <p:spPr>
          <a:xfrm>
            <a:off x="1097280" y="3374136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Keyboard shortcuts</a:t>
            </a:r>
            <a:endParaRPr lang="en-US" sz="1000" dirty="0"/>
          </a:p>
        </p:txBody>
      </p:sp>
      <p:sp>
        <p:nvSpPr>
          <p:cNvPr id="34" name="Shape 32">
            <a:hlinkClick r:id="rId28" tooltip=""/>
          </p:cNvPr>
          <p:cNvSpPr/>
          <p:nvPr/>
        </p:nvSpPr>
        <p:spPr>
          <a:xfrm>
            <a:off x="6217920" y="3374136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35" name="Text 33">
            <a:hlinkClick r:id="rId29" tooltip=""/>
          </p:cNvPr>
          <p:cNvSpPr/>
          <p:nvPr/>
        </p:nvSpPr>
        <p:spPr>
          <a:xfrm>
            <a:off x="6309360" y="33741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36" name="Text 34">
            <a:hlinkClick r:id="rId30" tooltip=""/>
          </p:cNvPr>
          <p:cNvSpPr/>
          <p:nvPr/>
        </p:nvSpPr>
        <p:spPr>
          <a:xfrm>
            <a:off x="6675120" y="3374136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Role-based security</a:t>
            </a:r>
            <a:endParaRPr lang="en-US" sz="1000" dirty="0"/>
          </a:p>
        </p:txBody>
      </p:sp>
      <p:sp>
        <p:nvSpPr>
          <p:cNvPr id="37" name="Shape 35">
            <a:hlinkClick r:id="rId31" tooltip=""/>
          </p:cNvPr>
          <p:cNvSpPr/>
          <p:nvPr/>
        </p:nvSpPr>
        <p:spPr>
          <a:xfrm>
            <a:off x="640080" y="3794760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38" name="Text 36">
            <a:hlinkClick r:id="rId32" tooltip=""/>
          </p:cNvPr>
          <p:cNvSpPr/>
          <p:nvPr/>
        </p:nvSpPr>
        <p:spPr>
          <a:xfrm>
            <a:off x="731520" y="37947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39" name="Text 37">
            <a:hlinkClick r:id="rId33" tooltip=""/>
          </p:cNvPr>
          <p:cNvSpPr/>
          <p:nvPr/>
        </p:nvSpPr>
        <p:spPr>
          <a:xfrm>
            <a:off x="1097280" y="379476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 management overview</a:t>
            </a:r>
            <a:endParaRPr lang="en-US" sz="1000" dirty="0"/>
          </a:p>
        </p:txBody>
      </p:sp>
      <p:sp>
        <p:nvSpPr>
          <p:cNvPr id="40" name="Shape 38">
            <a:hlinkClick r:id="rId34" tooltip=""/>
          </p:cNvPr>
          <p:cNvSpPr/>
          <p:nvPr/>
        </p:nvSpPr>
        <p:spPr>
          <a:xfrm>
            <a:off x="6217920" y="3794760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41" name="Text 39">
            <a:hlinkClick r:id="rId35" tooltip=""/>
          </p:cNvPr>
          <p:cNvSpPr/>
          <p:nvPr/>
        </p:nvSpPr>
        <p:spPr>
          <a:xfrm>
            <a:off x="6309360" y="37947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42" name="Text 40">
            <a:hlinkClick r:id="rId36" tooltip=""/>
          </p:cNvPr>
          <p:cNvSpPr/>
          <p:nvPr/>
        </p:nvSpPr>
        <p:spPr>
          <a:xfrm>
            <a:off x="6675120" y="3794760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 entities overview</a:t>
            </a:r>
            <a:endParaRPr lang="en-US" sz="1000" dirty="0"/>
          </a:p>
        </p:txBody>
      </p:sp>
      <p:sp>
        <p:nvSpPr>
          <p:cNvPr id="43" name="Shape 41">
            <a:hlinkClick r:id="rId37" tooltip=""/>
          </p:cNvPr>
          <p:cNvSpPr/>
          <p:nvPr/>
        </p:nvSpPr>
        <p:spPr>
          <a:xfrm>
            <a:off x="640080" y="4215384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44" name="Text 42">
            <a:hlinkClick r:id="rId38" tooltip=""/>
          </p:cNvPr>
          <p:cNvSpPr/>
          <p:nvPr/>
        </p:nvSpPr>
        <p:spPr>
          <a:xfrm>
            <a:off x="731520" y="421538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3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45" name="Text 43">
            <a:hlinkClick r:id="rId39" tooltip=""/>
          </p:cNvPr>
          <p:cNvSpPr/>
          <p:nvPr/>
        </p:nvSpPr>
        <p:spPr>
          <a:xfrm>
            <a:off x="1097280" y="4215384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Customize embedded reports (analytics)</a:t>
            </a:r>
            <a:endParaRPr lang="en-US" sz="1000" dirty="0"/>
          </a:p>
        </p:txBody>
      </p:sp>
      <p:sp>
        <p:nvSpPr>
          <p:cNvPr id="46" name="Shape 44">
            <a:hlinkClick r:id="rId40" tooltip=""/>
          </p:cNvPr>
          <p:cNvSpPr/>
          <p:nvPr/>
        </p:nvSpPr>
        <p:spPr>
          <a:xfrm>
            <a:off x="6217920" y="4215384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47" name="Text 45">
            <a:hlinkClick r:id="rId41" tooltip=""/>
          </p:cNvPr>
          <p:cNvSpPr/>
          <p:nvPr/>
        </p:nvSpPr>
        <p:spPr>
          <a:xfrm>
            <a:off x="6309360" y="421538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4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48" name="Text 46">
            <a:hlinkClick r:id="rId42" tooltip=""/>
          </p:cNvPr>
          <p:cNvSpPr/>
          <p:nvPr/>
        </p:nvSpPr>
        <p:spPr>
          <a:xfrm>
            <a:off x="6675120" y="4215384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4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Analytical workspaces (Power BI)</a:t>
            </a:r>
            <a:endParaRPr lang="en-US" sz="1000" dirty="0"/>
          </a:p>
        </p:txBody>
      </p:sp>
      <p:sp>
        <p:nvSpPr>
          <p:cNvPr id="49" name="Shape 47">
            <a:hlinkClick r:id="rId43" tooltip=""/>
          </p:cNvPr>
          <p:cNvSpPr/>
          <p:nvPr/>
        </p:nvSpPr>
        <p:spPr>
          <a:xfrm>
            <a:off x="640080" y="4636008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50" name="Text 48">
            <a:hlinkClick r:id="rId44" tooltip=""/>
          </p:cNvPr>
          <p:cNvSpPr/>
          <p:nvPr/>
        </p:nvSpPr>
        <p:spPr>
          <a:xfrm>
            <a:off x="731520" y="463600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4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51" name="Text 49">
            <a:hlinkClick r:id="rId45" tooltip=""/>
          </p:cNvPr>
          <p:cNvSpPr/>
          <p:nvPr/>
        </p:nvSpPr>
        <p:spPr>
          <a:xfrm>
            <a:off x="1097280" y="4636008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4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Alerts overview</a:t>
            </a:r>
            <a:endParaRPr lang="en-US" sz="1000" dirty="0"/>
          </a:p>
        </p:txBody>
      </p:sp>
      <p:sp>
        <p:nvSpPr>
          <p:cNvPr id="52" name="Shape 50">
            <a:hlinkClick r:id="rId46" tooltip=""/>
          </p:cNvPr>
          <p:cNvSpPr/>
          <p:nvPr/>
        </p:nvSpPr>
        <p:spPr>
          <a:xfrm>
            <a:off x="6217920" y="4636008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53" name="Text 51">
            <a:hlinkClick r:id="rId47" tooltip=""/>
          </p:cNvPr>
          <p:cNvSpPr/>
          <p:nvPr/>
        </p:nvSpPr>
        <p:spPr>
          <a:xfrm>
            <a:off x="6309360" y="463600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4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54" name="Text 52">
            <a:hlinkClick r:id="rId48" tooltip=""/>
          </p:cNvPr>
          <p:cNvSpPr/>
          <p:nvPr/>
        </p:nvSpPr>
        <p:spPr>
          <a:xfrm>
            <a:off x="6675120" y="4636008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4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Create alert rules</a:t>
            </a:r>
            <a:endParaRPr lang="en-US" sz="1000" dirty="0"/>
          </a:p>
        </p:txBody>
      </p:sp>
      <p:sp>
        <p:nvSpPr>
          <p:cNvPr id="55" name="Shape 53">
            <a:hlinkClick r:id="rId49" tooltip=""/>
          </p:cNvPr>
          <p:cNvSpPr/>
          <p:nvPr/>
        </p:nvSpPr>
        <p:spPr>
          <a:xfrm>
            <a:off x="640080" y="5056632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56" name="Text 54">
            <a:hlinkClick r:id="rId50" tooltip=""/>
          </p:cNvPr>
          <p:cNvSpPr/>
          <p:nvPr/>
        </p:nvSpPr>
        <p:spPr>
          <a:xfrm>
            <a:off x="731520" y="50566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57" name="Text 55">
            <a:hlinkClick r:id="rId51" tooltip=""/>
          </p:cNvPr>
          <p:cNvSpPr/>
          <p:nvPr/>
        </p:nvSpPr>
        <p:spPr>
          <a:xfrm>
            <a:off x="1097280" y="5056632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Navigate F&amp;O apps — training module</a:t>
            </a:r>
            <a:endParaRPr lang="en-US" sz="1000" dirty="0"/>
          </a:p>
        </p:txBody>
      </p:sp>
      <p:sp>
        <p:nvSpPr>
          <p:cNvPr id="58" name="Shape 56">
            <a:hlinkClick r:id="rId52" tooltip=""/>
          </p:cNvPr>
          <p:cNvSpPr/>
          <p:nvPr/>
        </p:nvSpPr>
        <p:spPr>
          <a:xfrm>
            <a:off x="6217920" y="5056632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59" name="Text 57">
            <a:hlinkClick r:id="rId53" tooltip=""/>
          </p:cNvPr>
          <p:cNvSpPr/>
          <p:nvPr/>
        </p:nvSpPr>
        <p:spPr>
          <a:xfrm>
            <a:off x="6309360" y="50566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60" name="Text 58">
            <a:hlinkClick r:id="rId54" tooltip=""/>
          </p:cNvPr>
          <p:cNvSpPr/>
          <p:nvPr/>
        </p:nvSpPr>
        <p:spPr>
          <a:xfrm>
            <a:off x="6675120" y="5056632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Get started with F&amp;O apps — learning path</a:t>
            </a:r>
            <a:endParaRPr lang="en-US" sz="1000" dirty="0"/>
          </a:p>
        </p:txBody>
      </p:sp>
      <p:sp>
        <p:nvSpPr>
          <p:cNvPr id="61" name="Shape 59">
            <a:hlinkClick r:id="rId55" tooltip=""/>
          </p:cNvPr>
          <p:cNvSpPr/>
          <p:nvPr/>
        </p:nvSpPr>
        <p:spPr>
          <a:xfrm>
            <a:off x="640080" y="5477256"/>
            <a:ext cx="5349240" cy="365760"/>
          </a:xfrm>
          <a:prstGeom prst="roundRect">
            <a:avLst>
              <a:gd name="adj" fmla="val 12500"/>
            </a:avLst>
          </a:prstGeom>
          <a:solidFill>
            <a:srgbClr val="E9F0FC"/>
          </a:solidFill>
          <a:ln w="9525">
            <a:solidFill>
              <a:srgbClr val="9FC0F0"/>
            </a:solidFill>
            <a:prstDash val="solid"/>
          </a:ln>
        </p:spPr>
      </p:sp>
      <p:sp>
        <p:nvSpPr>
          <p:cNvPr id="62" name="Text 60">
            <a:hlinkClick r:id="rId56" tooltip=""/>
          </p:cNvPr>
          <p:cNvSpPr/>
          <p:nvPr/>
        </p:nvSpPr>
        <p:spPr>
          <a:xfrm>
            <a:off x="731520" y="547725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100" dirty="0"/>
          </a:p>
        </p:txBody>
      </p:sp>
      <p:sp>
        <p:nvSpPr>
          <p:cNvPr id="63" name="Text 61">
            <a:hlinkClick r:id="rId57" tooltip=""/>
          </p:cNvPr>
          <p:cNvSpPr/>
          <p:nvPr/>
        </p:nvSpPr>
        <p:spPr>
          <a:xfrm>
            <a:off x="1097280" y="5477256"/>
            <a:ext cx="4800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5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Finance &amp; Operations how-to videos catalog</a:t>
            </a:r>
            <a:endParaRPr lang="en-US" sz="1000" dirty="0"/>
          </a:p>
        </p:txBody>
      </p:sp>
      <p:sp>
        <p:nvSpPr>
          <p:cNvPr id="64" name="Text 62"/>
          <p:cNvSpPr/>
          <p:nvPr/>
        </p:nvSpPr>
        <p:spPr>
          <a:xfrm>
            <a:off x="640080" y="598932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Tüm kaynaklar resmi Microsoft Learn belgeleri ve eğitimidir — sonraki slaytta devam eder (Videolar).</a:t>
            </a:r>
            <a:endParaRPr lang="en-US" sz="1050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spc="200" kern="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KAYNAKLAR VE BAŞVURULAR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40080" y="713232"/>
            <a:ext cx="1091153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2700" dirty="0">
                <a:solidFill>
                  <a:srgbClr val="1B243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Resmi Microsoft videoları ve kanalları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Üretkenlik, ipuçları ve kaynaklar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2A6FDB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102</a:t>
            </a:r>
            <a:endParaRPr lang="en-US" sz="900" dirty="0"/>
          </a:p>
        </p:txBody>
      </p:sp>
      <p:sp>
        <p:nvSpPr>
          <p:cNvPr id="7" name="Shape 5">
            <a:hlinkClick r:id="rId1" tooltip=""/>
          </p:cNvPr>
          <p:cNvSpPr/>
          <p:nvPr/>
        </p:nvSpPr>
        <p:spPr>
          <a:xfrm>
            <a:off x="640080" y="1691640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8" name="Text 6">
            <a:hlinkClick r:id="rId2" tooltip=""/>
          </p:cNvPr>
          <p:cNvSpPr/>
          <p:nvPr/>
        </p:nvSpPr>
        <p:spPr>
          <a:xfrm>
            <a:off x="777240" y="169164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</a:t>
            </a:r>
            <a:endParaRPr lang="en-US" sz="1300" dirty="0"/>
          </a:p>
        </p:txBody>
      </p:sp>
      <p:sp>
        <p:nvSpPr>
          <p:cNvPr id="9" name="Text 7">
            <a:hlinkClick r:id="rId3" tooltip=""/>
          </p:cNvPr>
          <p:cNvSpPr/>
          <p:nvPr/>
        </p:nvSpPr>
        <p:spPr>
          <a:xfrm>
            <a:off x="1371600" y="1691640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 data entities and data packages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899855" y="169164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0E8F86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sunumda</a:t>
            </a:r>
            <a:endParaRPr lang="en-US" sz="1000" dirty="0"/>
          </a:p>
        </p:txBody>
      </p:sp>
      <p:sp>
        <p:nvSpPr>
          <p:cNvPr id="11" name="Shape 9">
            <a:hlinkClick r:id="rId4" tooltip=""/>
          </p:cNvPr>
          <p:cNvSpPr/>
          <p:nvPr/>
        </p:nvSpPr>
        <p:spPr>
          <a:xfrm>
            <a:off x="640080" y="2258568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2" name="Text 10">
            <a:hlinkClick r:id="rId5" tooltip=""/>
          </p:cNvPr>
          <p:cNvSpPr/>
          <p:nvPr/>
        </p:nvSpPr>
        <p:spPr>
          <a:xfrm>
            <a:off x="777240" y="2258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</a:t>
            </a:r>
            <a:endParaRPr lang="en-US" sz="1300" dirty="0"/>
          </a:p>
        </p:txBody>
      </p:sp>
      <p:sp>
        <p:nvSpPr>
          <p:cNvPr id="13" name="Text 11">
            <a:hlinkClick r:id="rId6" tooltip=""/>
          </p:cNvPr>
          <p:cNvSpPr/>
          <p:nvPr/>
        </p:nvSpPr>
        <p:spPr>
          <a:xfrm>
            <a:off x="1371600" y="2258568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edit an embedded report in an analytical workspace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8899855" y="2258568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0E8F86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sunumda</a:t>
            </a:r>
            <a:endParaRPr lang="en-US" sz="1000" dirty="0"/>
          </a:p>
        </p:txBody>
      </p:sp>
      <p:sp>
        <p:nvSpPr>
          <p:cNvPr id="15" name="Shape 13">
            <a:hlinkClick r:id="rId7" tooltip=""/>
          </p:cNvPr>
          <p:cNvSpPr/>
          <p:nvPr/>
        </p:nvSpPr>
        <p:spPr>
          <a:xfrm>
            <a:off x="640080" y="2825496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16" name="Text 14">
            <a:hlinkClick r:id="rId8" tooltip=""/>
          </p:cNvPr>
          <p:cNvSpPr/>
          <p:nvPr/>
        </p:nvSpPr>
        <p:spPr>
          <a:xfrm>
            <a:off x="777240" y="282549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</a:t>
            </a:r>
            <a:endParaRPr lang="en-US" sz="1300" dirty="0"/>
          </a:p>
        </p:txBody>
      </p:sp>
      <p:sp>
        <p:nvSpPr>
          <p:cNvPr id="17" name="Text 15">
            <a:hlinkClick r:id="rId9" tooltip=""/>
          </p:cNvPr>
          <p:cNvSpPr/>
          <p:nvPr/>
        </p:nvSpPr>
        <p:spPr>
          <a:xfrm>
            <a:off x="1371600" y="2825496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alerts to monitor filtered data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8899855" y="2825496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0E8F86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sunumda</a:t>
            </a:r>
            <a:endParaRPr lang="en-US" sz="1000" dirty="0"/>
          </a:p>
        </p:txBody>
      </p:sp>
      <p:sp>
        <p:nvSpPr>
          <p:cNvPr id="19" name="Shape 17">
            <a:hlinkClick r:id="rId10" tooltip=""/>
          </p:cNvPr>
          <p:cNvSpPr/>
          <p:nvPr/>
        </p:nvSpPr>
        <p:spPr>
          <a:xfrm>
            <a:off x="640080" y="3392424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E9F0FC"/>
          </a:solidFill>
          <a:ln w="12700">
            <a:solidFill>
              <a:srgbClr val="9FC0F0"/>
            </a:solidFill>
            <a:prstDash val="solid"/>
          </a:ln>
        </p:spPr>
      </p:sp>
      <p:sp>
        <p:nvSpPr>
          <p:cNvPr id="20" name="Text 18">
            <a:hlinkClick r:id="rId11" tooltip=""/>
          </p:cNvPr>
          <p:cNvSpPr/>
          <p:nvPr/>
        </p:nvSpPr>
        <p:spPr>
          <a:xfrm>
            <a:off x="777240" y="339242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</a:t>
            </a:r>
            <a:endParaRPr lang="en-US" sz="1300" dirty="0"/>
          </a:p>
        </p:txBody>
      </p:sp>
      <p:sp>
        <p:nvSpPr>
          <p:cNvPr id="21" name="Text 19">
            <a:hlinkClick r:id="rId12" tooltip=""/>
          </p:cNvPr>
          <p:cNvSpPr/>
          <p:nvPr/>
        </p:nvSpPr>
        <p:spPr>
          <a:xfrm>
            <a:off x="1371600" y="3392424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 Security Governance Overview — FastTrack TechTalk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8899855" y="3392424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0E8F86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bu sunumda</a:t>
            </a:r>
            <a:endParaRPr lang="en-US" sz="1000" dirty="0"/>
          </a:p>
        </p:txBody>
      </p:sp>
      <p:sp>
        <p:nvSpPr>
          <p:cNvPr id="23" name="Shape 21">
            <a:hlinkClick r:id="rId13" tooltip=""/>
          </p:cNvPr>
          <p:cNvSpPr/>
          <p:nvPr/>
        </p:nvSpPr>
        <p:spPr>
          <a:xfrm>
            <a:off x="640080" y="3959352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4" name="Text 22">
            <a:hlinkClick r:id="rId14" tooltip=""/>
          </p:cNvPr>
          <p:cNvSpPr/>
          <p:nvPr/>
        </p:nvSpPr>
        <p:spPr>
          <a:xfrm>
            <a:off x="777240" y="39593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300" dirty="0"/>
          </a:p>
        </p:txBody>
      </p:sp>
      <p:sp>
        <p:nvSpPr>
          <p:cNvPr id="25" name="Text 23">
            <a:hlinkClick r:id="rId15" tooltip=""/>
          </p:cNvPr>
          <p:cNvSpPr/>
          <p:nvPr/>
        </p:nvSpPr>
        <p:spPr>
          <a:xfrm>
            <a:off x="1371600" y="3959352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Alert rule options</a:t>
            </a:r>
            <a:endParaRPr lang="en-US" sz="1200" dirty="0"/>
          </a:p>
        </p:txBody>
      </p:sp>
      <p:sp>
        <p:nvSpPr>
          <p:cNvPr id="26" name="Shape 24">
            <a:hlinkClick r:id="rId16" tooltip=""/>
          </p:cNvPr>
          <p:cNvSpPr/>
          <p:nvPr/>
        </p:nvSpPr>
        <p:spPr>
          <a:xfrm>
            <a:off x="640080" y="4526280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27" name="Text 25">
            <a:hlinkClick r:id="rId17" tooltip=""/>
          </p:cNvPr>
          <p:cNvSpPr/>
          <p:nvPr/>
        </p:nvSpPr>
        <p:spPr>
          <a:xfrm>
            <a:off x="777240" y="452628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1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300" dirty="0"/>
          </a:p>
        </p:txBody>
      </p:sp>
      <p:sp>
        <p:nvSpPr>
          <p:cNvPr id="28" name="Text 26">
            <a:hlinkClick r:id="rId18" tooltip=""/>
          </p:cNvPr>
          <p:cNvSpPr/>
          <p:nvPr/>
        </p:nvSpPr>
        <p:spPr>
          <a:xfrm>
            <a:off x="1371600" y="4526280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1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 Dynamics 365 — resmi YouTube kanalı</a:t>
            </a:r>
            <a:endParaRPr lang="en-US" sz="1200" dirty="0"/>
          </a:p>
        </p:txBody>
      </p:sp>
      <p:sp>
        <p:nvSpPr>
          <p:cNvPr id="29" name="Shape 27">
            <a:hlinkClick r:id="rId19" tooltip=""/>
          </p:cNvPr>
          <p:cNvSpPr/>
          <p:nvPr/>
        </p:nvSpPr>
        <p:spPr>
          <a:xfrm>
            <a:off x="640080" y="5093208"/>
            <a:ext cx="10911535" cy="457200"/>
          </a:xfrm>
          <a:prstGeom prst="roundRect">
            <a:avLst>
              <a:gd name="adj" fmla="val 10000"/>
            </a:avLst>
          </a:prstGeom>
          <a:solidFill>
            <a:srgbClr val="F4F7FC"/>
          </a:solidFill>
          <a:ln w="12700">
            <a:solidFill>
              <a:srgbClr val="D7DEE8"/>
            </a:solidFill>
            <a:prstDash val="solid"/>
          </a:ln>
        </p:spPr>
      </p:sp>
      <p:sp>
        <p:nvSpPr>
          <p:cNvPr id="30" name="Text 28">
            <a:hlinkClick r:id="rId20" tooltip=""/>
          </p:cNvPr>
          <p:cNvSpPr/>
          <p:nvPr/>
        </p:nvSpPr>
        <p:spPr>
          <a:xfrm>
            <a:off x="777240" y="509320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u="sng" dirty="0">
                <a:solidFill>
                  <a:srgbClr val="1E52A8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2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↗</a:t>
            </a:r>
            <a:endParaRPr lang="en-US" sz="1300" dirty="0"/>
          </a:p>
        </p:txBody>
      </p:sp>
      <p:sp>
        <p:nvSpPr>
          <p:cNvPr id="31" name="Text 29">
            <a:hlinkClick r:id="rId21" tooltip=""/>
          </p:cNvPr>
          <p:cNvSpPr/>
          <p:nvPr/>
        </p:nvSpPr>
        <p:spPr>
          <a:xfrm>
            <a:off x="1371600" y="5093208"/>
            <a:ext cx="7680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u="sng" dirty="0">
                <a:solidFill>
                  <a:srgbClr val="1E52A8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  <a:hlinkClick r:id="rId2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FastTrack TechTalks — tam çalma listesi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40080" y="5897880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C667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Vurgulanan dört video katıştırılmıştır ve kendi slaytlarında oynatılır; hepsi resmi Microsoft içerikleridir.</a:t>
            </a:r>
            <a:endParaRPr lang="en-US" sz="1050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3">
    <p:bg>
      <p:bgPr>
        <a:solidFill>
          <a:srgbClr val="1220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2A6FDB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182880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spc="400" kern="0" dirty="0">
                <a:solidFill>
                  <a:srgbClr val="9FC0F0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TEŞEKKÜRLER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640080" y="2286000"/>
            <a:ext cx="1051560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0000"/>
              </a:lnSpc>
              <a:buNone/>
            </a:pPr>
            <a:r>
              <a:rPr lang="en-US" sz="3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Artık</a:t>
            </a:r>
            <a:endParaRPr lang="en-US" sz="3200" dirty="0"/>
          </a:p>
          <a:p>
            <a:pPr indent="0" marL="0">
              <a:lnSpc>
                <a:spcPct val="100000"/>
              </a:lnSpc>
              <a:buNone/>
            </a:pPr>
            <a:r>
              <a:rPr lang="en-US" sz="32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Dynamics 365 Finance &amp; Operations içinde gezinebilirsiniz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640080" y="402336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C9D8F0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Sorular ve tartışma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640080" y="4846320"/>
            <a:ext cx="3383280" cy="914400"/>
          </a:xfrm>
          <a:prstGeom prst="roundRect">
            <a:avLst>
              <a:gd name="adj" fmla="val 10000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498348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Özet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68680" y="534924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12 konu, tek bir arayüz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206240" y="4846320"/>
            <a:ext cx="3383280" cy="914400"/>
          </a:xfrm>
          <a:prstGeom prst="roundRect">
            <a:avLst>
              <a:gd name="adj" fmla="val 10000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434840" y="498348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Uygulama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4434840" y="534924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Alıştırmaları ve klavye kısayollarını kullanın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7772400" y="4846320"/>
            <a:ext cx="3383280" cy="914400"/>
          </a:xfrm>
          <a:prstGeom prst="roundRect">
            <a:avLst>
              <a:gd name="adj" fmla="val 10000"/>
            </a:avLst>
          </a:prstGeom>
          <a:solidFill>
            <a:srgbClr val="1B2E52"/>
          </a:solidFill>
          <a:ln w="12700">
            <a:solidFill>
              <a:srgbClr val="31477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001000" y="498348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Daha fazla bilgi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8001000" y="534924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EC4E6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Resmi Microsoft bağlantıları içerir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640080" y="6473952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Dynamics 365 Finance &amp; Operations  ·  Arayüz temelleri</a:t>
            </a:r>
            <a:endParaRPr lang="en-US" sz="800" dirty="0"/>
          </a:p>
        </p:txBody>
      </p:sp>
      <p:sp>
        <p:nvSpPr>
          <p:cNvPr id="16" name="Text 14"/>
          <p:cNvSpPr/>
          <p:nvPr/>
        </p:nvSpPr>
        <p:spPr>
          <a:xfrm>
            <a:off x="7894015" y="6473952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FA6C9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Kapanış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11140135" y="6473952"/>
            <a:ext cx="502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FFFFFF"/>
                </a:solidFill>
                <a:latin typeface="Segoe UI Semibold" pitchFamily="34" charset="0"/>
                <a:ea typeface="Segoe UI Semibold" pitchFamily="34" charset="-122"/>
                <a:cs typeface="Segoe UI Semibold" pitchFamily="34" charset="-120"/>
              </a:rPr>
              <a:t>103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103</Slides>
  <Notes>103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103</vt:i4>
      </vt:variant>
    </vt:vector>
  </HeadingPairs>
  <TitlesOfParts>
    <vt:vector size="10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</vt:vector>
  </TitlesOfParts>
  <Company>D365 F&amp;O Eğitimi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Dynamics 365 Finance &amp; Operations ile Başlarken — Kullanıcı Arayüzü</dc:title>
  <dc:subject>PptxGenJS Presentation</dc:subject>
  <dc:creator>Copilot</dc:creator>
  <cp:lastModifiedBy>Copilot</cp:lastModifiedBy>
  <cp:revision>1</cp:revision>
  <dcterms:created xsi:type="dcterms:W3CDTF">2026-08-03T16:51:36Z</dcterms:created>
  <dcterms:modified xsi:type="dcterms:W3CDTF">2026-08-03T16:51:36Z</dcterms:modified>
</cp:coreProperties>
</file>